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4"/>
  </p:sldMasterIdLst>
  <p:notesMasterIdLst>
    <p:notesMasterId r:id="rId16"/>
  </p:notesMasterIdLst>
  <p:handoutMasterIdLst>
    <p:handoutMasterId r:id="rId17"/>
  </p:handoutMasterIdLst>
  <p:sldIdLst>
    <p:sldId id="263" r:id="rId5"/>
    <p:sldId id="295" r:id="rId6"/>
    <p:sldId id="294" r:id="rId7"/>
    <p:sldId id="296" r:id="rId8"/>
    <p:sldId id="291" r:id="rId9"/>
    <p:sldId id="259" r:id="rId10"/>
    <p:sldId id="293" r:id="rId11"/>
    <p:sldId id="297" r:id="rId12"/>
    <p:sldId id="298" r:id="rId13"/>
    <p:sldId id="292" r:id="rId14"/>
    <p:sldId id="299" r:id="rId15"/>
  </p:sldIdLst>
  <p:sldSz cx="9144000" cy="6858000" type="screen4x3"/>
  <p:notesSz cx="6808788" cy="9940925"/>
  <p:defaultTextStyle>
    <a:defPPr>
      <a:defRPr lang="fi-FI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0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90" autoAdjust="0"/>
    <p:restoredTop sz="94654" autoAdjust="0"/>
  </p:normalViewPr>
  <p:slideViewPr>
    <p:cSldViewPr>
      <p:cViewPr varScale="1">
        <p:scale>
          <a:sx n="106" d="100"/>
          <a:sy n="106" d="100"/>
        </p:scale>
        <p:origin x="1446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7" d="100"/>
          <a:sy n="77" d="100"/>
        </p:scale>
        <p:origin x="-2202" y="-90"/>
      </p:cViewPr>
      <p:guideLst>
        <p:guide orient="horz" pos="3130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3547" cy="517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348" tIns="44174" rIns="88348" bIns="44174" numCol="1" anchor="t" anchorCtr="0" compatLnSpc="1">
            <a:prstTxWarp prst="textNoShape">
              <a:avLst/>
            </a:prstTxWarp>
          </a:bodyPr>
          <a:lstStyle>
            <a:lvl1pPr defTabSz="883135">
              <a:defRPr sz="1200"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74021" y="0"/>
            <a:ext cx="2921944" cy="5177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348" tIns="44174" rIns="88348" bIns="44174" numCol="1" anchor="t" anchorCtr="0" compatLnSpc="1">
            <a:prstTxWarp prst="textNoShape">
              <a:avLst/>
            </a:prstTxWarp>
          </a:bodyPr>
          <a:lstStyle>
            <a:lvl1pPr algn="r" defTabSz="883135">
              <a:defRPr sz="1200"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74320"/>
            <a:ext cx="2923547" cy="444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348" tIns="44174" rIns="88348" bIns="44174" numCol="1" anchor="b" anchorCtr="0" compatLnSpc="1">
            <a:prstTxWarp prst="textNoShape">
              <a:avLst/>
            </a:prstTxWarp>
          </a:bodyPr>
          <a:lstStyle>
            <a:lvl1pPr defTabSz="883135">
              <a:defRPr sz="1200"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74021" y="9474320"/>
            <a:ext cx="2921944" cy="444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88348" tIns="44174" rIns="88348" bIns="44174" numCol="1" anchor="b" anchorCtr="0" compatLnSpc="1">
            <a:prstTxWarp prst="textNoShape">
              <a:avLst/>
            </a:prstTxWarp>
          </a:bodyPr>
          <a:lstStyle>
            <a:lvl1pPr algn="r" defTabSz="883135">
              <a:defRPr sz="1200">
                <a:cs typeface="+mn-cs"/>
              </a:defRPr>
            </a:lvl1pPr>
          </a:lstStyle>
          <a:p>
            <a:pPr>
              <a:defRPr/>
            </a:pPr>
            <a:fld id="{F61B4457-0EB9-470C-8CD9-77C2DEC391A0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87565234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50796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98" tIns="47849" rIns="95698" bIns="47849" numCol="1" anchor="t" anchorCtr="0" compatLnSpc="1">
            <a:prstTxWarp prst="textNoShape">
              <a:avLst/>
            </a:prstTxWarp>
          </a:bodyPr>
          <a:lstStyle>
            <a:lvl1pPr defTabSz="956730">
              <a:defRPr sz="1200"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390" y="0"/>
            <a:ext cx="2950796" cy="496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98" tIns="47849" rIns="95698" bIns="47849" numCol="1" anchor="t" anchorCtr="0" compatLnSpc="1">
            <a:prstTxWarp prst="textNoShape">
              <a:avLst/>
            </a:prstTxWarp>
          </a:bodyPr>
          <a:lstStyle>
            <a:lvl1pPr algn="r" defTabSz="956730">
              <a:defRPr sz="1200"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7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885825" y="773113"/>
            <a:ext cx="4972050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1201" y="4721980"/>
            <a:ext cx="5446389" cy="4472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98" tIns="47849" rIns="95698" bIns="4784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Muokkaa tekstin perustyylejä napsauttamalla</a:t>
            </a:r>
          </a:p>
          <a:p>
            <a:pPr lvl="1"/>
            <a:r>
              <a:rPr lang="fi-FI" noProof="0"/>
              <a:t>toinen taso</a:t>
            </a:r>
          </a:p>
          <a:p>
            <a:pPr lvl="2"/>
            <a:r>
              <a:rPr lang="fi-FI" noProof="0"/>
              <a:t>kolmas taso</a:t>
            </a:r>
          </a:p>
          <a:p>
            <a:pPr lvl="3"/>
            <a:r>
              <a:rPr lang="fi-FI" noProof="0"/>
              <a:t>neljäs taso</a:t>
            </a:r>
          </a:p>
          <a:p>
            <a:pPr lvl="4"/>
            <a:r>
              <a:rPr lang="fi-FI" noProof="0"/>
              <a:t>viides taso</a:t>
            </a:r>
          </a:p>
        </p:txBody>
      </p:sp>
      <p:sp>
        <p:nvSpPr>
          <p:cNvPr id="1843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42361"/>
            <a:ext cx="2950796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98" tIns="47849" rIns="95698" bIns="47849" numCol="1" anchor="b" anchorCtr="0" compatLnSpc="1">
            <a:prstTxWarp prst="textNoShape">
              <a:avLst/>
            </a:prstTxWarp>
          </a:bodyPr>
          <a:lstStyle>
            <a:lvl1pPr defTabSz="956730">
              <a:defRPr sz="1200">
                <a:cs typeface="+mn-cs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1843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390" y="9442361"/>
            <a:ext cx="2950796" cy="4969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698" tIns="47849" rIns="95698" bIns="47849" numCol="1" anchor="b" anchorCtr="0" compatLnSpc="1">
            <a:prstTxWarp prst="textNoShape">
              <a:avLst/>
            </a:prstTxWarp>
          </a:bodyPr>
          <a:lstStyle>
            <a:lvl1pPr algn="r" defTabSz="956730">
              <a:defRPr sz="1200">
                <a:cs typeface="+mn-cs"/>
              </a:defRPr>
            </a:lvl1pPr>
          </a:lstStyle>
          <a:p>
            <a:pPr>
              <a:defRPr/>
            </a:pPr>
            <a:fld id="{613E7A1B-3C33-49B8-AB2B-47C2E5834CDA}" type="slidenum">
              <a:rPr lang="fi-FI"/>
              <a:pPr>
                <a:defRPr/>
              </a:pPr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06581381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>
          <a:xfrm>
            <a:off x="885825" y="773113"/>
            <a:ext cx="4972050" cy="3729037"/>
          </a:xfrm>
        </p:spPr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defTabSz="921532" fontAlgn="auto">
              <a:spcBef>
                <a:spcPts val="0"/>
              </a:spcBef>
              <a:spcAft>
                <a:spcPts val="0"/>
              </a:spcAft>
              <a:defRPr/>
            </a:pPr>
            <a:fld id="{46418DDC-096C-4EBE-8DC2-49AC9140ED91}" type="slidenum">
              <a:rPr lang="sv-FI">
                <a:solidFill>
                  <a:prstClr val="black"/>
                </a:solidFill>
                <a:latin typeface="Calibri" panose="020F0502020204030204"/>
              </a:rPr>
              <a:pPr defTabSz="921532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sv-FI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7484753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Otsikkodia">
    <p:bg>
      <p:bgPr>
        <a:blipFill dpi="0" rotWithShape="0">
          <a:blip r:embed="rId2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6" descr="AVI_logo.gif"/>
          <p:cNvPicPr>
            <a:picLocks noChangeAspect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50" y="285750"/>
            <a:ext cx="4857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Otsikko 7"/>
          <p:cNvSpPr>
            <a:spLocks noGrp="1"/>
          </p:cNvSpPr>
          <p:nvPr>
            <p:ph type="title"/>
          </p:nvPr>
        </p:nvSpPr>
        <p:spPr>
          <a:xfrm>
            <a:off x="428596" y="2071678"/>
            <a:ext cx="8229600" cy="1714512"/>
          </a:xfrm>
          <a:prstGeom prst="rect">
            <a:avLst/>
          </a:prstGeom>
        </p:spPr>
        <p:txBody>
          <a:bodyPr/>
          <a:lstStyle>
            <a:lvl1pPr algn="ctr">
              <a:defRPr sz="3600"/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1" name="Tekstin paikkamerkki 10"/>
          <p:cNvSpPr>
            <a:spLocks noGrp="1"/>
          </p:cNvSpPr>
          <p:nvPr>
            <p:ph type="body" sz="quarter" idx="10"/>
          </p:nvPr>
        </p:nvSpPr>
        <p:spPr>
          <a:xfrm>
            <a:off x="2150240" y="3857625"/>
            <a:ext cx="4786312" cy="1571625"/>
          </a:xfrm>
          <a:prstGeom prst="rect">
            <a:avLst/>
          </a:prstGeom>
        </p:spPr>
        <p:txBody>
          <a:bodyPr/>
          <a:lstStyle>
            <a:lvl1pPr algn="ctr">
              <a:buNone/>
              <a:defRPr sz="2800">
                <a:solidFill>
                  <a:schemeClr val="accent3"/>
                </a:solidFill>
              </a:defRPr>
            </a:lvl1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5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40F31C-08DF-4709-BBB4-FFACDE2754A7}" type="datetime1">
              <a:rPr lang="fi-FI"/>
              <a:pPr>
                <a:defRPr/>
              </a:pPr>
              <a:t>11.6.2018</a:t>
            </a:fld>
            <a:endParaRPr lang="fi-FI" dirty="0"/>
          </a:p>
        </p:txBody>
      </p:sp>
      <p:sp>
        <p:nvSpPr>
          <p:cNvPr id="6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4039FC-C368-4585-A240-81D333BD6526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  <p:sp>
        <p:nvSpPr>
          <p:cNvPr id="7" name="Alatunnisteen paikkamerkki 8"/>
          <p:cNvSpPr>
            <a:spLocks noGrp="1"/>
          </p:cNvSpPr>
          <p:nvPr>
            <p:ph type="ftr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Lisää viraston nimi, tekijän nimi ja osasto</a:t>
            </a:r>
            <a:endParaRPr lang="fi-FI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/>
          <p:cNvSpPr>
            <a:spLocks noGrp="1"/>
          </p:cNvSpPr>
          <p:nvPr>
            <p:ph type="title"/>
          </p:nvPr>
        </p:nvSpPr>
        <p:spPr>
          <a:xfrm>
            <a:off x="457200" y="1428736"/>
            <a:ext cx="8229600" cy="642942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</a:lstStyle>
          <a:p>
            <a:r>
              <a:rPr lang="fi-FI" dirty="0"/>
              <a:t>Muokkaa </a:t>
            </a:r>
            <a:r>
              <a:rPr lang="fi-FI" dirty="0" err="1"/>
              <a:t>perustyyl</a:t>
            </a:r>
            <a:r>
              <a:rPr lang="fi-FI" dirty="0"/>
              <a:t>. </a:t>
            </a:r>
            <a:r>
              <a:rPr lang="fi-FI" dirty="0" err="1"/>
              <a:t>napsautt</a:t>
            </a:r>
            <a:r>
              <a:rPr lang="fi-FI" dirty="0"/>
              <a:t>.</a:t>
            </a:r>
          </a:p>
        </p:txBody>
      </p:sp>
      <p:sp>
        <p:nvSpPr>
          <p:cNvPr id="17" name="Tekstin paikkamerkki 16"/>
          <p:cNvSpPr>
            <a:spLocks noGrp="1"/>
          </p:cNvSpPr>
          <p:nvPr>
            <p:ph type="body" sz="quarter" idx="10"/>
          </p:nvPr>
        </p:nvSpPr>
        <p:spPr>
          <a:xfrm>
            <a:off x="471326" y="2286000"/>
            <a:ext cx="8286750" cy="2928938"/>
          </a:xfrm>
          <a:prstGeom prst="rect">
            <a:avLst/>
          </a:prstGeom>
        </p:spPr>
        <p:txBody>
          <a:bodyPr/>
          <a:lstStyle>
            <a:lvl1pPr>
              <a:buFont typeface="Wingdings" pitchFamily="2" charset="2"/>
              <a:buChar char="§"/>
              <a:defRPr sz="2400">
                <a:solidFill>
                  <a:schemeClr val="accent3"/>
                </a:solidFill>
              </a:defRPr>
            </a:lvl1pPr>
          </a:lstStyle>
          <a:p>
            <a:pPr lvl="0"/>
            <a:r>
              <a:rPr lang="fi-FI" dirty="0"/>
              <a:t>Muokkaa tekstin perustyylejä napsauttamalla</a:t>
            </a:r>
          </a:p>
        </p:txBody>
      </p:sp>
      <p:sp>
        <p:nvSpPr>
          <p:cNvPr id="4" name="Päivämäärän paikkamerkki 4"/>
          <p:cNvSpPr>
            <a:spLocks noGrp="1"/>
          </p:cNvSpPr>
          <p:nvPr>
            <p:ph type="dt" sz="half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230338-7CCF-400A-9F2F-B676183E35CA}" type="datetime1">
              <a:rPr lang="fi-FI"/>
              <a:pPr>
                <a:defRPr/>
              </a:pPr>
              <a:t>11.6.2018</a:t>
            </a:fld>
            <a:endParaRPr lang="fi-FI" dirty="0"/>
          </a:p>
        </p:txBody>
      </p:sp>
      <p:sp>
        <p:nvSpPr>
          <p:cNvPr id="5" name="Alatunnisteen paikkamerkki 5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fi-FI"/>
              <a:t>Lisää viraston nimi, tekijän nimi ja osasto</a:t>
            </a:r>
            <a:endParaRPr lang="fi-FI" dirty="0"/>
          </a:p>
        </p:txBody>
      </p:sp>
      <p:sp>
        <p:nvSpPr>
          <p:cNvPr id="6" name="Dian numeron paikkamerkki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20D515-9FCD-409F-A9E7-F25713CA64D1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4" cstate="print">
            <a:lum/>
          </a:blip>
          <a:srcRect/>
          <a:stretch>
            <a:fillRect t="-1000" b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Kuva 6" descr="AVI_logo.gif"/>
          <p:cNvPicPr>
            <a:picLocks noChangeAspect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85750" y="285750"/>
            <a:ext cx="4857750" cy="708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Päivämäärän paikkamerkki 4"/>
          <p:cNvSpPr>
            <a:spLocks noGrp="1"/>
          </p:cNvSpPr>
          <p:nvPr>
            <p:ph type="dt" sz="half" idx="2"/>
          </p:nvPr>
        </p:nvSpPr>
        <p:spPr>
          <a:xfrm>
            <a:off x="6715125" y="6357938"/>
            <a:ext cx="135731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E05A4753-F111-4A9F-9B62-5C68045706AB}" type="datetime1">
              <a:rPr lang="fi-FI"/>
              <a:pPr>
                <a:defRPr/>
              </a:pPr>
              <a:t>11.6.2018</a:t>
            </a:fld>
            <a:endParaRPr lang="fi-FI" dirty="0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3"/>
          </p:nvPr>
        </p:nvSpPr>
        <p:spPr>
          <a:xfrm>
            <a:off x="285750" y="6357938"/>
            <a:ext cx="63579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aseline="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r>
              <a:rPr lang="fi-FI"/>
              <a:t>Lisää viraston nimi, tekijän nimi ja osasto</a:t>
            </a:r>
            <a:endParaRPr lang="fi-FI" dirty="0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4"/>
          </p:nvPr>
        </p:nvSpPr>
        <p:spPr>
          <a:xfrm>
            <a:off x="8215313" y="6357938"/>
            <a:ext cx="400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aseline="0">
                <a:solidFill>
                  <a:schemeClr val="bg1"/>
                </a:solidFill>
                <a:cs typeface="+mn-cs"/>
              </a:defRPr>
            </a:lvl1pPr>
          </a:lstStyle>
          <a:p>
            <a:pPr>
              <a:defRPr/>
            </a:pPr>
            <a:fld id="{1F5A66E7-3DD1-4353-9B25-3CA26A0F94AF}" type="slidenum">
              <a:rPr lang="fi-FI"/>
              <a:pPr>
                <a:defRPr/>
              </a:pPr>
              <a:t>‹#›</a:t>
            </a:fld>
            <a:endParaRPr lang="fi-FI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48" r:id="rId2"/>
  </p:sldLayoutIdLst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000">
          <a:solidFill>
            <a:schemeClr val="tx2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SzPct val="150000"/>
        <a:buFont typeface="Wingdings" pitchFamily="2" charset="2"/>
        <a:buChar char="§"/>
        <a:defRPr sz="26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15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15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mailto:svenskaenheten@avi.fi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Ohjaamopresentation4.12.2017.ppt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ubrik 1"/>
          <p:cNvSpPr>
            <a:spLocks noGrp="1"/>
          </p:cNvSpPr>
          <p:nvPr>
            <p:ph type="title"/>
          </p:nvPr>
        </p:nvSpPr>
        <p:spPr bwMode="auto">
          <a:xfrm>
            <a:off x="428625" y="2071688"/>
            <a:ext cx="8229600" cy="171450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fi-FI" sz="3200" dirty="0" err="1"/>
              <a:t>Utveckling</a:t>
            </a:r>
            <a:r>
              <a:rPr lang="fi-FI" sz="3200" dirty="0"/>
              <a:t> av </a:t>
            </a:r>
            <a:r>
              <a:rPr lang="fi-FI" sz="3200" dirty="0" err="1"/>
              <a:t>den</a:t>
            </a:r>
            <a:r>
              <a:rPr lang="fi-FI" sz="3200" dirty="0"/>
              <a:t> </a:t>
            </a:r>
            <a:r>
              <a:rPr lang="fi-FI" sz="3200" dirty="0" err="1"/>
              <a:t>svenskspråkiga</a:t>
            </a:r>
            <a:r>
              <a:rPr lang="fi-FI" sz="3200" dirty="0"/>
              <a:t> </a:t>
            </a:r>
            <a:r>
              <a:rPr lang="fi-FI" sz="3200" dirty="0" err="1"/>
              <a:t>navigatorverksamheten</a:t>
            </a:r>
            <a:r>
              <a:rPr lang="fi-FI" sz="3200" dirty="0"/>
              <a:t> – en </a:t>
            </a:r>
            <a:r>
              <a:rPr lang="fi-FI" sz="3200" dirty="0" err="1"/>
              <a:t>tillbakablick</a:t>
            </a:r>
            <a:r>
              <a:rPr lang="fi-FI" sz="3200" dirty="0"/>
              <a:t> </a:t>
            </a:r>
            <a:r>
              <a:rPr lang="fi-FI" sz="3200" dirty="0" err="1"/>
              <a:t>och</a:t>
            </a:r>
            <a:r>
              <a:rPr lang="fi-FI" sz="3200" dirty="0"/>
              <a:t> </a:t>
            </a:r>
            <a:r>
              <a:rPr lang="fi-FI" sz="3200" dirty="0" err="1"/>
              <a:t>nuläget</a:t>
            </a:r>
            <a:r>
              <a:rPr lang="fi-FI" sz="3200" dirty="0"/>
              <a:t/>
            </a:r>
            <a:br>
              <a:rPr lang="fi-FI" sz="3200" dirty="0"/>
            </a:br>
            <a:endParaRPr lang="fi-FI" sz="320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>
            <a:off x="2149475" y="3857625"/>
            <a:ext cx="4786313" cy="1571625"/>
          </a:xfrm>
        </p:spPr>
        <p:txBody>
          <a:bodyPr/>
          <a:lstStyle/>
          <a:p>
            <a:pPr>
              <a:defRPr/>
            </a:pPr>
            <a:r>
              <a:rPr lang="fi-FI" dirty="0"/>
              <a:t>Michael Mäkelä 12.6.2018</a:t>
            </a:r>
          </a:p>
          <a:p>
            <a:pPr>
              <a:defRPr/>
            </a:pPr>
            <a:endParaRPr lang="fi-FI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fld id="{ED00BD73-3548-4728-B621-AF6293FECD3B}" type="datetime1">
              <a:rPr lang="fi-FI" smtClean="0"/>
              <a:pPr>
                <a:defRPr/>
              </a:pPr>
              <a:t>11.6.2018</a:t>
            </a:fld>
            <a:endParaRPr lang="fi-FI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AD0BB8-C0EF-4FF9-8EB3-15199518132E}" type="slidenum">
              <a:rPr lang="fi-FI" smtClean="0"/>
              <a:pPr>
                <a:defRPr/>
              </a:pPr>
              <a:t>1</a:t>
            </a:fld>
            <a:endParaRPr lang="fi-FI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fi-FI" dirty="0" err="1"/>
              <a:t>Regionförvaltningsverkens</a:t>
            </a:r>
            <a:r>
              <a:rPr lang="fi-FI" dirty="0"/>
              <a:t> svenska </a:t>
            </a:r>
            <a:r>
              <a:rPr lang="fi-FI" dirty="0" err="1"/>
              <a:t>enhet</a:t>
            </a:r>
            <a:r>
              <a:rPr lang="fi-FI" dirty="0"/>
              <a:t> för </a:t>
            </a:r>
            <a:r>
              <a:rPr lang="fi-FI" dirty="0" err="1"/>
              <a:t>bildningsväsendet</a:t>
            </a:r>
            <a:endParaRPr lang="fi-FI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70947" y="1360831"/>
            <a:ext cx="8229600" cy="642942"/>
          </a:xfrm>
        </p:spPr>
        <p:txBody>
          <a:bodyPr/>
          <a:lstStyle/>
          <a:p>
            <a:r>
              <a:rPr lang="fi-FI" dirty="0" err="1"/>
              <a:t>Nästa</a:t>
            </a:r>
            <a:r>
              <a:rPr lang="fi-FI" dirty="0"/>
              <a:t> </a:t>
            </a:r>
            <a:r>
              <a:rPr lang="fi-FI" dirty="0" err="1"/>
              <a:t>steg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det</a:t>
            </a:r>
            <a:r>
              <a:rPr lang="fi-FI" dirty="0"/>
              <a:t> </a:t>
            </a:r>
            <a:r>
              <a:rPr lang="fi-FI" dirty="0" err="1"/>
              <a:t>nationella</a:t>
            </a:r>
            <a:r>
              <a:rPr lang="fi-FI" dirty="0"/>
              <a:t> </a:t>
            </a:r>
            <a:r>
              <a:rPr lang="fi-FI" dirty="0" err="1"/>
              <a:t>planet</a:t>
            </a:r>
            <a:r>
              <a:rPr lang="fi-FI" dirty="0"/>
              <a:t>: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dirty="0" err="1"/>
              <a:t>Hur</a:t>
            </a:r>
            <a:r>
              <a:rPr lang="fi-FI" dirty="0"/>
              <a:t> </a:t>
            </a:r>
            <a:r>
              <a:rPr lang="fi-FI" dirty="0" err="1"/>
              <a:t>försäkrar</a:t>
            </a:r>
            <a:r>
              <a:rPr lang="fi-FI" dirty="0"/>
              <a:t> vi </a:t>
            </a:r>
            <a:r>
              <a:rPr lang="fi-FI" dirty="0" err="1"/>
              <a:t>oss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 vi </a:t>
            </a:r>
            <a:r>
              <a:rPr lang="fi-FI" dirty="0" err="1"/>
              <a:t>har</a:t>
            </a:r>
            <a:r>
              <a:rPr lang="fi-FI" dirty="0"/>
              <a:t> </a:t>
            </a:r>
            <a:r>
              <a:rPr lang="fi-FI" dirty="0" err="1"/>
              <a:t>fungerande</a:t>
            </a:r>
            <a:r>
              <a:rPr lang="fi-FI" dirty="0"/>
              <a:t> </a:t>
            </a:r>
            <a:r>
              <a:rPr lang="fi-FI" dirty="0" err="1"/>
              <a:t>strukturer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svenska</a:t>
            </a:r>
            <a:r>
              <a:rPr lang="fi-FI" dirty="0"/>
              <a:t>?</a:t>
            </a:r>
          </a:p>
          <a:p>
            <a:r>
              <a:rPr lang="fi-FI" dirty="0" err="1"/>
              <a:t>Nationellt</a:t>
            </a:r>
            <a:r>
              <a:rPr lang="fi-FI" dirty="0"/>
              <a:t> </a:t>
            </a:r>
            <a:r>
              <a:rPr lang="fi-FI" dirty="0" err="1"/>
              <a:t>arbetssemiarium</a:t>
            </a:r>
            <a:r>
              <a:rPr lang="fi-FI" dirty="0"/>
              <a:t> </a:t>
            </a:r>
            <a:r>
              <a:rPr lang="fi-FI" dirty="0" err="1"/>
              <a:t>vintern</a:t>
            </a:r>
            <a:r>
              <a:rPr lang="fi-FI" dirty="0"/>
              <a:t> 2019, </a:t>
            </a:r>
            <a:r>
              <a:rPr lang="fi-FI" dirty="0" err="1"/>
              <a:t>planeringen</a:t>
            </a:r>
            <a:r>
              <a:rPr lang="fi-FI" dirty="0"/>
              <a:t> </a:t>
            </a:r>
            <a:r>
              <a:rPr lang="fi-FI" dirty="0" err="1"/>
              <a:t>startar</a:t>
            </a:r>
            <a:r>
              <a:rPr lang="fi-FI" dirty="0"/>
              <a:t> 8-9/18, UKM </a:t>
            </a:r>
            <a:r>
              <a:rPr lang="fi-FI" dirty="0" err="1"/>
              <a:t>sammankallar</a:t>
            </a:r>
            <a:r>
              <a:rPr lang="fi-FI" dirty="0"/>
              <a:t>.</a:t>
            </a:r>
          </a:p>
          <a:p>
            <a:r>
              <a:rPr lang="fi-FI" dirty="0" err="1"/>
              <a:t>Målsättningen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samla</a:t>
            </a:r>
            <a:r>
              <a:rPr lang="fi-FI" dirty="0"/>
              <a:t> </a:t>
            </a:r>
            <a:r>
              <a:rPr lang="fi-FI" dirty="0" err="1"/>
              <a:t>ihop</a:t>
            </a:r>
            <a:r>
              <a:rPr lang="fi-FI" dirty="0"/>
              <a:t> </a:t>
            </a:r>
            <a:r>
              <a:rPr lang="fi-FI" dirty="0" err="1"/>
              <a:t>aktörer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jobbar</a:t>
            </a:r>
            <a:r>
              <a:rPr lang="fi-FI" dirty="0"/>
              <a:t> </a:t>
            </a:r>
            <a:r>
              <a:rPr lang="fi-FI" dirty="0" err="1"/>
              <a:t>med</a:t>
            </a:r>
            <a:r>
              <a:rPr lang="fi-FI" dirty="0"/>
              <a:t> </a:t>
            </a:r>
            <a:r>
              <a:rPr lang="fi-FI" dirty="0" err="1"/>
              <a:t>tvåspråkiga</a:t>
            </a:r>
            <a:r>
              <a:rPr lang="fi-FI" dirty="0"/>
              <a:t>/</a:t>
            </a:r>
            <a:r>
              <a:rPr lang="fi-FI" dirty="0" err="1"/>
              <a:t>svenskspråkiga</a:t>
            </a:r>
            <a:r>
              <a:rPr lang="fi-FI" dirty="0"/>
              <a:t> </a:t>
            </a:r>
            <a:r>
              <a:rPr lang="fi-FI" dirty="0" err="1"/>
              <a:t>unga</a:t>
            </a:r>
            <a:r>
              <a:rPr lang="fi-FI" dirty="0"/>
              <a:t> </a:t>
            </a:r>
            <a:r>
              <a:rPr lang="fi-FI" dirty="0" err="1"/>
              <a:t>till</a:t>
            </a:r>
            <a:r>
              <a:rPr lang="fi-FI" dirty="0"/>
              <a:t> ett </a:t>
            </a:r>
            <a:r>
              <a:rPr lang="fi-FI" dirty="0" err="1"/>
              <a:t>seminarium</a:t>
            </a:r>
            <a:endParaRPr lang="fi-FI" dirty="0"/>
          </a:p>
          <a:p>
            <a:pPr marL="0" indent="0">
              <a:buNone/>
            </a:pPr>
            <a:endParaRPr lang="fi-FI" sz="16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1230338-7CCF-400A-9F2F-B676183E35CA}" type="datetime1">
              <a:rPr lang="fi-FI" smtClean="0"/>
              <a:pPr>
                <a:defRPr/>
              </a:pPr>
              <a:t>11.6.2018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fi-FI" dirty="0" err="1"/>
              <a:t>Regionförvaltningsverkens</a:t>
            </a:r>
            <a:r>
              <a:rPr lang="fi-FI" dirty="0"/>
              <a:t> svenska </a:t>
            </a:r>
            <a:r>
              <a:rPr lang="fi-FI" dirty="0" err="1"/>
              <a:t>enhet</a:t>
            </a:r>
            <a:r>
              <a:rPr lang="fi-FI" dirty="0"/>
              <a:t> för </a:t>
            </a:r>
            <a:r>
              <a:rPr lang="fi-FI" dirty="0" err="1"/>
              <a:t>bildningsväsendet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4E20D515-9FCD-409F-A9E7-F25713CA64D1}" type="slidenum">
              <a:rPr lang="fi-FI" smtClean="0"/>
              <a:pPr>
                <a:defRPr/>
              </a:pPr>
              <a:t>10</a:t>
            </a:fld>
            <a:endParaRPr lang="fi-FI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0897D71F-C544-4257-9A05-BCA6C36E1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Frågor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funderingar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xmlns="" id="{9CDE467F-3EA7-4ABA-9C58-5A59CC5970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dirty="0" err="1"/>
              <a:t>Vad</a:t>
            </a:r>
            <a:r>
              <a:rPr lang="fi-FI" dirty="0"/>
              <a:t> </a:t>
            </a:r>
            <a:r>
              <a:rPr lang="fi-FI" dirty="0" err="1"/>
              <a:t>borde</a:t>
            </a:r>
            <a:r>
              <a:rPr lang="fi-FI" dirty="0"/>
              <a:t> </a:t>
            </a:r>
            <a:r>
              <a:rPr lang="fi-FI" dirty="0" err="1"/>
              <a:t>behandlas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seminariet</a:t>
            </a:r>
            <a:r>
              <a:rPr lang="fi-FI" dirty="0"/>
              <a:t> 2019?</a:t>
            </a:r>
          </a:p>
          <a:p>
            <a:r>
              <a:rPr lang="fi-FI" dirty="0" err="1"/>
              <a:t>Hälsningar</a:t>
            </a:r>
            <a:r>
              <a:rPr lang="fi-FI" dirty="0"/>
              <a:t> </a:t>
            </a:r>
            <a:r>
              <a:rPr lang="fi-FI" dirty="0" err="1"/>
              <a:t>till</a:t>
            </a:r>
            <a:r>
              <a:rPr lang="fi-FI" dirty="0"/>
              <a:t> </a:t>
            </a:r>
            <a:r>
              <a:rPr lang="fi-FI" dirty="0" err="1"/>
              <a:t>den</a:t>
            </a:r>
            <a:r>
              <a:rPr lang="fi-FI" dirty="0"/>
              <a:t> </a:t>
            </a:r>
            <a:r>
              <a:rPr lang="fi-FI" dirty="0" err="1"/>
              <a:t>nationella</a:t>
            </a:r>
            <a:r>
              <a:rPr lang="fi-FI" dirty="0"/>
              <a:t> </a:t>
            </a:r>
            <a:r>
              <a:rPr lang="fi-FI" dirty="0" err="1"/>
              <a:t>styrgruppen</a:t>
            </a:r>
            <a:r>
              <a:rPr lang="fi-FI" dirty="0"/>
              <a:t>?</a:t>
            </a:r>
          </a:p>
          <a:p>
            <a:r>
              <a:rPr lang="fi-FI" dirty="0"/>
              <a:t>Annat</a:t>
            </a:r>
          </a:p>
          <a:p>
            <a:endParaRPr lang="fi-FI" dirty="0"/>
          </a:p>
          <a:p>
            <a:pPr marL="0" indent="0">
              <a:buNone/>
            </a:pPr>
            <a:r>
              <a:rPr lang="fi-FI" dirty="0"/>
              <a:t>				</a:t>
            </a:r>
            <a:r>
              <a:rPr lang="fi-FI" sz="2800" dirty="0" err="1"/>
              <a:t>Tack</a:t>
            </a:r>
            <a:r>
              <a:rPr lang="fi-FI" sz="2800" dirty="0"/>
              <a:t>!</a:t>
            </a:r>
          </a:p>
          <a:p>
            <a:pPr marL="0" indent="0">
              <a:buNone/>
            </a:pPr>
            <a:r>
              <a:rPr lang="fi-FI" dirty="0"/>
              <a:t>			michael.makela@avi.fi</a:t>
            </a:r>
          </a:p>
          <a:p>
            <a:pPr marL="0" indent="0">
              <a:buNone/>
            </a:pP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61422DBE-7FDD-484B-87D9-4741AAFF4B8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1230338-7CCF-400A-9F2F-B676183E35CA}" type="datetime1">
              <a:rPr lang="fi-FI" smtClean="0"/>
              <a:pPr>
                <a:defRPr/>
              </a:pPr>
              <a:t>11.6.2018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C9F7F883-C310-48EF-8BD4-E053BEC005F9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fi-FI" dirty="0" err="1"/>
              <a:t>Regionförvaltningsverkens</a:t>
            </a:r>
            <a:r>
              <a:rPr lang="fi-FI" dirty="0"/>
              <a:t> </a:t>
            </a:r>
            <a:r>
              <a:rPr lang="fi-FI" dirty="0" err="1"/>
              <a:t>svenska</a:t>
            </a:r>
            <a:r>
              <a:rPr lang="fi-FI" dirty="0"/>
              <a:t> </a:t>
            </a:r>
            <a:r>
              <a:rPr lang="fi-FI" dirty="0" err="1"/>
              <a:t>enhet</a:t>
            </a:r>
            <a:r>
              <a:rPr lang="fi-FI" dirty="0"/>
              <a:t> för </a:t>
            </a:r>
            <a:r>
              <a:rPr lang="fi-FI" dirty="0" err="1"/>
              <a:t>bildningsväsendet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56238CA4-B998-4040-828A-4931FC24E3B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4E20D515-9FCD-409F-A9E7-F25713CA64D1}" type="slidenum">
              <a:rPr lang="fi-FI" smtClean="0"/>
              <a:pPr>
                <a:defRPr/>
              </a:pPr>
              <a:t>11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9585788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Kuva 3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832" t="15696" r="19608" b="33502"/>
          <a:stretch/>
        </p:blipFill>
        <p:spPr>
          <a:xfrm>
            <a:off x="1302117" y="1449670"/>
            <a:ext cx="3233130" cy="3892689"/>
          </a:xfrm>
          <a:prstGeom prst="rect">
            <a:avLst/>
          </a:prstGeom>
        </p:spPr>
      </p:pic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11560" y="900554"/>
            <a:ext cx="8368289" cy="769220"/>
          </a:xfrm>
        </p:spPr>
        <p:txBody>
          <a:bodyPr>
            <a:normAutofit/>
          </a:bodyPr>
          <a:lstStyle/>
          <a:p>
            <a:pPr algn="l"/>
            <a:r>
              <a:rPr lang="sv-FI" sz="3200" b="1" dirty="0">
                <a:solidFill>
                  <a:schemeClr val="accent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Svenska enheten för bildningsväsendet</a:t>
            </a:r>
            <a:endParaRPr lang="sv-FI" sz="3200" dirty="0">
              <a:solidFill>
                <a:schemeClr val="accent1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2898978" y="2277676"/>
            <a:ext cx="2572380" cy="2277548"/>
          </a:xfrm>
        </p:spPr>
        <p:txBody>
          <a:bodyPr>
            <a:noAutofit/>
          </a:bodyPr>
          <a:lstStyle/>
          <a:p>
            <a:pPr marL="465750" indent="-2857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FI" sz="1600" dirty="0">
                <a:latin typeface="Arial" panose="020B0604020202020204" pitchFamily="34" charset="0"/>
                <a:cs typeface="Arial" panose="020B0604020202020204" pitchFamily="34" charset="0"/>
              </a:rPr>
              <a:t>Informationsstyrning</a:t>
            </a:r>
          </a:p>
          <a:p>
            <a:pPr marL="465750" indent="-2857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FI" sz="1600" dirty="0">
                <a:latin typeface="Arial" panose="020B0604020202020204" pitchFamily="34" charset="0"/>
                <a:cs typeface="Arial" panose="020B0604020202020204" pitchFamily="34" charset="0"/>
              </a:rPr>
              <a:t>Fortbildning</a:t>
            </a:r>
          </a:p>
          <a:p>
            <a:pPr marL="465750" indent="-2857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FI" sz="1600" dirty="0">
                <a:latin typeface="Arial" panose="020B0604020202020204" pitchFamily="34" charset="0"/>
                <a:cs typeface="Arial" panose="020B0604020202020204" pitchFamily="34" charset="0"/>
              </a:rPr>
              <a:t>Rättsskydd</a:t>
            </a:r>
          </a:p>
          <a:p>
            <a:pPr marL="465750" indent="-2857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FI" sz="1600" dirty="0">
                <a:latin typeface="Arial" panose="020B0604020202020204" pitchFamily="34" charset="0"/>
                <a:cs typeface="Arial" panose="020B0604020202020204" pitchFamily="34" charset="0"/>
              </a:rPr>
              <a:t>Statsunderstöd</a:t>
            </a:r>
          </a:p>
          <a:p>
            <a:pPr marL="465750" indent="-2857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FI" sz="1600" i="1" dirty="0"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Bibliotek</a:t>
            </a:r>
          </a:p>
          <a:p>
            <a:pPr marL="465750" indent="-2857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sv-FI" sz="1600" i="1" dirty="0"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Småbarnspedagogik</a:t>
            </a:r>
          </a:p>
          <a:p>
            <a:pPr marL="465750" indent="-285750" algn="l">
              <a:lnSpc>
                <a:spcPct val="10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sv-FI" sz="1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80000" algn="l">
              <a:lnSpc>
                <a:spcPct val="100000"/>
              </a:lnSpc>
              <a:spcBef>
                <a:spcPts val="600"/>
              </a:spcBef>
            </a:pPr>
            <a:endParaRPr lang="sv-FI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iruutu 6"/>
          <p:cNvSpPr txBox="1"/>
          <p:nvPr/>
        </p:nvSpPr>
        <p:spPr>
          <a:xfrm>
            <a:off x="649394" y="1700808"/>
            <a:ext cx="2156822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Vasa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Marianne West-Ståhl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Ann-Sofi </a:t>
            </a:r>
            <a:r>
              <a:rPr kumimoji="0" lang="fi-FI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Loo</a:t>
            </a: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Staffan Storfors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Thomas Sundell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Disa Widell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Fredrik Åman</a:t>
            </a:r>
          </a:p>
        </p:txBody>
      </p:sp>
      <p:sp>
        <p:nvSpPr>
          <p:cNvPr id="9" name="Tekstiruutu 8"/>
          <p:cNvSpPr txBox="1"/>
          <p:nvPr/>
        </p:nvSpPr>
        <p:spPr>
          <a:xfrm>
            <a:off x="761860" y="4964842"/>
            <a:ext cx="215682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Åbo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Carola Bryggman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Malin Eriksson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 err="1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Desirée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Hindström</a:t>
            </a:r>
          </a:p>
        </p:txBody>
      </p:sp>
      <p:sp>
        <p:nvSpPr>
          <p:cNvPr id="10" name="Tekstiruutu 9"/>
          <p:cNvSpPr txBox="1"/>
          <p:nvPr/>
        </p:nvSpPr>
        <p:spPr>
          <a:xfrm>
            <a:off x="3995936" y="4866542"/>
            <a:ext cx="1663118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Helsingfors</a:t>
            </a: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/>
            </a:r>
            <a:b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Susanne Ahlroth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Yvonne Bergholm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75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Michael Mäkelä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dirty="0">
                <a:solidFill>
                  <a:srgbClr val="5B9BD5">
                    <a:lumMod val="75000"/>
                  </a:srgb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Tina Nordman</a:t>
            </a:r>
            <a:endParaRPr kumimoji="0" lang="fi-FI" sz="14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75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1" name="Tekstiruutu 10"/>
          <p:cNvSpPr txBox="1"/>
          <p:nvPr/>
        </p:nvSpPr>
        <p:spPr>
          <a:xfrm>
            <a:off x="5492906" y="4562962"/>
            <a:ext cx="3471169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  <a:hlinkClick r:id="rId4"/>
              </a:rPr>
              <a:t>svenskaenheten@avi.fi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fornamn.efternamn@avi.fi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avi.fi/</a:t>
            </a:r>
            <a:r>
              <a:rPr kumimoji="0" lang="fi-FI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svenskaenheten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facebook.com/</a:t>
            </a:r>
            <a:r>
              <a:rPr kumimoji="0" lang="fi-FI" sz="1800" b="0" i="0" u="none" strike="noStrike" kern="1200" cap="none" spc="0" normalizeH="0" baseline="0" noProof="0" dirty="0" err="1">
                <a:ln>
                  <a:noFill/>
                </a:ln>
                <a:solidFill>
                  <a:srgbClr val="5B9BD5">
                    <a:lumMod val="50000"/>
                  </a:srgb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svenskaenheten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5" name="Suorakulmio 14"/>
          <p:cNvSpPr/>
          <p:nvPr/>
        </p:nvSpPr>
        <p:spPr>
          <a:xfrm>
            <a:off x="5471358" y="2277677"/>
            <a:ext cx="3132863" cy="22775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6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FI" sz="16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Utvärdering av basservice</a:t>
            </a:r>
            <a:endParaRPr kumimoji="0" lang="sv-FI" sz="1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46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FI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Tillsyn och registrering</a:t>
            </a:r>
          </a:p>
          <a:p>
            <a:pPr marL="46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FI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Beredskap och säkerhet</a:t>
            </a:r>
          </a:p>
          <a:p>
            <a:pPr marL="46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FI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Livslång vägledning</a:t>
            </a:r>
          </a:p>
          <a:p>
            <a:pPr marL="46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FI" sz="1600" i="1" dirty="0">
                <a:solidFill>
                  <a:prstClr val="black"/>
                </a:solidFill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Grundläggande utbildning</a:t>
            </a:r>
          </a:p>
          <a:p>
            <a:pPr marL="46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sv-FI" sz="16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highlight>
                  <a:srgbClr val="C0C0C0"/>
                </a:highlight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Gymnasier</a:t>
            </a:r>
          </a:p>
          <a:p>
            <a:pPr marL="465750" marR="0" lvl="0" indent="-28575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FI" sz="1600" i="1" dirty="0">
                <a:solidFill>
                  <a:prstClr val="black"/>
                </a:solidFill>
                <a:highlight>
                  <a:srgbClr val="C0C0C0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Yrkesutbildning</a:t>
            </a:r>
            <a:endParaRPr kumimoji="0" lang="sv-FI" sz="16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highlight>
                <a:srgbClr val="C0C0C0"/>
              </a:highlight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38738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A28656C7-710E-46FE-9D4B-20FA5E87D4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 err="1"/>
              <a:t>Vad</a:t>
            </a:r>
            <a:r>
              <a:rPr lang="fi-FI" sz="2800" dirty="0"/>
              <a:t> </a:t>
            </a:r>
            <a:r>
              <a:rPr lang="fi-FI" sz="2800" dirty="0" err="1"/>
              <a:t>är</a:t>
            </a:r>
            <a:r>
              <a:rPr lang="fi-FI" sz="2800" dirty="0"/>
              <a:t> Ohjaamo/</a:t>
            </a:r>
            <a:r>
              <a:rPr lang="fi-FI" sz="2800" dirty="0" err="1"/>
              <a:t>Navigatorn</a:t>
            </a:r>
            <a:r>
              <a:rPr lang="fi-FI" sz="2800" dirty="0"/>
              <a:t>? </a:t>
            </a:r>
            <a:r>
              <a:rPr lang="fi-FI" sz="2800" dirty="0" err="1"/>
              <a:t>Hörnstenar</a:t>
            </a:r>
            <a:r>
              <a:rPr lang="fi-FI" sz="2800" dirty="0"/>
              <a:t> för </a:t>
            </a:r>
            <a:r>
              <a:rPr lang="fi-FI" sz="2800" dirty="0" err="1"/>
              <a:t>navigator</a:t>
            </a:r>
            <a:r>
              <a:rPr lang="fi-FI" sz="2800" dirty="0"/>
              <a:t> </a:t>
            </a:r>
            <a:r>
              <a:rPr lang="fi-FI" sz="2800" dirty="0" err="1"/>
              <a:t>verksamhetsmodellen</a:t>
            </a:r>
            <a:r>
              <a:rPr lang="fi-FI" sz="2800" dirty="0"/>
              <a:t> </a:t>
            </a:r>
            <a:br>
              <a:rPr lang="fi-FI" sz="2800" dirty="0"/>
            </a:br>
            <a:r>
              <a:rPr lang="fi-FI" sz="2800" dirty="0"/>
              <a:t>( UKM, SHM, ANM)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xmlns="" id="{D39E4B45-4D88-4B5D-B6D3-E3C5DAECFDF5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33585" y="2852936"/>
            <a:ext cx="8286750" cy="2928938"/>
          </a:xfrm>
        </p:spPr>
        <p:txBody>
          <a:bodyPr/>
          <a:lstStyle/>
          <a:p>
            <a:r>
              <a:rPr lang="fi-FI" dirty="0" err="1"/>
              <a:t>Mågruppen</a:t>
            </a:r>
            <a:r>
              <a:rPr lang="fi-FI" dirty="0"/>
              <a:t> </a:t>
            </a:r>
            <a:r>
              <a:rPr lang="fi-FI" dirty="0" err="1"/>
              <a:t>unga</a:t>
            </a:r>
            <a:r>
              <a:rPr lang="fi-FI" dirty="0"/>
              <a:t> </a:t>
            </a:r>
            <a:r>
              <a:rPr lang="fi-FI" dirty="0" err="1"/>
              <a:t>under</a:t>
            </a:r>
            <a:r>
              <a:rPr lang="fi-FI" dirty="0"/>
              <a:t> 30 </a:t>
            </a:r>
            <a:r>
              <a:rPr lang="fi-FI" dirty="0" err="1"/>
              <a:t>år</a:t>
            </a:r>
            <a:endParaRPr lang="fi-FI" dirty="0"/>
          </a:p>
          <a:p>
            <a:r>
              <a:rPr lang="fi-FI" dirty="0" err="1"/>
              <a:t>Lågtröskelservice</a:t>
            </a:r>
            <a:endParaRPr lang="fi-FI" dirty="0"/>
          </a:p>
          <a:p>
            <a:r>
              <a:rPr lang="fi-FI" dirty="0" err="1"/>
              <a:t>Sektorövergripande</a:t>
            </a:r>
            <a:r>
              <a:rPr lang="fi-FI" dirty="0"/>
              <a:t> </a:t>
            </a:r>
            <a:r>
              <a:rPr lang="fi-FI" dirty="0" err="1"/>
              <a:t>information</a:t>
            </a:r>
            <a:r>
              <a:rPr lang="fi-FI" dirty="0"/>
              <a:t>, </a:t>
            </a:r>
            <a:r>
              <a:rPr lang="fi-FI" dirty="0" err="1"/>
              <a:t>rådgivning</a:t>
            </a:r>
            <a:r>
              <a:rPr lang="fi-FI" dirty="0"/>
              <a:t>, </a:t>
            </a:r>
            <a:r>
              <a:rPr lang="fi-FI" dirty="0" err="1"/>
              <a:t>vägledning</a:t>
            </a:r>
            <a:endParaRPr lang="fi-FI" dirty="0"/>
          </a:p>
          <a:p>
            <a:r>
              <a:rPr lang="fi-FI" dirty="0" err="1"/>
              <a:t>Utgår</a:t>
            </a:r>
            <a:r>
              <a:rPr lang="fi-FI" dirty="0"/>
              <a:t> </a:t>
            </a:r>
            <a:r>
              <a:rPr lang="fi-FI" dirty="0" err="1"/>
              <a:t>från</a:t>
            </a:r>
            <a:r>
              <a:rPr lang="fi-FI" dirty="0"/>
              <a:t> </a:t>
            </a:r>
            <a:r>
              <a:rPr lang="fi-FI" dirty="0" err="1"/>
              <a:t>att</a:t>
            </a:r>
            <a:r>
              <a:rPr lang="fi-FI" dirty="0"/>
              <a:t> </a:t>
            </a:r>
            <a:r>
              <a:rPr lang="fi-FI" dirty="0" err="1"/>
              <a:t>servicebehoven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</a:t>
            </a:r>
            <a:r>
              <a:rPr lang="fi-FI" dirty="0" err="1"/>
              <a:t>olika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ständigt</a:t>
            </a:r>
            <a:r>
              <a:rPr lang="fi-FI" dirty="0"/>
              <a:t> </a:t>
            </a:r>
            <a:r>
              <a:rPr lang="fi-FI" dirty="0" err="1"/>
              <a:t>förändras</a:t>
            </a:r>
            <a:endParaRPr lang="fi-FI" dirty="0"/>
          </a:p>
          <a:p>
            <a:r>
              <a:rPr lang="fi-FI" dirty="0" err="1"/>
              <a:t>Främjande</a:t>
            </a:r>
            <a:r>
              <a:rPr lang="fi-FI" dirty="0"/>
              <a:t> </a:t>
            </a:r>
            <a:r>
              <a:rPr lang="fi-FI" dirty="0" err="1"/>
              <a:t>delaktighet</a:t>
            </a:r>
            <a:r>
              <a:rPr lang="fi-FI" dirty="0"/>
              <a:t>, </a:t>
            </a:r>
            <a:r>
              <a:rPr lang="fi-FI" dirty="0" err="1"/>
              <a:t>kunden</a:t>
            </a:r>
            <a:r>
              <a:rPr lang="fi-FI" dirty="0"/>
              <a:t> </a:t>
            </a:r>
            <a:r>
              <a:rPr lang="fi-FI" dirty="0" err="1"/>
              <a:t>deltar</a:t>
            </a:r>
            <a:r>
              <a:rPr lang="fi-FI" dirty="0"/>
              <a:t> </a:t>
            </a:r>
            <a:r>
              <a:rPr lang="fi-FI" dirty="0" err="1"/>
              <a:t>aktivt</a:t>
            </a:r>
            <a:r>
              <a:rPr lang="fi-FI" dirty="0"/>
              <a:t> i </a:t>
            </a:r>
            <a:r>
              <a:rPr lang="fi-FI" dirty="0" err="1"/>
              <a:t>planeringen</a:t>
            </a:r>
            <a:r>
              <a:rPr lang="fi-FI" dirty="0"/>
              <a:t> av </a:t>
            </a:r>
            <a:r>
              <a:rPr lang="fi-FI" dirty="0" err="1"/>
              <a:t>sin</a:t>
            </a:r>
            <a:r>
              <a:rPr lang="fi-FI" dirty="0"/>
              <a:t> </a:t>
            </a:r>
            <a:r>
              <a:rPr lang="fi-FI" dirty="0" err="1"/>
              <a:t>egen</a:t>
            </a:r>
            <a:r>
              <a:rPr lang="fi-FI" dirty="0"/>
              <a:t> </a:t>
            </a:r>
            <a:r>
              <a:rPr lang="fi-FI" dirty="0" err="1"/>
              <a:t>framtid</a:t>
            </a:r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ABFCCED6-CDD8-4709-98E5-8D13BC7F81E0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1230338-7CCF-400A-9F2F-B676183E35CA}" type="datetime1">
              <a:rPr lang="fi-FI" smtClean="0"/>
              <a:pPr>
                <a:defRPr/>
              </a:pPr>
              <a:t>11.6.2018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31C834A9-516B-4B68-B038-065C24D17F3E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fi-FI" dirty="0" err="1"/>
              <a:t>Regionförvaltningsverkens</a:t>
            </a:r>
            <a:r>
              <a:rPr lang="fi-FI" dirty="0"/>
              <a:t> </a:t>
            </a:r>
            <a:r>
              <a:rPr lang="fi-FI" dirty="0" err="1"/>
              <a:t>svenska</a:t>
            </a:r>
            <a:r>
              <a:rPr lang="fi-FI" dirty="0"/>
              <a:t> </a:t>
            </a:r>
            <a:r>
              <a:rPr lang="fi-FI" dirty="0" err="1"/>
              <a:t>enhet</a:t>
            </a:r>
            <a:r>
              <a:rPr lang="fi-FI" dirty="0"/>
              <a:t> för </a:t>
            </a:r>
            <a:r>
              <a:rPr lang="fi-FI" dirty="0" err="1"/>
              <a:t>bildningsväsendet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4E0715A1-361E-4F17-B575-015C15010AE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4E20D515-9FCD-409F-A9E7-F25713CA64D1}" type="slidenum">
              <a:rPr lang="fi-FI" smtClean="0"/>
              <a:pPr>
                <a:defRPr/>
              </a:pPr>
              <a:t>3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058956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DEE340F8-1667-4C65-B0D4-CF803E8578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Vad</a:t>
            </a:r>
            <a:r>
              <a:rPr lang="fi-FI" dirty="0"/>
              <a:t> </a:t>
            </a:r>
            <a:r>
              <a:rPr lang="fi-FI" dirty="0" err="1"/>
              <a:t>är</a:t>
            </a:r>
            <a:r>
              <a:rPr lang="fi-FI" dirty="0"/>
              <a:t> Ohjaamo/ Navigator? (</a:t>
            </a:r>
            <a:r>
              <a:rPr lang="fi-FI" dirty="0" err="1"/>
              <a:t>forts</a:t>
            </a:r>
            <a:r>
              <a:rPr lang="fi-FI" dirty="0"/>
              <a:t>.)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xmlns="" id="{48A7E7ED-C8E5-47A7-B8B0-9DB6314E601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dirty="0" err="1"/>
              <a:t>Avtalsbaserad</a:t>
            </a:r>
            <a:r>
              <a:rPr lang="fi-FI" dirty="0"/>
              <a:t> </a:t>
            </a:r>
            <a:r>
              <a:rPr lang="fi-FI" dirty="0" err="1"/>
              <a:t>verksamhetsmodell</a:t>
            </a:r>
            <a:r>
              <a:rPr lang="fi-FI" dirty="0"/>
              <a:t> =&gt; Ett </a:t>
            </a:r>
            <a:r>
              <a:rPr lang="fi-FI" dirty="0" err="1"/>
              <a:t>gemensamt</a:t>
            </a:r>
            <a:r>
              <a:rPr lang="fi-FI" dirty="0"/>
              <a:t> </a:t>
            </a:r>
            <a:r>
              <a:rPr lang="fi-FI" dirty="0" err="1"/>
              <a:t>koncept</a:t>
            </a:r>
            <a:r>
              <a:rPr lang="fi-FI" dirty="0"/>
              <a:t> för e-</a:t>
            </a:r>
            <a:r>
              <a:rPr lang="fi-FI" dirty="0" err="1"/>
              <a:t>tjänster</a:t>
            </a:r>
            <a:r>
              <a:rPr lang="fi-FI" dirty="0"/>
              <a:t> </a:t>
            </a:r>
            <a:r>
              <a:rPr lang="fi-FI" dirty="0" err="1"/>
              <a:t>och</a:t>
            </a:r>
            <a:r>
              <a:rPr lang="fi-FI" dirty="0"/>
              <a:t> </a:t>
            </a:r>
            <a:r>
              <a:rPr lang="fi-FI" dirty="0" err="1"/>
              <a:t>betjäning</a:t>
            </a:r>
            <a:r>
              <a:rPr lang="fi-FI" dirty="0"/>
              <a:t> </a:t>
            </a:r>
            <a:r>
              <a:rPr lang="fi-FI" dirty="0" err="1"/>
              <a:t>på</a:t>
            </a:r>
            <a:r>
              <a:rPr lang="fi-FI" dirty="0"/>
              <a:t> </a:t>
            </a:r>
            <a:r>
              <a:rPr lang="fi-FI" dirty="0" err="1"/>
              <a:t>plats</a:t>
            </a:r>
            <a:r>
              <a:rPr lang="fi-FI" dirty="0"/>
              <a:t>, </a:t>
            </a:r>
            <a:r>
              <a:rPr lang="fi-FI" dirty="0" err="1"/>
              <a:t>gemensamma</a:t>
            </a:r>
            <a:r>
              <a:rPr lang="fi-FI" dirty="0"/>
              <a:t> </a:t>
            </a:r>
            <a:r>
              <a:rPr lang="fi-FI" dirty="0" err="1"/>
              <a:t>lokaler</a:t>
            </a:r>
            <a:r>
              <a:rPr lang="fi-FI" dirty="0"/>
              <a:t>, </a:t>
            </a:r>
            <a:r>
              <a:rPr lang="fi-FI" dirty="0" err="1"/>
              <a:t>målsättning</a:t>
            </a:r>
            <a:r>
              <a:rPr lang="fi-FI" dirty="0"/>
              <a:t> </a:t>
            </a:r>
            <a:r>
              <a:rPr lang="fi-FI" dirty="0" err="1"/>
              <a:t>gemensamt</a:t>
            </a:r>
            <a:r>
              <a:rPr lang="fi-FI" dirty="0"/>
              <a:t> </a:t>
            </a:r>
            <a:r>
              <a:rPr lang="fi-FI" dirty="0" err="1"/>
              <a:t>kundsystem</a:t>
            </a:r>
            <a:r>
              <a:rPr lang="fi-FI" dirty="0"/>
              <a:t>, </a:t>
            </a:r>
            <a:r>
              <a:rPr lang="fi-FI" dirty="0" err="1"/>
              <a:t>gemensam</a:t>
            </a:r>
            <a:r>
              <a:rPr lang="fi-FI" dirty="0"/>
              <a:t> </a:t>
            </a:r>
            <a:r>
              <a:rPr lang="fi-FI" dirty="0" err="1"/>
              <a:t>samordning</a:t>
            </a:r>
            <a:r>
              <a:rPr lang="fi-FI" dirty="0"/>
              <a:t>, </a:t>
            </a:r>
            <a:r>
              <a:rPr lang="fi-FI" dirty="0" err="1"/>
              <a:t>gemensam</a:t>
            </a:r>
            <a:r>
              <a:rPr lang="fi-FI" dirty="0"/>
              <a:t> </a:t>
            </a:r>
            <a:r>
              <a:rPr lang="fi-FI" dirty="0" err="1"/>
              <a:t>kompetens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ständigt</a:t>
            </a:r>
            <a:r>
              <a:rPr lang="fi-FI" dirty="0"/>
              <a:t> </a:t>
            </a:r>
            <a:r>
              <a:rPr lang="fi-FI" dirty="0" err="1"/>
              <a:t>utvecklas</a:t>
            </a:r>
            <a:r>
              <a:rPr lang="fi-FI" dirty="0"/>
              <a:t>, </a:t>
            </a:r>
            <a:r>
              <a:rPr lang="fi-FI" dirty="0" err="1"/>
              <a:t>god</a:t>
            </a:r>
            <a:r>
              <a:rPr lang="fi-FI" dirty="0"/>
              <a:t> </a:t>
            </a:r>
            <a:r>
              <a:rPr lang="fi-FI" dirty="0" err="1"/>
              <a:t>fungerande</a:t>
            </a:r>
            <a:r>
              <a:rPr lang="fi-FI" dirty="0"/>
              <a:t> </a:t>
            </a:r>
            <a:r>
              <a:rPr lang="fi-FI" dirty="0" err="1"/>
              <a:t>basservice</a:t>
            </a:r>
            <a:r>
              <a:rPr lang="fi-FI" dirty="0"/>
              <a:t> av </a:t>
            </a:r>
            <a:r>
              <a:rPr lang="fi-FI" dirty="0" err="1"/>
              <a:t>olika</a:t>
            </a:r>
            <a:r>
              <a:rPr lang="fi-FI" dirty="0"/>
              <a:t> </a:t>
            </a:r>
            <a:r>
              <a:rPr lang="fi-FI" dirty="0" err="1"/>
              <a:t>aktörer</a:t>
            </a:r>
            <a:endParaRPr lang="fi-FI" dirty="0"/>
          </a:p>
          <a:p>
            <a:r>
              <a:rPr lang="fi-FI" dirty="0" err="1"/>
              <a:t>Kännetecknande</a:t>
            </a:r>
            <a:r>
              <a:rPr lang="fi-FI" dirty="0"/>
              <a:t> för Navigator =&gt; </a:t>
            </a:r>
            <a:r>
              <a:rPr lang="fi-FI" dirty="0" err="1"/>
              <a:t>kunden</a:t>
            </a:r>
            <a:r>
              <a:rPr lang="fi-FI" dirty="0"/>
              <a:t> </a:t>
            </a:r>
            <a:r>
              <a:rPr lang="fi-FI" dirty="0" err="1"/>
              <a:t>ses</a:t>
            </a:r>
            <a:r>
              <a:rPr lang="fi-FI" dirty="0"/>
              <a:t> ”</a:t>
            </a:r>
            <a:r>
              <a:rPr lang="fi-FI" dirty="0" err="1"/>
              <a:t>som</a:t>
            </a:r>
            <a:r>
              <a:rPr lang="fi-FI" dirty="0"/>
              <a:t> en </a:t>
            </a:r>
            <a:r>
              <a:rPr lang="fi-FI" dirty="0" err="1"/>
              <a:t>helhet</a:t>
            </a:r>
            <a:r>
              <a:rPr lang="fi-FI" dirty="0"/>
              <a:t> </a:t>
            </a:r>
            <a:r>
              <a:rPr lang="fi-FI" dirty="0" err="1"/>
              <a:t>över</a:t>
            </a:r>
            <a:r>
              <a:rPr lang="fi-FI" dirty="0"/>
              <a:t> </a:t>
            </a:r>
            <a:r>
              <a:rPr lang="fi-FI" dirty="0" err="1"/>
              <a:t>sektorgränserna</a:t>
            </a:r>
            <a:r>
              <a:rPr lang="fi-FI" dirty="0"/>
              <a:t>.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8112ACFB-51F7-4E21-88ED-1494DDBD39DA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1230338-7CCF-400A-9F2F-B676183E35CA}" type="datetime1">
              <a:rPr lang="fi-FI" smtClean="0"/>
              <a:pPr>
                <a:defRPr/>
              </a:pPr>
              <a:t>11.6.2018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0C39F0B2-D155-4ABF-B885-8C2DB47D562F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fi-FI" dirty="0" err="1"/>
              <a:t>Regionförvaltningsverkens</a:t>
            </a:r>
            <a:r>
              <a:rPr lang="fi-FI" dirty="0"/>
              <a:t> </a:t>
            </a:r>
            <a:r>
              <a:rPr lang="fi-FI" dirty="0" err="1"/>
              <a:t>svenska</a:t>
            </a:r>
            <a:r>
              <a:rPr lang="fi-FI" dirty="0"/>
              <a:t> </a:t>
            </a:r>
            <a:r>
              <a:rPr lang="fi-FI" dirty="0" err="1"/>
              <a:t>enhet</a:t>
            </a:r>
            <a:r>
              <a:rPr lang="fi-FI" dirty="0"/>
              <a:t> för </a:t>
            </a:r>
            <a:r>
              <a:rPr lang="fi-FI" dirty="0" err="1"/>
              <a:t>bildningsväsendet</a:t>
            </a:r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1938DD28-17CA-48E7-B079-119EF41A0AC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4E20D515-9FCD-409F-A9E7-F25713CA64D1}" type="slidenum">
              <a:rPr lang="fi-FI" smtClean="0"/>
              <a:pPr>
                <a:defRPr/>
              </a:pPr>
              <a:t>4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1198793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534102" y="1900556"/>
            <a:ext cx="8229600" cy="642942"/>
          </a:xfrm>
        </p:spPr>
        <p:txBody>
          <a:bodyPr/>
          <a:lstStyle/>
          <a:p>
            <a:r>
              <a:rPr lang="fi-FI" sz="2000" dirty="0"/>
              <a:t>Nya </a:t>
            </a:r>
            <a:r>
              <a:rPr lang="fi-FI" sz="2000" dirty="0" err="1"/>
              <a:t>strukturfondsperioden</a:t>
            </a:r>
            <a:r>
              <a:rPr lang="fi-FI" sz="2000" dirty="0"/>
              <a:t> </a:t>
            </a:r>
            <a:r>
              <a:rPr lang="fi-FI" sz="2000" dirty="0" err="1"/>
              <a:t>och</a:t>
            </a:r>
            <a:r>
              <a:rPr lang="fi-FI" sz="2000" dirty="0"/>
              <a:t> </a:t>
            </a:r>
            <a:r>
              <a:rPr lang="fi-FI" sz="2000" dirty="0" err="1"/>
              <a:t>uteckling</a:t>
            </a:r>
            <a:r>
              <a:rPr lang="fi-FI" sz="2000" dirty="0"/>
              <a:t> av </a:t>
            </a:r>
            <a:r>
              <a:rPr lang="fi-FI" sz="2000" dirty="0" err="1"/>
              <a:t>vägledningen</a:t>
            </a:r>
            <a:endParaRPr lang="fi-FI" sz="2000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0"/>
          </p:nvPr>
        </p:nvSpPr>
        <p:spPr>
          <a:xfrm>
            <a:off x="505527" y="2492896"/>
            <a:ext cx="8286750" cy="2928938"/>
          </a:xfrm>
        </p:spPr>
        <p:txBody>
          <a:bodyPr/>
          <a:lstStyle/>
          <a:p>
            <a:r>
              <a:rPr lang="fi-FI" sz="1400" dirty="0" err="1"/>
              <a:t>Vägledningen</a:t>
            </a:r>
            <a:r>
              <a:rPr lang="fi-FI" sz="1400" dirty="0"/>
              <a:t> </a:t>
            </a:r>
            <a:r>
              <a:rPr lang="fi-FI" sz="1400" dirty="0" err="1"/>
              <a:t>utvecklas</a:t>
            </a:r>
            <a:r>
              <a:rPr lang="fi-FI" sz="1400" dirty="0"/>
              <a:t> </a:t>
            </a:r>
            <a:r>
              <a:rPr lang="fi-FI" sz="1400" dirty="0" err="1"/>
              <a:t>inom</a:t>
            </a:r>
            <a:r>
              <a:rPr lang="fi-FI" sz="1400" dirty="0"/>
              <a:t> </a:t>
            </a:r>
            <a:r>
              <a:rPr lang="fi-FI" sz="1400" dirty="0" err="1"/>
              <a:t>den</a:t>
            </a:r>
            <a:r>
              <a:rPr lang="fi-FI" sz="1400" dirty="0"/>
              <a:t> </a:t>
            </a:r>
            <a:r>
              <a:rPr lang="fi-FI" sz="1400" dirty="0" err="1"/>
              <a:t>riksomfattande</a:t>
            </a:r>
            <a:r>
              <a:rPr lang="fi-FI" sz="1400" dirty="0"/>
              <a:t> </a:t>
            </a:r>
            <a:r>
              <a:rPr lang="fi-FI" sz="1400" dirty="0" err="1"/>
              <a:t>ESF-åtgärdshelheten</a:t>
            </a:r>
            <a:r>
              <a:rPr lang="fi-FI" sz="1400" dirty="0"/>
              <a:t> </a:t>
            </a:r>
            <a:r>
              <a:rPr lang="fi-FI" sz="1400" dirty="0" err="1"/>
              <a:t>Ungdomsgaranti</a:t>
            </a:r>
            <a:r>
              <a:rPr lang="fi-FI" sz="1400" dirty="0"/>
              <a:t>, Ohjaamo (ANM)</a:t>
            </a:r>
          </a:p>
          <a:p>
            <a:r>
              <a:rPr lang="fi-FI" sz="1400" dirty="0"/>
              <a:t>Ohjaamo=  </a:t>
            </a:r>
            <a:r>
              <a:rPr lang="fi-FI" sz="1400" dirty="0" err="1"/>
              <a:t>Lågtröskel</a:t>
            </a:r>
            <a:r>
              <a:rPr lang="fi-FI" sz="1400" dirty="0"/>
              <a:t> </a:t>
            </a:r>
            <a:r>
              <a:rPr lang="fi-FI" sz="1400" dirty="0" err="1"/>
              <a:t>servicepunkt</a:t>
            </a:r>
            <a:r>
              <a:rPr lang="fi-FI" sz="1400" dirty="0"/>
              <a:t> för </a:t>
            </a:r>
            <a:r>
              <a:rPr lang="fi-FI" sz="1400" dirty="0" err="1"/>
              <a:t>unga</a:t>
            </a:r>
            <a:r>
              <a:rPr lang="fi-FI" sz="1400" dirty="0"/>
              <a:t> </a:t>
            </a:r>
            <a:r>
              <a:rPr lang="fi-FI" sz="1400" dirty="0" err="1"/>
              <a:t>vuxna</a:t>
            </a:r>
            <a:r>
              <a:rPr lang="fi-FI" sz="1400" dirty="0"/>
              <a:t>, </a:t>
            </a:r>
            <a:r>
              <a:rPr lang="fi-FI" sz="1400" dirty="0" err="1"/>
              <a:t>vägledningstjänster</a:t>
            </a:r>
            <a:r>
              <a:rPr lang="fi-FI" sz="1400" dirty="0"/>
              <a:t> ( F2F, </a:t>
            </a:r>
            <a:r>
              <a:rPr lang="fi-FI" sz="1400" dirty="0" err="1"/>
              <a:t>nät</a:t>
            </a:r>
            <a:r>
              <a:rPr lang="fi-FI" sz="1400" dirty="0"/>
              <a:t> </a:t>
            </a:r>
            <a:r>
              <a:rPr lang="fi-FI" sz="1400" dirty="0" err="1"/>
              <a:t>och</a:t>
            </a:r>
            <a:r>
              <a:rPr lang="fi-FI" sz="1400" dirty="0"/>
              <a:t> </a:t>
            </a:r>
            <a:r>
              <a:rPr lang="fi-FI" sz="1400" dirty="0" err="1"/>
              <a:t>telefontjänster</a:t>
            </a:r>
            <a:r>
              <a:rPr lang="fi-FI" sz="1400" dirty="0"/>
              <a:t>)</a:t>
            </a:r>
          </a:p>
          <a:p>
            <a:r>
              <a:rPr lang="fi-FI" sz="1400" dirty="0" err="1"/>
              <a:t>Ohjaamo-pilotprojekten</a:t>
            </a:r>
            <a:r>
              <a:rPr lang="fi-FI" sz="1400" dirty="0"/>
              <a:t> </a:t>
            </a:r>
            <a:r>
              <a:rPr lang="fi-FI" sz="1400" dirty="0" err="1"/>
              <a:t>inleds</a:t>
            </a:r>
            <a:r>
              <a:rPr lang="fi-FI" sz="1400" dirty="0"/>
              <a:t> 2015 i </a:t>
            </a:r>
            <a:r>
              <a:rPr lang="fi-FI" sz="1400" dirty="0" err="1"/>
              <a:t>samtidigt</a:t>
            </a:r>
            <a:r>
              <a:rPr lang="fi-FI" sz="1400" dirty="0"/>
              <a:t> </a:t>
            </a:r>
            <a:r>
              <a:rPr lang="fi-FI" sz="1400" dirty="0" err="1"/>
              <a:t>med</a:t>
            </a:r>
            <a:r>
              <a:rPr lang="fi-FI" sz="1400" dirty="0"/>
              <a:t> </a:t>
            </a:r>
            <a:r>
              <a:rPr lang="fi-FI" sz="1400" dirty="0" err="1"/>
              <a:t>kommunförsöken</a:t>
            </a:r>
            <a:r>
              <a:rPr lang="fi-FI" sz="1400" dirty="0"/>
              <a:t> ( </a:t>
            </a:r>
            <a:r>
              <a:rPr lang="fi-FI" sz="1400" dirty="0" err="1"/>
              <a:t>Finansministeriet</a:t>
            </a:r>
            <a:r>
              <a:rPr lang="fi-FI" sz="1400" dirty="0"/>
              <a:t>, FM)</a:t>
            </a:r>
          </a:p>
          <a:p>
            <a:r>
              <a:rPr lang="fi-FI" sz="1400" dirty="0" err="1"/>
              <a:t>Tidtabell</a:t>
            </a:r>
            <a:r>
              <a:rPr lang="fi-FI" sz="1400" dirty="0"/>
              <a:t>: </a:t>
            </a:r>
            <a:r>
              <a:rPr lang="fi-FI" sz="1400" dirty="0" err="1"/>
              <a:t>Ansökan</a:t>
            </a:r>
            <a:r>
              <a:rPr lang="fi-FI" sz="1400" dirty="0"/>
              <a:t>: 27.10-14.11, </a:t>
            </a:r>
            <a:r>
              <a:rPr lang="fi-FI" sz="1400" dirty="0" err="1"/>
              <a:t>start</a:t>
            </a:r>
            <a:r>
              <a:rPr lang="fi-FI" sz="1400" dirty="0"/>
              <a:t>: 1.1.2015</a:t>
            </a:r>
          </a:p>
          <a:p>
            <a:r>
              <a:rPr lang="fi-FI" sz="1400" dirty="0" err="1"/>
              <a:t>Kommuner</a:t>
            </a:r>
            <a:r>
              <a:rPr lang="fi-FI" sz="1400" dirty="0"/>
              <a:t> </a:t>
            </a:r>
            <a:r>
              <a:rPr lang="fi-FI" sz="1400" dirty="0" err="1"/>
              <a:t>som</a:t>
            </a:r>
            <a:r>
              <a:rPr lang="fi-FI" sz="1400" dirty="0"/>
              <a:t> </a:t>
            </a:r>
            <a:r>
              <a:rPr lang="fi-FI" sz="1400" dirty="0" err="1"/>
              <a:t>ingår</a:t>
            </a:r>
            <a:r>
              <a:rPr lang="fi-FI" sz="1400" dirty="0"/>
              <a:t> i </a:t>
            </a:r>
            <a:r>
              <a:rPr lang="fi-FI" sz="1400" dirty="0" err="1"/>
              <a:t>kommunförsöket</a:t>
            </a:r>
            <a:r>
              <a:rPr lang="fi-FI" sz="1400" dirty="0"/>
              <a:t> ( Forssa, </a:t>
            </a:r>
            <a:r>
              <a:rPr lang="fi-FI" sz="1400" b="1" dirty="0"/>
              <a:t>Helsingfors</a:t>
            </a:r>
            <a:r>
              <a:rPr lang="fi-FI" sz="1400" dirty="0"/>
              <a:t> Joensuu, Järvenpää &amp; Keski-Uudenmaan kunnat </a:t>
            </a:r>
            <a:r>
              <a:rPr lang="fi-FI" sz="1400" b="1" dirty="0"/>
              <a:t>(Sibbo), </a:t>
            </a:r>
            <a:r>
              <a:rPr lang="fi-FI" sz="1400" dirty="0"/>
              <a:t>Kouvola, Lahti, Lappeenranta- Imatra-Lemi- Luumäki, Savitaipale-Taipalsaari-Parikkala-Rautjärvi-Ruokolahti- kuntayhtymä, Oulu, Rovaniemi, </a:t>
            </a:r>
            <a:r>
              <a:rPr lang="fi-FI" sz="1400" b="1" dirty="0" err="1"/>
              <a:t>Vanda</a:t>
            </a:r>
            <a:r>
              <a:rPr lang="fi-FI" sz="1400" dirty="0"/>
              <a:t>) </a:t>
            </a:r>
            <a:r>
              <a:rPr lang="fi-FI" sz="1400" b="1" dirty="0"/>
              <a:t>+ </a:t>
            </a:r>
            <a:r>
              <a:rPr lang="fi-FI" sz="1400" b="1" dirty="0" err="1"/>
              <a:t>Esbo</a:t>
            </a:r>
            <a:r>
              <a:rPr lang="fi-FI" sz="1400" b="1" dirty="0"/>
              <a:t>, Åbo Vasa </a:t>
            </a:r>
          </a:p>
          <a:p>
            <a:r>
              <a:rPr lang="fi-FI" sz="1400" b="1" dirty="0" err="1"/>
              <a:t>Verksamheten</a:t>
            </a:r>
            <a:r>
              <a:rPr lang="fi-FI" sz="1400" b="1" dirty="0"/>
              <a:t> </a:t>
            </a:r>
            <a:r>
              <a:rPr lang="fi-FI" sz="1400" b="1" dirty="0" err="1"/>
              <a:t>på</a:t>
            </a:r>
            <a:r>
              <a:rPr lang="fi-FI" sz="1400" b="1" dirty="0"/>
              <a:t> svenska. ” </a:t>
            </a:r>
            <a:r>
              <a:rPr lang="fi-FI" sz="1400" b="1" dirty="0" err="1"/>
              <a:t>När</a:t>
            </a:r>
            <a:r>
              <a:rPr lang="fi-FI" sz="1400" b="1" dirty="0"/>
              <a:t> </a:t>
            </a:r>
            <a:r>
              <a:rPr lang="fi-FI" sz="1400" b="1" dirty="0" err="1"/>
              <a:t>Ohjaamo-verksamheten</a:t>
            </a:r>
            <a:r>
              <a:rPr lang="fi-FI" sz="1400" b="1" dirty="0"/>
              <a:t> </a:t>
            </a:r>
            <a:r>
              <a:rPr lang="fi-FI" sz="1400" b="1" dirty="0" err="1"/>
              <a:t>planeras</a:t>
            </a:r>
            <a:r>
              <a:rPr lang="fi-FI" sz="1400" b="1" dirty="0"/>
              <a:t> </a:t>
            </a:r>
            <a:r>
              <a:rPr lang="fi-FI" sz="1400" b="1" dirty="0" err="1"/>
              <a:t>ska</a:t>
            </a:r>
            <a:r>
              <a:rPr lang="fi-FI" sz="1400" b="1" dirty="0"/>
              <a:t> </a:t>
            </a:r>
            <a:r>
              <a:rPr lang="fi-FI" sz="1400" b="1" dirty="0" err="1"/>
              <a:t>särskilt</a:t>
            </a:r>
            <a:r>
              <a:rPr lang="fi-FI" sz="1400" b="1" dirty="0"/>
              <a:t> i </a:t>
            </a:r>
            <a:r>
              <a:rPr lang="fi-FI" sz="1400" b="1" dirty="0" err="1"/>
              <a:t>Nyland</a:t>
            </a:r>
            <a:r>
              <a:rPr lang="fi-FI" sz="1400" b="1" dirty="0"/>
              <a:t>, </a:t>
            </a:r>
            <a:r>
              <a:rPr lang="fi-FI" sz="1400" b="1" dirty="0" err="1"/>
              <a:t>Egentliga-Finland</a:t>
            </a:r>
            <a:r>
              <a:rPr lang="fi-FI" sz="1400" b="1" dirty="0"/>
              <a:t> </a:t>
            </a:r>
            <a:r>
              <a:rPr lang="fi-FI" sz="1400" b="1" dirty="0" err="1"/>
              <a:t>och</a:t>
            </a:r>
            <a:r>
              <a:rPr lang="fi-FI" sz="1400" b="1" dirty="0"/>
              <a:t> </a:t>
            </a:r>
            <a:r>
              <a:rPr lang="fi-FI" sz="1400" b="1" dirty="0" err="1"/>
              <a:t>Österbotten</a:t>
            </a:r>
            <a:r>
              <a:rPr lang="fi-FI" sz="1400" b="1" dirty="0"/>
              <a:t> </a:t>
            </a:r>
            <a:r>
              <a:rPr lang="fi-FI" sz="1400" b="1" dirty="0" err="1"/>
              <a:t>hänsyn</a:t>
            </a:r>
            <a:r>
              <a:rPr lang="fi-FI" sz="1400" b="1" dirty="0"/>
              <a:t> </a:t>
            </a:r>
            <a:r>
              <a:rPr lang="fi-FI" sz="1400" b="1" dirty="0" err="1"/>
              <a:t>tas</a:t>
            </a:r>
            <a:r>
              <a:rPr lang="fi-FI" sz="1400" b="1" dirty="0"/>
              <a:t> </a:t>
            </a:r>
            <a:r>
              <a:rPr lang="fi-FI" sz="1400" b="1" dirty="0" err="1"/>
              <a:t>till</a:t>
            </a:r>
            <a:r>
              <a:rPr lang="fi-FI" sz="1400" b="1" dirty="0"/>
              <a:t> </a:t>
            </a:r>
            <a:r>
              <a:rPr lang="fi-FI" sz="1400" b="1" dirty="0" err="1"/>
              <a:t>att</a:t>
            </a:r>
            <a:r>
              <a:rPr lang="fi-FI" sz="1400" b="1" dirty="0"/>
              <a:t> de </a:t>
            </a:r>
            <a:r>
              <a:rPr lang="fi-FI" sz="1400" b="1" dirty="0" err="1"/>
              <a:t>tjänster</a:t>
            </a:r>
            <a:r>
              <a:rPr lang="fi-FI" sz="1400" b="1" dirty="0"/>
              <a:t> </a:t>
            </a:r>
            <a:r>
              <a:rPr lang="fi-FI" sz="1400" b="1" dirty="0" err="1"/>
              <a:t>med</a:t>
            </a:r>
            <a:r>
              <a:rPr lang="fi-FI" sz="1400" b="1" dirty="0"/>
              <a:t> </a:t>
            </a:r>
            <a:r>
              <a:rPr lang="fi-FI" sz="1400" b="1" dirty="0" err="1"/>
              <a:t>låg</a:t>
            </a:r>
            <a:r>
              <a:rPr lang="fi-FI" sz="1400" b="1" dirty="0"/>
              <a:t> </a:t>
            </a:r>
            <a:r>
              <a:rPr lang="fi-FI" sz="1400" b="1" dirty="0" err="1"/>
              <a:t>tröskel</a:t>
            </a:r>
            <a:r>
              <a:rPr lang="fi-FI" sz="1400" b="1" dirty="0"/>
              <a:t> </a:t>
            </a:r>
            <a:r>
              <a:rPr lang="fi-FI" sz="1400" b="1" dirty="0" err="1"/>
              <a:t>som</a:t>
            </a:r>
            <a:r>
              <a:rPr lang="fi-FI" sz="1400" b="1" dirty="0"/>
              <a:t> </a:t>
            </a:r>
            <a:r>
              <a:rPr lang="fi-FI" sz="1400" b="1" dirty="0" err="1"/>
              <a:t>tillhandahålls</a:t>
            </a:r>
            <a:r>
              <a:rPr lang="fi-FI" sz="1400" b="1" dirty="0"/>
              <a:t> </a:t>
            </a:r>
            <a:r>
              <a:rPr lang="fi-FI" sz="1400" b="1" dirty="0" err="1"/>
              <a:t>unga</a:t>
            </a:r>
            <a:r>
              <a:rPr lang="fi-FI" sz="1400" b="1" dirty="0"/>
              <a:t> </a:t>
            </a:r>
            <a:r>
              <a:rPr lang="fi-FI" sz="1400" b="1" dirty="0" err="1"/>
              <a:t>vuxna</a:t>
            </a:r>
            <a:r>
              <a:rPr lang="fi-FI" sz="1400" b="1" dirty="0"/>
              <a:t> </a:t>
            </a:r>
            <a:r>
              <a:rPr lang="fi-FI" sz="1400" b="1" dirty="0" err="1"/>
              <a:t>ska</a:t>
            </a:r>
            <a:r>
              <a:rPr lang="fi-FI" sz="1400" b="1" dirty="0"/>
              <a:t> vara </a:t>
            </a:r>
            <a:r>
              <a:rPr lang="fi-FI" sz="1400" b="1" dirty="0" err="1"/>
              <a:t>tvåspråkiga</a:t>
            </a:r>
            <a:r>
              <a:rPr lang="fi-FI" sz="1400" b="1" dirty="0"/>
              <a:t>. NTM-</a:t>
            </a:r>
            <a:r>
              <a:rPr lang="fi-FI" sz="1400" b="1" dirty="0" err="1"/>
              <a:t>centralen</a:t>
            </a:r>
            <a:r>
              <a:rPr lang="fi-FI" sz="1400" b="1" dirty="0"/>
              <a:t> i </a:t>
            </a:r>
            <a:r>
              <a:rPr lang="fi-FI" sz="1400" b="1" dirty="0" err="1"/>
              <a:t>mellersta</a:t>
            </a:r>
            <a:r>
              <a:rPr lang="fi-FI" sz="1400" b="1" dirty="0"/>
              <a:t> Finland </a:t>
            </a:r>
            <a:r>
              <a:rPr lang="fi-FI" sz="1400" b="1" dirty="0" err="1"/>
              <a:t>betonar</a:t>
            </a:r>
            <a:r>
              <a:rPr lang="fi-FI" sz="1400" b="1" dirty="0"/>
              <a:t> i </a:t>
            </a:r>
            <a:r>
              <a:rPr lang="fi-FI" sz="1400" b="1" dirty="0" err="1"/>
              <a:t>samband</a:t>
            </a:r>
            <a:r>
              <a:rPr lang="fi-FI" sz="1400" b="1" dirty="0"/>
              <a:t> </a:t>
            </a:r>
            <a:r>
              <a:rPr lang="fi-FI" sz="1400" b="1" dirty="0" err="1"/>
              <a:t>med</a:t>
            </a:r>
            <a:r>
              <a:rPr lang="fi-FI" sz="1400" b="1" dirty="0"/>
              <a:t> </a:t>
            </a:r>
            <a:r>
              <a:rPr lang="fi-FI" sz="1400" b="1" dirty="0" err="1"/>
              <a:t>projektansökan</a:t>
            </a:r>
            <a:r>
              <a:rPr lang="fi-FI" sz="1400" b="1" dirty="0"/>
              <a:t> för Ohjaamo-</a:t>
            </a:r>
            <a:r>
              <a:rPr lang="fi-FI" sz="1400" b="1" dirty="0" err="1"/>
              <a:t>verksamhet</a:t>
            </a:r>
            <a:r>
              <a:rPr lang="fi-FI" sz="1400" b="1" dirty="0"/>
              <a:t> </a:t>
            </a:r>
            <a:r>
              <a:rPr lang="fi-FI" sz="1400" b="1" dirty="0" err="1"/>
              <a:t>att</a:t>
            </a:r>
            <a:r>
              <a:rPr lang="fi-FI" sz="1400" b="1" dirty="0"/>
              <a:t> </a:t>
            </a:r>
            <a:r>
              <a:rPr lang="fi-FI" sz="1400" b="1" dirty="0" err="1"/>
              <a:t>verksamheten</a:t>
            </a:r>
            <a:r>
              <a:rPr lang="fi-FI" sz="1400" b="1" dirty="0"/>
              <a:t> </a:t>
            </a:r>
            <a:r>
              <a:rPr lang="fi-FI" sz="1400" b="1" dirty="0" err="1"/>
              <a:t>är</a:t>
            </a:r>
            <a:r>
              <a:rPr lang="fi-FI" sz="1400" b="1" dirty="0"/>
              <a:t> </a:t>
            </a:r>
            <a:r>
              <a:rPr lang="fi-FI" sz="1400" b="1" dirty="0" err="1"/>
              <a:t>tvåspråkig</a:t>
            </a:r>
            <a:r>
              <a:rPr lang="fi-FI" sz="1400" b="1" dirty="0"/>
              <a:t> </a:t>
            </a:r>
            <a:r>
              <a:rPr lang="fi-FI" sz="1400" b="1" dirty="0" err="1"/>
              <a:t>inom</a:t>
            </a:r>
            <a:r>
              <a:rPr lang="fi-FI" sz="1400" b="1" dirty="0"/>
              <a:t> </a:t>
            </a:r>
            <a:r>
              <a:rPr lang="fi-FI" sz="1400" b="1" dirty="0" err="1"/>
              <a:t>ovanämnda</a:t>
            </a:r>
            <a:r>
              <a:rPr lang="fi-FI" sz="1400" b="1" dirty="0"/>
              <a:t> </a:t>
            </a:r>
            <a:r>
              <a:rPr lang="fi-FI" sz="1400" b="1" dirty="0" err="1"/>
              <a:t>regioner</a:t>
            </a:r>
            <a:r>
              <a:rPr lang="fi-FI" sz="1400" b="1" dirty="0"/>
              <a:t>” </a:t>
            </a:r>
            <a:r>
              <a:rPr lang="fi-FI" sz="1400" dirty="0"/>
              <a:t> ANM 24.9.2014</a:t>
            </a:r>
          </a:p>
          <a:p>
            <a:pPr>
              <a:buNone/>
            </a:pPr>
            <a:endParaRPr lang="fi-FI" sz="1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1230338-7CCF-400A-9F2F-B676183E35CA}" type="datetime1">
              <a:rPr lang="fi-FI" smtClean="0"/>
              <a:pPr>
                <a:defRPr/>
              </a:pPr>
              <a:t>11.6.2018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fi-FI" dirty="0" err="1"/>
              <a:t>Regionförvaltningsverkens</a:t>
            </a:r>
            <a:r>
              <a:rPr lang="fi-FI" dirty="0"/>
              <a:t> svenska </a:t>
            </a:r>
            <a:r>
              <a:rPr lang="fi-FI" dirty="0" err="1"/>
              <a:t>enhet</a:t>
            </a:r>
            <a:r>
              <a:rPr lang="fi-FI" dirty="0"/>
              <a:t> för </a:t>
            </a:r>
            <a:r>
              <a:rPr lang="fi-FI" dirty="0" err="1"/>
              <a:t>bildningsväsendet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4E20D515-9FCD-409F-A9E7-F25713CA64D1}" type="slidenum">
              <a:rPr lang="fi-FI" smtClean="0"/>
              <a:pPr>
                <a:defRPr/>
              </a:pPr>
              <a:t>5</a:t>
            </a:fld>
            <a:endParaRPr lang="fi-FI" dirty="0"/>
          </a:p>
        </p:txBody>
      </p:sp>
      <p:sp>
        <p:nvSpPr>
          <p:cNvPr id="7" name="Suorakulmio 6"/>
          <p:cNvSpPr/>
          <p:nvPr/>
        </p:nvSpPr>
        <p:spPr>
          <a:xfrm>
            <a:off x="539552" y="1205066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fi-FI" sz="2000" dirty="0" err="1"/>
              <a:t>Presentationen</a:t>
            </a:r>
            <a:r>
              <a:rPr lang="fi-FI" sz="2000" dirty="0"/>
              <a:t> </a:t>
            </a:r>
            <a:r>
              <a:rPr lang="fi-FI" sz="2000" dirty="0" err="1"/>
              <a:t>på</a:t>
            </a:r>
            <a:r>
              <a:rPr lang="fi-FI" sz="2000" dirty="0"/>
              <a:t> </a:t>
            </a:r>
            <a:r>
              <a:rPr lang="fi-FI" sz="2000" dirty="0" err="1"/>
              <a:t>vägledardagarna</a:t>
            </a:r>
            <a:r>
              <a:rPr lang="fi-FI" sz="2000" dirty="0"/>
              <a:t> i Helsingfors </a:t>
            </a:r>
            <a:r>
              <a:rPr lang="fi-FI" sz="2000" dirty="0" err="1"/>
              <a:t>på</a:t>
            </a:r>
            <a:r>
              <a:rPr lang="fi-FI" sz="2000" dirty="0"/>
              <a:t> G18 </a:t>
            </a:r>
            <a:r>
              <a:rPr lang="fi-FI" sz="2000" dirty="0" err="1"/>
              <a:t>oktober</a:t>
            </a:r>
            <a:r>
              <a:rPr lang="fi-FI" sz="2000" dirty="0"/>
              <a:t> 2014: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ubrik 1"/>
          <p:cNvSpPr>
            <a:spLocks noGrp="1"/>
          </p:cNvSpPr>
          <p:nvPr>
            <p:ph type="title"/>
          </p:nvPr>
        </p:nvSpPr>
        <p:spPr bwMode="auto">
          <a:xfrm>
            <a:off x="539552" y="1052513"/>
            <a:ext cx="8334573" cy="4679950"/>
          </a:xfrm>
          <a:noFill/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>
              <a:tabLst>
                <a:tab pos="273050" algn="l"/>
              </a:tabLst>
            </a:pPr>
            <a:r>
              <a:rPr lang="fi-FI" sz="3200" dirty="0" err="1"/>
              <a:t>Om</a:t>
            </a:r>
            <a:r>
              <a:rPr lang="fi-FI" sz="3200" dirty="0"/>
              <a:t> </a:t>
            </a:r>
            <a:r>
              <a:rPr lang="fi-FI" sz="3200" dirty="0" err="1"/>
              <a:t>förberedelserna</a:t>
            </a:r>
            <a:r>
              <a:rPr lang="fi-FI" sz="3200" dirty="0"/>
              <a:t> 2014:</a:t>
            </a:r>
            <a:br>
              <a:rPr lang="fi-FI" sz="3200" dirty="0"/>
            </a:br>
            <a:r>
              <a:rPr lang="fi-FI" sz="3200" dirty="0"/>
              <a:t/>
            </a:r>
            <a:br>
              <a:rPr lang="fi-FI" sz="3200" dirty="0"/>
            </a:br>
            <a:r>
              <a:rPr lang="fi-FI" sz="3200" dirty="0"/>
              <a:t/>
            </a:r>
            <a:br>
              <a:rPr lang="fi-FI" sz="3200" dirty="0"/>
            </a:br>
            <a:endParaRPr lang="fi-FI" sz="3200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0"/>
          </p:nvPr>
        </p:nvSpPr>
        <p:spPr>
          <a:xfrm flipV="1">
            <a:off x="2149475" y="5732463"/>
            <a:ext cx="4786313" cy="46037"/>
          </a:xfrm>
        </p:spPr>
        <p:txBody>
          <a:bodyPr/>
          <a:lstStyle/>
          <a:p>
            <a:pPr algn="l">
              <a:buFontTx/>
              <a:buChar char="-"/>
              <a:defRPr/>
            </a:pPr>
            <a:endParaRPr lang="sv-SE" sz="2000" dirty="0"/>
          </a:p>
          <a:p>
            <a:pPr algn="l">
              <a:buFontTx/>
              <a:buChar char="-"/>
              <a:defRPr/>
            </a:pPr>
            <a:endParaRPr lang="sv-SE" sz="2000" dirty="0"/>
          </a:p>
          <a:p>
            <a:pPr algn="l">
              <a:buFontTx/>
              <a:buChar char="-"/>
              <a:defRPr/>
            </a:pPr>
            <a:endParaRPr lang="sv-SE" sz="2000" dirty="0"/>
          </a:p>
          <a:p>
            <a:pPr algn="l">
              <a:buFontTx/>
              <a:buChar char="-"/>
              <a:defRPr/>
            </a:pPr>
            <a:endParaRPr lang="sv-SE" sz="20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quarter" idx="11"/>
          </p:nvPr>
        </p:nvSpPr>
        <p:spPr/>
        <p:txBody>
          <a:bodyPr/>
          <a:lstStyle/>
          <a:p>
            <a:pPr>
              <a:defRPr/>
            </a:pPr>
            <a:fld id="{86F7364E-9B21-449C-BF8F-BC91E227C16F}" type="datetime1">
              <a:rPr lang="fi-FI" smtClean="0"/>
              <a:pPr>
                <a:defRPr/>
              </a:pPr>
              <a:t>11.6.2018</a:t>
            </a:fld>
            <a:endParaRPr lang="fi-FI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8EE70C1-BA00-4F2D-9E32-AB92A6261254}" type="slidenum">
              <a:rPr lang="fi-FI" smtClean="0"/>
              <a:pPr>
                <a:defRPr/>
              </a:pPr>
              <a:t>6</a:t>
            </a:fld>
            <a:endParaRPr lang="fi-FI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pPr>
              <a:defRPr/>
            </a:pPr>
            <a:r>
              <a:rPr lang="fi-FI" dirty="0" err="1"/>
              <a:t>Regionförvaltningsverkens</a:t>
            </a:r>
            <a:r>
              <a:rPr lang="fi-FI" dirty="0"/>
              <a:t> svenska </a:t>
            </a:r>
            <a:r>
              <a:rPr lang="fi-FI" dirty="0" err="1"/>
              <a:t>enhet</a:t>
            </a:r>
            <a:r>
              <a:rPr lang="fi-FI" dirty="0"/>
              <a:t> för </a:t>
            </a:r>
            <a:r>
              <a:rPr lang="fi-FI" dirty="0" err="1"/>
              <a:t>bildningsväsendet</a:t>
            </a:r>
            <a:endParaRPr lang="fi-FI" dirty="0"/>
          </a:p>
        </p:txBody>
      </p:sp>
      <p:sp>
        <p:nvSpPr>
          <p:cNvPr id="7" name="Sisällön paikkamerkki 2"/>
          <p:cNvSpPr txBox="1">
            <a:spLocks/>
          </p:cNvSpPr>
          <p:nvPr/>
        </p:nvSpPr>
        <p:spPr>
          <a:xfrm>
            <a:off x="692342" y="1640681"/>
            <a:ext cx="8420100" cy="4114800"/>
          </a:xfrm>
          <a:prstGeom prst="rect">
            <a:avLst/>
          </a:prstGeom>
        </p:spPr>
        <p:txBody>
          <a:bodyPr/>
          <a:lstStyle/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50000"/>
              <a:tabLst/>
              <a:defRPr/>
            </a:pPr>
            <a:r>
              <a:rPr lang="sv-SE" altLang="fi-FI" sz="1200" kern="0" dirty="0">
                <a:latin typeface="+mn-lt"/>
                <a:cs typeface="+mn-cs"/>
              </a:rPr>
              <a:t>RFV verksamhetsrapport till ministeriet, december 2014:</a:t>
            </a:r>
          </a:p>
          <a:p>
            <a:r>
              <a:rPr lang="fi-FI" sz="1200" b="1" dirty="0"/>
              <a:t>Ohjaamo</a:t>
            </a:r>
          </a:p>
          <a:p>
            <a:r>
              <a:rPr lang="sv-SE" sz="1200" dirty="0" err="1"/>
              <a:t>Regionförvaltningverkens</a:t>
            </a:r>
            <a:r>
              <a:rPr lang="sv-SE" sz="1200" dirty="0"/>
              <a:t> svenska enhet har </a:t>
            </a:r>
            <a:r>
              <a:rPr lang="sv-SE" sz="1200" b="1" dirty="0"/>
              <a:t>deltagit i förberedelserna av </a:t>
            </a:r>
            <a:r>
              <a:rPr lang="sv-SE" sz="1200" b="1" dirty="0" err="1"/>
              <a:t>Ohjaamo</a:t>
            </a:r>
            <a:r>
              <a:rPr lang="sv-SE" sz="1200" b="1" dirty="0"/>
              <a:t>-helheten</a:t>
            </a:r>
            <a:r>
              <a:rPr lang="sv-SE" sz="1200" dirty="0"/>
              <a:t>, både</a:t>
            </a:r>
          </a:p>
          <a:p>
            <a:r>
              <a:rPr lang="sv-SE" sz="1200" b="1" dirty="0"/>
              <a:t>nationellt och regionalt</a:t>
            </a:r>
            <a:r>
              <a:rPr lang="sv-SE" sz="1200" dirty="0"/>
              <a:t>. I augusti diskuterade svenska enheten, ANM och Mellersta-Finlands NTM central</a:t>
            </a:r>
          </a:p>
          <a:p>
            <a:r>
              <a:rPr lang="sv-SE" sz="1200" dirty="0"/>
              <a:t>om hur det svenska skall hanteras i den kommande ESF-helheten. </a:t>
            </a:r>
            <a:r>
              <a:rPr lang="sv-SE" sz="1200" b="1" dirty="0"/>
              <a:t>Linjedragningen blev</a:t>
            </a:r>
          </a:p>
          <a:p>
            <a:r>
              <a:rPr lang="sv-SE" sz="1200" b="1" dirty="0"/>
              <a:t>den att </a:t>
            </a:r>
            <a:r>
              <a:rPr lang="sv-SE" sz="1200" b="1" dirty="0" err="1"/>
              <a:t>Ohjaamo</a:t>
            </a:r>
            <a:r>
              <a:rPr lang="sv-SE" sz="1200" b="1" dirty="0"/>
              <a:t> skall utvecklas både på finska och svenska inom tvåspråkiga områden</a:t>
            </a:r>
            <a:r>
              <a:rPr lang="sv-SE" sz="1200" dirty="0"/>
              <a:t>, dvs. inga</a:t>
            </a:r>
          </a:p>
          <a:p>
            <a:r>
              <a:rPr lang="sv-SE" sz="1200" dirty="0"/>
              <a:t>separata svenskspråkiga projekt. Istället blir det </a:t>
            </a:r>
            <a:r>
              <a:rPr lang="sv-SE" sz="1200" b="1" dirty="0"/>
              <a:t>tvåspråkiga projekt</a:t>
            </a:r>
            <a:r>
              <a:rPr lang="sv-SE" sz="1200" dirty="0"/>
              <a:t>. Denna linjedragning gäller</a:t>
            </a:r>
          </a:p>
          <a:p>
            <a:r>
              <a:rPr lang="sv-SE" sz="1200" dirty="0"/>
              <a:t>givetvis hela Svenskfinland, inte endast Nyland.</a:t>
            </a:r>
          </a:p>
          <a:p>
            <a:r>
              <a:rPr lang="sv-SE" sz="1200" dirty="0"/>
              <a:t>I sitt möte den 17.9.2014 beslöt LIV-sektionen följande:</a:t>
            </a:r>
          </a:p>
          <a:p>
            <a:r>
              <a:rPr lang="sv-SE" sz="1200" dirty="0"/>
              <a:t>”Gällande huvudstadsregionen behövs en svenskspråkig helhet i ansökan/ansökningarna som</a:t>
            </a:r>
          </a:p>
          <a:p>
            <a:r>
              <a:rPr lang="sv-SE" sz="1200" dirty="0"/>
              <a:t>huvudstadsregionen kommuner förbereder. Svenska sektionen kunde fungera som styrgrupp för</a:t>
            </a:r>
          </a:p>
          <a:p>
            <a:r>
              <a:rPr lang="sv-SE" sz="1200" dirty="0"/>
              <a:t>den svenska helheten.” ( PM: Livslång vägledning i Nyland 17.9.2014)</a:t>
            </a:r>
          </a:p>
          <a:p>
            <a:r>
              <a:rPr lang="sv-SE" sz="1200" dirty="0"/>
              <a:t>Resultatet från höstens projektansökningar och förhandlingar ser ut att bli följande. Det kommer att</a:t>
            </a:r>
          </a:p>
          <a:p>
            <a:r>
              <a:rPr lang="sv-SE" sz="1200" dirty="0"/>
              <a:t>anställas fyra personer som koordinerar och utvecklar den svenskspråkiga i </a:t>
            </a:r>
            <a:r>
              <a:rPr lang="sv-SE" sz="1200" dirty="0" err="1"/>
              <a:t>Ohjaamo</a:t>
            </a:r>
            <a:endParaRPr lang="sv-SE" sz="1200" dirty="0"/>
          </a:p>
          <a:p>
            <a:r>
              <a:rPr lang="sv-SE" sz="1200" dirty="0"/>
              <a:t>verksamheten i Helsingfors, Esbo och Vanda. Koordinatorerna bildar ett team som kommer att</a:t>
            </a:r>
          </a:p>
          <a:p>
            <a:r>
              <a:rPr lang="sv-SE" sz="1200" dirty="0"/>
              <a:t>ingå i RFV:s vägledningssektion, personerna jobbar inom kommunerna samt över</a:t>
            </a:r>
          </a:p>
          <a:p>
            <a:r>
              <a:rPr lang="fi-FI" sz="1200" dirty="0" err="1"/>
              <a:t>kommungränserna</a:t>
            </a:r>
            <a:r>
              <a:rPr lang="fi-FI" sz="1200" dirty="0"/>
              <a:t>.</a:t>
            </a:r>
            <a:endParaRPr lang="sv-SE" sz="1200" dirty="0"/>
          </a:p>
          <a:p>
            <a:r>
              <a:rPr lang="sv-SE" sz="1200" dirty="0"/>
              <a:t>RFV:s svenska enhet kommer också att få en styrgruppsplats i den nationella </a:t>
            </a:r>
            <a:r>
              <a:rPr lang="sv-SE" sz="1200" dirty="0" err="1"/>
              <a:t>Kohtaamo</a:t>
            </a:r>
            <a:r>
              <a:rPr lang="sv-SE" sz="1200" dirty="0"/>
              <a:t>-projektets styrgrupp.</a:t>
            </a:r>
          </a:p>
          <a:p>
            <a:r>
              <a:rPr lang="sv-SE" sz="1200" dirty="0"/>
              <a:t>Nu återstår det att se hur allt detta konkretiseras våren 2015 då de regionala </a:t>
            </a:r>
            <a:r>
              <a:rPr lang="sv-SE" sz="1200" dirty="0" err="1"/>
              <a:t>Ohjaamoprojekten</a:t>
            </a:r>
            <a:endParaRPr lang="sv-SE" sz="1200" dirty="0"/>
          </a:p>
          <a:p>
            <a:r>
              <a:rPr lang="fi-FI" sz="1200" dirty="0" err="1"/>
              <a:t>startar</a:t>
            </a:r>
            <a:r>
              <a:rPr lang="fi-FI" sz="1200" dirty="0"/>
              <a:t> sin </a:t>
            </a:r>
            <a:r>
              <a:rPr lang="fi-FI" sz="1200" dirty="0" err="1"/>
              <a:t>verksamhet</a:t>
            </a:r>
            <a:r>
              <a:rPr lang="fi-FI" sz="1200" dirty="0"/>
              <a:t>.</a:t>
            </a:r>
            <a:endParaRPr lang="sv-SE" altLang="fi-FI" sz="1200" kern="0" dirty="0">
              <a:latin typeface="+mn-lt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50000"/>
              <a:tabLst/>
              <a:defRPr/>
            </a:pPr>
            <a:endParaRPr lang="sv-SE" altLang="fi-FI" sz="1200" kern="0" dirty="0">
              <a:latin typeface="+mn-lt"/>
              <a:cs typeface="+mn-cs"/>
            </a:endParaRPr>
          </a:p>
          <a:p>
            <a:pPr marR="0" lvl="0" algn="l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150000"/>
              <a:tabLst/>
              <a:defRPr/>
            </a:pPr>
            <a:r>
              <a:rPr kumimoji="0" lang="sv-SE" altLang="fi-FI" sz="1200" b="0" i="1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cs typeface="+mn-cs"/>
              </a:rPr>
              <a:t>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Verksamheten</a:t>
            </a:r>
            <a:r>
              <a:rPr lang="fi-FI" dirty="0"/>
              <a:t> 2015-2018, LIV-</a:t>
            </a:r>
            <a:r>
              <a:rPr lang="fi-FI" dirty="0" err="1"/>
              <a:t>sektionen</a:t>
            </a:r>
            <a:endParaRPr lang="fi-FI" dirty="0"/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sz="2000" dirty="0" err="1"/>
              <a:t>Navigatorhelheten</a:t>
            </a:r>
            <a:r>
              <a:rPr lang="fi-FI" sz="2000" dirty="0"/>
              <a:t> varit </a:t>
            </a:r>
            <a:r>
              <a:rPr lang="fi-FI" sz="2000" dirty="0" err="1"/>
              <a:t>på</a:t>
            </a:r>
            <a:r>
              <a:rPr lang="fi-FI" sz="2000" dirty="0"/>
              <a:t> agendan i LIV-</a:t>
            </a:r>
            <a:r>
              <a:rPr lang="fi-FI" sz="2000" dirty="0" err="1"/>
              <a:t>sektionen</a:t>
            </a:r>
            <a:r>
              <a:rPr lang="fi-FI" sz="2000" dirty="0"/>
              <a:t>, </a:t>
            </a:r>
            <a:r>
              <a:rPr lang="fi-FI" sz="2000" dirty="0" err="1"/>
              <a:t>våren</a:t>
            </a:r>
            <a:r>
              <a:rPr lang="fi-FI" sz="2000" dirty="0"/>
              <a:t> 2016 </a:t>
            </a:r>
            <a:r>
              <a:rPr lang="fi-FI" sz="2000" dirty="0" err="1"/>
              <a:t>aktiverades</a:t>
            </a:r>
            <a:r>
              <a:rPr lang="fi-FI" sz="2000" dirty="0"/>
              <a:t> </a:t>
            </a:r>
            <a:r>
              <a:rPr lang="fi-FI" sz="2000" dirty="0" err="1"/>
              <a:t>diskussionen</a:t>
            </a:r>
            <a:r>
              <a:rPr lang="fi-FI" sz="2000" dirty="0"/>
              <a:t> =&gt;</a:t>
            </a:r>
          </a:p>
          <a:p>
            <a:r>
              <a:rPr lang="fi-FI" sz="2000" dirty="0" err="1"/>
              <a:t>Möten</a:t>
            </a:r>
            <a:r>
              <a:rPr lang="fi-FI" sz="2000" dirty="0"/>
              <a:t> </a:t>
            </a:r>
            <a:r>
              <a:rPr lang="fi-FI" sz="2000" dirty="0" err="1"/>
              <a:t>om</a:t>
            </a:r>
            <a:r>
              <a:rPr lang="fi-FI" sz="2000" dirty="0"/>
              <a:t> </a:t>
            </a:r>
            <a:r>
              <a:rPr lang="fi-FI" sz="2000" dirty="0" err="1"/>
              <a:t>den</a:t>
            </a:r>
            <a:r>
              <a:rPr lang="fi-FI" sz="2000" dirty="0"/>
              <a:t> </a:t>
            </a:r>
            <a:r>
              <a:rPr lang="fi-FI" sz="2000" dirty="0" err="1"/>
              <a:t>svenskspråkiga</a:t>
            </a:r>
            <a:r>
              <a:rPr lang="fi-FI" sz="2000" dirty="0"/>
              <a:t> </a:t>
            </a:r>
            <a:r>
              <a:rPr lang="fi-FI" sz="2000" dirty="0" err="1"/>
              <a:t>verksamheten</a:t>
            </a:r>
            <a:r>
              <a:rPr lang="fi-FI" sz="2000" dirty="0"/>
              <a:t> </a:t>
            </a:r>
            <a:r>
              <a:rPr lang="fi-FI" sz="2000" dirty="0" err="1"/>
              <a:t>på</a:t>
            </a:r>
            <a:r>
              <a:rPr lang="fi-FI" sz="2000" dirty="0"/>
              <a:t> </a:t>
            </a:r>
            <a:r>
              <a:rPr lang="fi-FI" sz="2000" dirty="0" err="1"/>
              <a:t>Regionförvaltningsverket</a:t>
            </a:r>
            <a:r>
              <a:rPr lang="fi-FI" sz="2000" dirty="0"/>
              <a:t>, 4/2016 </a:t>
            </a:r>
            <a:r>
              <a:rPr lang="fi-FI" sz="2000" dirty="0" err="1"/>
              <a:t>och</a:t>
            </a:r>
            <a:r>
              <a:rPr lang="fi-FI" sz="2000" dirty="0"/>
              <a:t> 6/2016, 12/17 </a:t>
            </a:r>
            <a:r>
              <a:rPr lang="fi-FI" sz="2000" dirty="0" err="1"/>
              <a:t>huvudstadsregionens</a:t>
            </a:r>
            <a:r>
              <a:rPr lang="fi-FI" sz="2000" dirty="0"/>
              <a:t> </a:t>
            </a:r>
            <a:r>
              <a:rPr lang="fi-FI" sz="2000" dirty="0" err="1"/>
              <a:t>projektchefer</a:t>
            </a:r>
            <a:r>
              <a:rPr lang="fi-FI" sz="2000" dirty="0"/>
              <a:t> </a:t>
            </a:r>
            <a:r>
              <a:rPr lang="fi-FI" sz="2000" dirty="0" err="1"/>
              <a:t>och</a:t>
            </a:r>
            <a:r>
              <a:rPr lang="fi-FI" sz="2000" dirty="0"/>
              <a:t> </a:t>
            </a:r>
            <a:r>
              <a:rPr lang="fi-FI" sz="2000" dirty="0" err="1"/>
              <a:t>koordinatorer</a:t>
            </a:r>
            <a:r>
              <a:rPr lang="fi-FI" sz="2000" dirty="0"/>
              <a:t>, </a:t>
            </a:r>
            <a:r>
              <a:rPr lang="fi-FI" sz="2000" dirty="0" err="1"/>
              <a:t>Luckan</a:t>
            </a:r>
            <a:r>
              <a:rPr lang="fi-FI" sz="2000" dirty="0"/>
              <a:t>, </a:t>
            </a:r>
            <a:r>
              <a:rPr lang="fi-FI" sz="2000" dirty="0" err="1"/>
              <a:t>Sveps</a:t>
            </a:r>
            <a:r>
              <a:rPr lang="fi-FI" sz="2000" dirty="0"/>
              <a:t> </a:t>
            </a:r>
            <a:r>
              <a:rPr lang="fi-FI" sz="2000" dirty="0" err="1"/>
              <a:t>och</a:t>
            </a:r>
            <a:r>
              <a:rPr lang="fi-FI" sz="2000" dirty="0"/>
              <a:t> </a:t>
            </a:r>
            <a:r>
              <a:rPr lang="fi-FI" sz="2000" dirty="0" err="1"/>
              <a:t>Nylands</a:t>
            </a:r>
            <a:r>
              <a:rPr lang="fi-FI" sz="2000" dirty="0"/>
              <a:t> </a:t>
            </a:r>
            <a:r>
              <a:rPr lang="fi-FI" sz="2000" dirty="0" err="1"/>
              <a:t>förbund</a:t>
            </a:r>
            <a:r>
              <a:rPr lang="fi-FI" sz="2000" dirty="0"/>
              <a:t> =&gt; </a:t>
            </a:r>
            <a:r>
              <a:rPr lang="fi-FI" sz="2000" dirty="0" err="1"/>
              <a:t>diskussioner</a:t>
            </a:r>
            <a:r>
              <a:rPr lang="fi-FI" sz="2000" dirty="0"/>
              <a:t> </a:t>
            </a:r>
            <a:r>
              <a:rPr lang="fi-FI" sz="2000" dirty="0" err="1"/>
              <a:t>om</a:t>
            </a:r>
            <a:r>
              <a:rPr lang="fi-FI" sz="2000" dirty="0"/>
              <a:t> </a:t>
            </a:r>
            <a:r>
              <a:rPr lang="fi-FI" sz="2000" dirty="0" err="1"/>
              <a:t>marknadsföringen</a:t>
            </a:r>
            <a:r>
              <a:rPr lang="fi-FI" sz="2000" dirty="0"/>
              <a:t> </a:t>
            </a:r>
            <a:r>
              <a:rPr lang="fi-FI" sz="2000" dirty="0" err="1"/>
              <a:t>och</a:t>
            </a:r>
            <a:r>
              <a:rPr lang="fi-FI" sz="2000" dirty="0"/>
              <a:t> </a:t>
            </a:r>
            <a:r>
              <a:rPr lang="fi-FI" sz="2000" dirty="0" err="1"/>
              <a:t>piloten</a:t>
            </a:r>
            <a:r>
              <a:rPr lang="fi-FI" sz="2000" dirty="0"/>
              <a:t> </a:t>
            </a:r>
            <a:r>
              <a:rPr lang="fi-FI" sz="2000" dirty="0" err="1"/>
              <a:t>som</a:t>
            </a:r>
            <a:r>
              <a:rPr lang="fi-FI" sz="2000" dirty="0"/>
              <a:t> </a:t>
            </a:r>
            <a:r>
              <a:rPr lang="fi-FI" sz="2000" dirty="0" err="1"/>
              <a:t>startat</a:t>
            </a:r>
            <a:r>
              <a:rPr lang="fi-FI" sz="2000" dirty="0"/>
              <a:t> </a:t>
            </a:r>
            <a:r>
              <a:rPr lang="fi-FI" sz="2000" dirty="0" err="1"/>
              <a:t>hösten</a:t>
            </a:r>
            <a:r>
              <a:rPr lang="fi-FI" sz="2000" dirty="0"/>
              <a:t> 2016 ( </a:t>
            </a:r>
            <a:r>
              <a:rPr lang="fi-FI" sz="2000" dirty="0" err="1"/>
              <a:t>pilot</a:t>
            </a:r>
            <a:r>
              <a:rPr lang="fi-FI" sz="2000" dirty="0"/>
              <a:t> </a:t>
            </a:r>
            <a:r>
              <a:rPr lang="fi-FI" sz="2000" dirty="0">
                <a:hlinkClick r:id="rId2" action="ppaction://hlinkpres?slideindex=1&amp;slidetitle="/>
              </a:rPr>
              <a:t>Ohjaamopresentation4.12.2017.pptx</a:t>
            </a:r>
            <a:r>
              <a:rPr lang="fi-FI" sz="2000" dirty="0"/>
              <a:t> )</a:t>
            </a:r>
          </a:p>
          <a:p>
            <a:r>
              <a:rPr lang="fi-FI" sz="2000" dirty="0" err="1"/>
              <a:t>Samtidigt</a:t>
            </a:r>
            <a:r>
              <a:rPr lang="fi-FI" sz="2000" dirty="0"/>
              <a:t> </a:t>
            </a:r>
            <a:r>
              <a:rPr lang="fi-FI" sz="2000" dirty="0" err="1"/>
              <a:t>stora</a:t>
            </a:r>
            <a:r>
              <a:rPr lang="fi-FI" sz="2000" dirty="0"/>
              <a:t> </a:t>
            </a:r>
            <a:r>
              <a:rPr lang="fi-FI" sz="2000" dirty="0" err="1"/>
              <a:t>nationella</a:t>
            </a:r>
            <a:r>
              <a:rPr lang="fi-FI" sz="2000" dirty="0"/>
              <a:t> </a:t>
            </a:r>
            <a:r>
              <a:rPr lang="fi-FI" sz="2000" dirty="0" err="1"/>
              <a:t>reformer</a:t>
            </a:r>
            <a:r>
              <a:rPr lang="fi-FI" sz="2000" dirty="0"/>
              <a:t>, </a:t>
            </a:r>
            <a:r>
              <a:rPr lang="fi-FI" sz="2000" dirty="0" err="1"/>
              <a:t>vård</a:t>
            </a:r>
            <a:r>
              <a:rPr lang="fi-FI" sz="2000" dirty="0"/>
              <a:t>- </a:t>
            </a:r>
            <a:r>
              <a:rPr lang="fi-FI" sz="2000" dirty="0" err="1"/>
              <a:t>och</a:t>
            </a:r>
            <a:r>
              <a:rPr lang="fi-FI" sz="2000" dirty="0"/>
              <a:t> </a:t>
            </a:r>
            <a:r>
              <a:rPr lang="fi-FI" sz="2000" dirty="0" err="1"/>
              <a:t>landskapsreformen</a:t>
            </a:r>
            <a:r>
              <a:rPr lang="fi-FI" sz="2000" dirty="0"/>
              <a:t>, </a:t>
            </a:r>
            <a:r>
              <a:rPr lang="fi-FI" sz="2000" dirty="0" err="1"/>
              <a:t>regionförvaltningsreformen</a:t>
            </a:r>
            <a:r>
              <a:rPr lang="fi-FI" sz="2000" dirty="0"/>
              <a:t> </a:t>
            </a:r>
            <a:r>
              <a:rPr lang="fi-FI" sz="2000" dirty="0" err="1"/>
              <a:t>och</a:t>
            </a:r>
            <a:r>
              <a:rPr lang="fi-FI" sz="2000" dirty="0"/>
              <a:t> </a:t>
            </a:r>
            <a:r>
              <a:rPr lang="fi-FI" sz="2000" dirty="0" err="1"/>
              <a:t>yrkesutbildningensreformen</a:t>
            </a:r>
            <a:endParaRPr lang="fi-FI" sz="2000" dirty="0"/>
          </a:p>
          <a:p>
            <a:r>
              <a:rPr lang="fi-FI" sz="2000" dirty="0" err="1"/>
              <a:t>Navigatorernas</a:t>
            </a:r>
            <a:r>
              <a:rPr lang="fi-FI" sz="2000" dirty="0"/>
              <a:t> </a:t>
            </a:r>
            <a:r>
              <a:rPr lang="fi-FI" sz="2000" dirty="0" err="1"/>
              <a:t>samarbete</a:t>
            </a:r>
            <a:r>
              <a:rPr lang="fi-FI" sz="2000" dirty="0"/>
              <a:t> </a:t>
            </a:r>
            <a:r>
              <a:rPr lang="fi-FI" sz="2000" dirty="0" err="1"/>
              <a:t>med</a:t>
            </a:r>
            <a:r>
              <a:rPr lang="fi-FI" sz="2000" dirty="0"/>
              <a:t> Stora </a:t>
            </a:r>
            <a:r>
              <a:rPr lang="fi-FI" sz="2000" dirty="0" err="1"/>
              <a:t>Komet</a:t>
            </a:r>
            <a:r>
              <a:rPr lang="fi-FI" sz="2000" dirty="0"/>
              <a:t>, LIV-</a:t>
            </a:r>
            <a:r>
              <a:rPr lang="fi-FI" sz="2000" dirty="0" err="1"/>
              <a:t>sektionen</a:t>
            </a:r>
            <a:r>
              <a:rPr lang="fi-FI" sz="2000" dirty="0"/>
              <a:t> </a:t>
            </a:r>
            <a:r>
              <a:rPr lang="fi-FI" sz="2000" dirty="0" err="1"/>
              <a:t>fungerar</a:t>
            </a:r>
            <a:r>
              <a:rPr lang="fi-FI" sz="2000" dirty="0"/>
              <a:t> </a:t>
            </a:r>
            <a:r>
              <a:rPr lang="fi-FI" sz="2000" dirty="0" err="1"/>
              <a:t>som</a:t>
            </a:r>
            <a:r>
              <a:rPr lang="fi-FI" sz="2000" dirty="0"/>
              <a:t> </a:t>
            </a:r>
            <a:r>
              <a:rPr lang="fi-FI" sz="2000" dirty="0" err="1"/>
              <a:t>styrgrupp</a:t>
            </a:r>
            <a:r>
              <a:rPr lang="fi-FI" sz="2000" dirty="0"/>
              <a:t> för </a:t>
            </a:r>
            <a:r>
              <a:rPr lang="fi-FI" sz="2000" dirty="0" err="1"/>
              <a:t>projektet</a:t>
            </a:r>
            <a:r>
              <a:rPr lang="fi-FI" sz="2000" dirty="0"/>
              <a:t> Stora </a:t>
            </a:r>
            <a:r>
              <a:rPr lang="fi-FI" sz="2000" dirty="0" err="1"/>
              <a:t>komet</a:t>
            </a:r>
            <a:r>
              <a:rPr lang="fi-FI" sz="2000" dirty="0"/>
              <a:t>.</a:t>
            </a:r>
          </a:p>
          <a:p>
            <a:endParaRPr lang="fi-FI" sz="1400" dirty="0"/>
          </a:p>
          <a:p>
            <a:pPr marL="0" indent="0">
              <a:buNone/>
            </a:pPr>
            <a:endParaRPr lang="fi-FI" sz="1400" dirty="0"/>
          </a:p>
          <a:p>
            <a:endParaRPr lang="sv-FI" sz="1400" dirty="0"/>
          </a:p>
          <a:p>
            <a:pPr>
              <a:buNone/>
            </a:pPr>
            <a:r>
              <a:rPr lang="fi-FI" sz="1400" dirty="0"/>
              <a:t>	</a:t>
            </a:r>
          </a:p>
          <a:p>
            <a:pPr>
              <a:buNone/>
            </a:pPr>
            <a:r>
              <a:rPr lang="fi-FI" sz="1400" b="1" dirty="0"/>
              <a:t>	</a:t>
            </a:r>
            <a:endParaRPr lang="fi-FI" sz="1400" dirty="0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1230338-7CCF-400A-9F2F-B676183E35CA}" type="datetime1">
              <a:rPr lang="fi-FI" smtClean="0"/>
              <a:pPr>
                <a:defRPr/>
              </a:pPr>
              <a:t>11.6.2018</a:t>
            </a:fld>
            <a:endParaRPr lang="fi-FI" dirty="0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fi-FI" dirty="0" err="1"/>
              <a:t>Regionförvaltningsverkens</a:t>
            </a:r>
            <a:r>
              <a:rPr lang="fi-FI" dirty="0"/>
              <a:t> svenska </a:t>
            </a:r>
            <a:r>
              <a:rPr lang="fi-FI" dirty="0" err="1"/>
              <a:t>enhet</a:t>
            </a:r>
            <a:r>
              <a:rPr lang="fi-FI" dirty="0"/>
              <a:t> för </a:t>
            </a:r>
            <a:r>
              <a:rPr lang="fi-FI" dirty="0" err="1"/>
              <a:t>bildningsväsendet</a:t>
            </a:r>
            <a:endParaRPr lang="fi-FI" dirty="0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4E20D515-9FCD-409F-A9E7-F25713CA64D1}" type="slidenum">
              <a:rPr lang="fi-FI" smtClean="0"/>
              <a:pPr>
                <a:defRPr/>
              </a:pPr>
              <a:t>7</a:t>
            </a:fld>
            <a:endParaRPr lang="fi-FI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0" y="97795"/>
            <a:ext cx="261610" cy="2616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sv-FI" sz="11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  </a:t>
            </a:r>
            <a:endParaRPr kumimoji="0" lang="sv-FI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FB750598-1467-4BB7-B050-95C5D8D7A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Utredningar</a:t>
            </a:r>
            <a:r>
              <a:rPr lang="fi-FI" dirty="0"/>
              <a:t> &amp; </a:t>
            </a:r>
            <a:r>
              <a:rPr lang="fi-FI" dirty="0" err="1"/>
              <a:t>kartläggningar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xmlns="" id="{397292E7-FEB5-4D80-86F4-A0CE19E17EC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i-FI" dirty="0" err="1"/>
              <a:t>Komet</a:t>
            </a:r>
            <a:r>
              <a:rPr lang="fi-FI" dirty="0"/>
              <a:t> </a:t>
            </a:r>
            <a:r>
              <a:rPr lang="fi-FI" dirty="0" err="1"/>
              <a:t>utredningen</a:t>
            </a:r>
            <a:r>
              <a:rPr lang="fi-FI" dirty="0"/>
              <a:t>, </a:t>
            </a:r>
            <a:r>
              <a:rPr lang="fi-FI" dirty="0" err="1"/>
              <a:t>Luckan</a:t>
            </a:r>
            <a:endParaRPr lang="fi-FI" dirty="0"/>
          </a:p>
          <a:p>
            <a:r>
              <a:rPr lang="fi-FI" dirty="0"/>
              <a:t>Magma </a:t>
            </a:r>
            <a:r>
              <a:rPr lang="fi-FI" dirty="0" err="1"/>
              <a:t>pamflett</a:t>
            </a:r>
            <a:r>
              <a:rPr lang="fi-FI" dirty="0"/>
              <a:t>, Frida Westerback 4/2016</a:t>
            </a:r>
          </a:p>
          <a:p>
            <a:r>
              <a:rPr lang="fi-FI" dirty="0" err="1"/>
              <a:t>Enkät</a:t>
            </a:r>
            <a:r>
              <a:rPr lang="fi-FI" dirty="0"/>
              <a:t> </a:t>
            </a:r>
            <a:r>
              <a:rPr lang="fi-FI" dirty="0" err="1"/>
              <a:t>till</a:t>
            </a:r>
            <a:r>
              <a:rPr lang="fi-FI" dirty="0"/>
              <a:t> </a:t>
            </a:r>
            <a:r>
              <a:rPr lang="fi-FI" dirty="0" err="1"/>
              <a:t>Beväringar</a:t>
            </a:r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2CD6116D-39D9-4FBA-AEA5-0C5AC00DB557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1230338-7CCF-400A-9F2F-B676183E35CA}" type="datetime1">
              <a:rPr lang="fi-FI" smtClean="0"/>
              <a:pPr>
                <a:defRPr/>
              </a:pPr>
              <a:t>11.6.2018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FBF3A100-2ED6-4C03-AD1E-23317CC957C1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fi-FI" dirty="0" err="1"/>
              <a:t>Regionförvaltningsverkens</a:t>
            </a:r>
            <a:r>
              <a:rPr lang="fi-FI" dirty="0"/>
              <a:t>  </a:t>
            </a:r>
            <a:r>
              <a:rPr lang="fi-FI" dirty="0" err="1"/>
              <a:t>svenska</a:t>
            </a:r>
            <a:r>
              <a:rPr lang="fi-FI" dirty="0"/>
              <a:t> </a:t>
            </a:r>
            <a:r>
              <a:rPr lang="fi-FI" dirty="0" err="1"/>
              <a:t>enhet</a:t>
            </a:r>
            <a:r>
              <a:rPr lang="fi-FI" dirty="0"/>
              <a:t> för </a:t>
            </a:r>
            <a:r>
              <a:rPr lang="fi-FI" dirty="0" err="1"/>
              <a:t>bildningsväsendet</a:t>
            </a:r>
            <a:r>
              <a:rPr lang="fi-FI" dirty="0"/>
              <a:t> 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242C5163-D1E2-4FB7-BB4A-CF47A29E8E9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4E20D515-9FCD-409F-A9E7-F25713CA64D1}" type="slidenum">
              <a:rPr lang="fi-FI" smtClean="0"/>
              <a:pPr>
                <a:defRPr/>
              </a:pPr>
              <a:t>8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77509323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xmlns="" id="{1D02ED9D-6750-4D1E-B3B3-EB614C5F43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err="1"/>
              <a:t>Navigatorn</a:t>
            </a:r>
            <a:r>
              <a:rPr lang="fi-FI" dirty="0"/>
              <a:t>, </a:t>
            </a:r>
            <a:r>
              <a:rPr lang="fi-FI" dirty="0" err="1"/>
              <a:t>nuläget</a:t>
            </a:r>
            <a:endParaRPr lang="fi-FI" dirty="0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xmlns="" id="{208EA052-0D48-49D2-BE95-A66BF58CE46F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57200" y="2075867"/>
            <a:ext cx="8286750" cy="2928938"/>
          </a:xfrm>
        </p:spPr>
        <p:txBody>
          <a:bodyPr/>
          <a:lstStyle/>
          <a:p>
            <a:r>
              <a:rPr lang="fi-FI" dirty="0" err="1"/>
              <a:t>Statlig</a:t>
            </a:r>
            <a:r>
              <a:rPr lang="fi-FI" dirty="0"/>
              <a:t> </a:t>
            </a:r>
            <a:r>
              <a:rPr lang="fi-FI" dirty="0" err="1"/>
              <a:t>finansiering</a:t>
            </a:r>
            <a:r>
              <a:rPr lang="fi-FI" dirty="0"/>
              <a:t>, 5 </a:t>
            </a:r>
            <a:r>
              <a:rPr lang="fi-FI" dirty="0" err="1"/>
              <a:t>milj</a:t>
            </a:r>
            <a:r>
              <a:rPr lang="fi-FI" dirty="0"/>
              <a:t> / </a:t>
            </a:r>
            <a:r>
              <a:rPr lang="fi-FI" dirty="0" err="1"/>
              <a:t>år</a:t>
            </a:r>
            <a:r>
              <a:rPr lang="fi-FI" dirty="0"/>
              <a:t>, 2018-2021, </a:t>
            </a:r>
            <a:r>
              <a:rPr lang="fi-FI" dirty="0" err="1"/>
              <a:t>finansieringen</a:t>
            </a:r>
            <a:r>
              <a:rPr lang="fi-FI" dirty="0"/>
              <a:t> </a:t>
            </a:r>
            <a:r>
              <a:rPr lang="fi-FI" dirty="0" err="1"/>
              <a:t>går</a:t>
            </a:r>
            <a:r>
              <a:rPr lang="fi-FI" dirty="0"/>
              <a:t> </a:t>
            </a:r>
            <a:r>
              <a:rPr lang="fi-FI" dirty="0" err="1"/>
              <a:t>till</a:t>
            </a:r>
            <a:r>
              <a:rPr lang="fi-FI" dirty="0"/>
              <a:t> TE-</a:t>
            </a:r>
            <a:r>
              <a:rPr lang="fi-FI" dirty="0" err="1"/>
              <a:t>byråerna</a:t>
            </a:r>
            <a:r>
              <a:rPr lang="fi-FI" dirty="0"/>
              <a:t> </a:t>
            </a:r>
            <a:r>
              <a:rPr lang="fi-FI" dirty="0" err="1"/>
              <a:t>som</a:t>
            </a:r>
            <a:r>
              <a:rPr lang="fi-FI" dirty="0"/>
              <a:t> </a:t>
            </a:r>
            <a:r>
              <a:rPr lang="fi-FI" dirty="0" err="1"/>
              <a:t>kanaliserar</a:t>
            </a:r>
            <a:r>
              <a:rPr lang="fi-FI" dirty="0"/>
              <a:t> </a:t>
            </a:r>
            <a:r>
              <a:rPr lang="fi-FI" dirty="0" err="1"/>
              <a:t>resurserna</a:t>
            </a:r>
            <a:r>
              <a:rPr lang="fi-FI" dirty="0"/>
              <a:t> </a:t>
            </a:r>
            <a:r>
              <a:rPr lang="fi-FI" dirty="0" err="1"/>
              <a:t>till</a:t>
            </a:r>
            <a:r>
              <a:rPr lang="fi-FI" dirty="0"/>
              <a:t> </a:t>
            </a:r>
            <a:r>
              <a:rPr lang="fi-FI" dirty="0" err="1"/>
              <a:t>navigatorverksemheten</a:t>
            </a:r>
            <a:r>
              <a:rPr lang="fi-FI" dirty="0"/>
              <a:t>, </a:t>
            </a:r>
            <a:r>
              <a:rPr lang="fi-FI" dirty="0" err="1"/>
              <a:t>personalrekryteringen</a:t>
            </a:r>
            <a:r>
              <a:rPr lang="fi-FI" dirty="0"/>
              <a:t> </a:t>
            </a:r>
            <a:r>
              <a:rPr lang="fi-FI" dirty="0" err="1"/>
              <a:t>startade</a:t>
            </a:r>
            <a:r>
              <a:rPr lang="fi-FI" dirty="0"/>
              <a:t> </a:t>
            </a:r>
            <a:r>
              <a:rPr lang="fi-FI" dirty="0" err="1"/>
              <a:t>hösten</a:t>
            </a:r>
            <a:r>
              <a:rPr lang="fi-FI" dirty="0"/>
              <a:t> 2017.</a:t>
            </a:r>
          </a:p>
          <a:p>
            <a:r>
              <a:rPr lang="fi-FI" dirty="0" err="1"/>
              <a:t>Nationell</a:t>
            </a:r>
            <a:r>
              <a:rPr lang="fi-FI" dirty="0"/>
              <a:t> </a:t>
            </a:r>
            <a:r>
              <a:rPr lang="fi-FI" dirty="0" err="1"/>
              <a:t>styrgrupp</a:t>
            </a:r>
            <a:r>
              <a:rPr lang="fi-FI" dirty="0"/>
              <a:t>, </a:t>
            </a:r>
            <a:r>
              <a:rPr lang="fi-FI" dirty="0" err="1"/>
              <a:t>leds</a:t>
            </a:r>
            <a:r>
              <a:rPr lang="fi-FI" dirty="0"/>
              <a:t> av ANM</a:t>
            </a:r>
          </a:p>
          <a:p>
            <a:r>
              <a:rPr lang="fi-FI" dirty="0" err="1"/>
              <a:t>Landskapsreformen</a:t>
            </a:r>
            <a:r>
              <a:rPr lang="fi-FI" dirty="0"/>
              <a:t>, </a:t>
            </a:r>
            <a:r>
              <a:rPr lang="fi-FI" dirty="0" err="1"/>
              <a:t>hur</a:t>
            </a:r>
            <a:r>
              <a:rPr lang="fi-FI" dirty="0"/>
              <a:t> </a:t>
            </a:r>
            <a:r>
              <a:rPr lang="fi-FI" dirty="0" err="1"/>
              <a:t>påverkar</a:t>
            </a:r>
            <a:r>
              <a:rPr lang="fi-FI" dirty="0"/>
              <a:t> </a:t>
            </a:r>
            <a:r>
              <a:rPr lang="fi-FI" dirty="0" err="1"/>
              <a:t>den</a:t>
            </a:r>
            <a:r>
              <a:rPr lang="fi-FI" dirty="0"/>
              <a:t>?</a:t>
            </a:r>
          </a:p>
          <a:p>
            <a:r>
              <a:rPr lang="fi-FI" dirty="0" err="1"/>
              <a:t>Digitala</a:t>
            </a:r>
            <a:r>
              <a:rPr lang="fi-FI" dirty="0"/>
              <a:t> </a:t>
            </a:r>
            <a:r>
              <a:rPr lang="fi-FI" dirty="0" err="1"/>
              <a:t>tjänster</a:t>
            </a:r>
            <a:r>
              <a:rPr lang="fi-FI" dirty="0"/>
              <a:t> </a:t>
            </a:r>
            <a:r>
              <a:rPr lang="fi-FI" dirty="0" err="1"/>
              <a:t>utvecklas</a:t>
            </a:r>
            <a:r>
              <a:rPr lang="fi-FI" dirty="0"/>
              <a:t> (</a:t>
            </a:r>
            <a:r>
              <a:rPr lang="fi-FI" dirty="0" err="1"/>
              <a:t>Kohtaamo</a:t>
            </a:r>
            <a:r>
              <a:rPr lang="fi-FI" dirty="0"/>
              <a:t>)</a:t>
            </a:r>
          </a:p>
          <a:p>
            <a:r>
              <a:rPr lang="fi-FI" b="1" dirty="0" err="1"/>
              <a:t>Kriterierna</a:t>
            </a:r>
            <a:r>
              <a:rPr lang="fi-FI" b="1" dirty="0"/>
              <a:t> för </a:t>
            </a:r>
            <a:r>
              <a:rPr lang="fi-FI" b="1" dirty="0" err="1"/>
              <a:t>navigatorverksamheten</a:t>
            </a:r>
            <a:r>
              <a:rPr lang="fi-FI" b="1" dirty="0"/>
              <a:t> </a:t>
            </a:r>
            <a:r>
              <a:rPr lang="fi-FI" b="1" dirty="0" err="1"/>
              <a:t>uppdateras</a:t>
            </a:r>
            <a:r>
              <a:rPr lang="fi-FI" b="1" dirty="0"/>
              <a:t> (Valmistellaan Ohjaamojen vähimmäiskriteerien päivitystä, </a:t>
            </a:r>
            <a:r>
              <a:rPr lang="fi-FI" b="1" dirty="0" err="1"/>
              <a:t>Kohtaamon</a:t>
            </a:r>
            <a:r>
              <a:rPr lang="fi-FI" b="1" dirty="0"/>
              <a:t> ohjausryhmä  20.3.2018)</a:t>
            </a:r>
          </a:p>
          <a:p>
            <a:endParaRPr lang="fi-FI" dirty="0"/>
          </a:p>
          <a:p>
            <a:endParaRPr lang="fi-FI" dirty="0"/>
          </a:p>
          <a:p>
            <a:endParaRPr lang="fi-FI" dirty="0"/>
          </a:p>
          <a:p>
            <a:endParaRPr lang="fi-FI" dirty="0"/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xmlns="" id="{932430EB-F87B-4C4D-92B1-A27E874218CC}"/>
              </a:ext>
            </a:extLst>
          </p:cNvPr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pPr>
              <a:defRPr/>
            </a:pPr>
            <a:fld id="{11230338-7CCF-400A-9F2F-B676183E35CA}" type="datetime1">
              <a:rPr lang="fi-FI" smtClean="0"/>
              <a:pPr>
                <a:defRPr/>
              </a:pPr>
              <a:t>11.6.2018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xmlns="" id="{51D18CD6-CC9A-4AD2-8E0A-A374C73F157C}"/>
              </a:ext>
            </a:extLst>
          </p:cNvPr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>
              <a:defRPr/>
            </a:pPr>
            <a:r>
              <a:rPr lang="fi-FI" dirty="0" err="1"/>
              <a:t>Regionförvaltningsverkens</a:t>
            </a:r>
            <a:r>
              <a:rPr lang="fi-FI" dirty="0"/>
              <a:t> </a:t>
            </a:r>
            <a:r>
              <a:rPr lang="fi-FI" dirty="0" err="1"/>
              <a:t>svenska</a:t>
            </a:r>
            <a:r>
              <a:rPr lang="fi-FI" dirty="0"/>
              <a:t> </a:t>
            </a:r>
            <a:r>
              <a:rPr lang="fi-FI" dirty="0" err="1"/>
              <a:t>enhet</a:t>
            </a:r>
            <a:r>
              <a:rPr lang="fi-FI" dirty="0"/>
              <a:t> för </a:t>
            </a:r>
            <a:r>
              <a:rPr lang="fi-FI" dirty="0" err="1"/>
              <a:t>bildningsväsendet</a:t>
            </a:r>
            <a:r>
              <a:rPr lang="fi-FI" dirty="0"/>
              <a:t> </a:t>
            </a:r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xmlns="" id="{B87F1D06-F7CD-484A-8196-7851BA15AA1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4E20D515-9FCD-409F-A9E7-F25713CA64D1}" type="slidenum">
              <a:rPr lang="fi-FI" smtClean="0"/>
              <a:pPr>
                <a:defRPr/>
              </a:pPr>
              <a:t>9</a:t>
            </a:fld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195128527"/>
      </p:ext>
    </p:extLst>
  </p:cSld>
  <p:clrMapOvr>
    <a:masterClrMapping/>
  </p:clrMapOvr>
</p:sld>
</file>

<file path=ppt/theme/theme1.xml><?xml version="1.0" encoding="utf-8"?>
<a:theme xmlns:a="http://schemas.openxmlformats.org/drawingml/2006/main" name="AVI_perustyyli">
  <a:themeElements>
    <a:clrScheme name="AVI värit">
      <a:dk1>
        <a:srgbClr val="1F3C7E"/>
      </a:dk1>
      <a:lt1>
        <a:sysClr val="window" lastClr="FFFFFF"/>
      </a:lt1>
      <a:dk2>
        <a:srgbClr val="1F3C7E"/>
      </a:dk2>
      <a:lt2>
        <a:srgbClr val="FFF9E3"/>
      </a:lt2>
      <a:accent1>
        <a:srgbClr val="8AC2E6"/>
      </a:accent1>
      <a:accent2>
        <a:srgbClr val="00559F"/>
      </a:accent2>
      <a:accent3>
        <a:srgbClr val="1F3C7E"/>
      </a:accent3>
      <a:accent4>
        <a:srgbClr val="C3C4A4"/>
      </a:accent4>
      <a:accent5>
        <a:srgbClr val="FFF9E3"/>
      </a:accent5>
      <a:accent6>
        <a:srgbClr val="1F3C7E"/>
      </a:accent6>
      <a:hlink>
        <a:srgbClr val="8AC2E6"/>
      </a:hlink>
      <a:folHlink>
        <a:srgbClr val="00559F"/>
      </a:folHlink>
    </a:clrScheme>
    <a:fontScheme name="ELY_fonti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-teema 1">
        <a:dk1>
          <a:srgbClr val="59595B"/>
        </a:dk1>
        <a:lt1>
          <a:srgbClr val="FFFFFF"/>
        </a:lt1>
        <a:dk2>
          <a:srgbClr val="0081CC"/>
        </a:dk2>
        <a:lt2>
          <a:srgbClr val="A7A8AB"/>
        </a:lt2>
        <a:accent1>
          <a:srgbClr val="859FCB"/>
        </a:accent1>
        <a:accent2>
          <a:srgbClr val="D87F82"/>
        </a:accent2>
        <a:accent3>
          <a:srgbClr val="FFFFFF"/>
        </a:accent3>
        <a:accent4>
          <a:srgbClr val="4B4B4C"/>
        </a:accent4>
        <a:accent5>
          <a:srgbClr val="C2CDE2"/>
        </a:accent5>
        <a:accent6>
          <a:srgbClr val="C47275"/>
        </a:accent6>
        <a:hlink>
          <a:srgbClr val="7FD1ED"/>
        </a:hlink>
        <a:folHlink>
          <a:srgbClr val="F7BC7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56270B716B5C85478DC0F2085B6FFF1E" ma:contentTypeVersion="1" ma:contentTypeDescription="Luo uusi asiakirja." ma:contentTypeScope="" ma:versionID="1c04eadb8276f74903ca34347c818268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4340a008e99365d80b71206bae222996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PublishingStartDate" ma:index="8" nillable="true" ma:displayName="Ajoituksen alkamispäivämäärä" ma:description="" ma:hidden="true" ma:internalName="PublishingStartDate">
      <xsd:simpleType>
        <xsd:restriction base="dms:Unknown"/>
      </xsd:simpleType>
    </xsd:element>
    <xsd:element name="PublishingExpirationDate" ma:index="9" nillable="true" ma:displayName="Ajoituksen päättymispäivämäärä" ma:description="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1AB3C09B-B9AB-491A-840E-44C45E3E17E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8F13E52-39D1-402D-9F09-084522E72B5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0C878584-B163-43FD-BBDA-50B957EBA3AA}">
  <ds:schemaRefs>
    <ds:schemaRef ds:uri="http://purl.org/dc/dcmitype/"/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terms/"/>
    <ds:schemaRef ds:uri="http://www.w3.org/XML/1998/namespace"/>
    <ds:schemaRef ds:uri="http://schemas.openxmlformats.org/package/2006/metadata/core-properties"/>
    <ds:schemaRef ds:uri="http://schemas.microsoft.com/sharepoint/v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1693</TotalTime>
  <Words>833</Words>
  <Application>Microsoft Office PowerPoint</Application>
  <PresentationFormat>Näytössä katseltava diaesitys (4:3)</PresentationFormat>
  <Paragraphs>142</Paragraphs>
  <Slides>11</Slides>
  <Notes>1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11</vt:i4>
      </vt:variant>
    </vt:vector>
  </HeadingPairs>
  <TitlesOfParts>
    <vt:vector size="17" baseType="lpstr">
      <vt:lpstr>Arial</vt:lpstr>
      <vt:lpstr>Calibri</vt:lpstr>
      <vt:lpstr>Times New Roman</vt:lpstr>
      <vt:lpstr>Verdana</vt:lpstr>
      <vt:lpstr>Wingdings</vt:lpstr>
      <vt:lpstr>AVI_perustyyli</vt:lpstr>
      <vt:lpstr>Utveckling av den svenskspråkiga navigatorverksamheten – en tillbakablick och nuläget </vt:lpstr>
      <vt:lpstr>Svenska enheten för bildningsväsendet</vt:lpstr>
      <vt:lpstr>Vad är Ohjaamo/Navigatorn? Hörnstenar för navigator verksamhetsmodellen  ( UKM, SHM, ANM)</vt:lpstr>
      <vt:lpstr>Vad är Ohjaamo/ Navigator? (forts.)</vt:lpstr>
      <vt:lpstr>Nya strukturfondsperioden och uteckling av vägledningen</vt:lpstr>
      <vt:lpstr>Om förberedelserna 2014:   </vt:lpstr>
      <vt:lpstr>Verksamheten 2015-2018, LIV-sektionen</vt:lpstr>
      <vt:lpstr>Utredningar &amp; kartläggningar</vt:lpstr>
      <vt:lpstr>Navigatorn, nuläget</vt:lpstr>
      <vt:lpstr>Nästa steg på det nationella planet:</vt:lpstr>
      <vt:lpstr>Frågor och funderingar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AVI ppt-kalvopohjat</dc:title>
  <dc:creator>Petra</dc:creator>
  <cp:lastModifiedBy>Westerback Frida Wilhelmina</cp:lastModifiedBy>
  <cp:revision>242</cp:revision>
  <cp:lastPrinted>2018-06-11T09:41:53Z</cp:lastPrinted>
  <dcterms:created xsi:type="dcterms:W3CDTF">2009-11-09T12:11:33Z</dcterms:created>
  <dcterms:modified xsi:type="dcterms:W3CDTF">2018-06-11T11:25:24Z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0x01010056270B716B5C85478DC0F2085B6FFF1E</vt:lpwstr>
  </property>
  <property fmtid="{D5CDD505-2E9C-101B-9397-08002B2CF9AE}" pid="3" name="TemplateUrl">
    <vt:lpwstr/>
  </property>
  <property fmtid="{D5CDD505-2E9C-101B-9397-08002B2CF9AE}" pid="4" name="_SourceUrl">
    <vt:lpwstr/>
  </property>
  <property fmtid="{D5CDD505-2E9C-101B-9397-08002B2CF9AE}" pid="5" name="xd_Signature">
    <vt:bool>false</vt:bool>
  </property>
  <property fmtid="{D5CDD505-2E9C-101B-9397-08002B2CF9AE}" pid="6" name="xd_ProgID">
    <vt:lpwstr/>
  </property>
</Properties>
</file>