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67" r:id="rId15"/>
    <p:sldId id="275" r:id="rId16"/>
    <p:sldId id="268" r:id="rId17"/>
    <p:sldId id="269" r:id="rId18"/>
    <p:sldId id="270" r:id="rId19"/>
    <p:sldId id="27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404" autoAdjust="0"/>
  </p:normalViewPr>
  <p:slideViewPr>
    <p:cSldViewPr snapToGrid="0">
      <p:cViewPr>
        <p:scale>
          <a:sx n="85" d="100"/>
          <a:sy n="85" d="100"/>
        </p:scale>
        <p:origin x="-1240" y="-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26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03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4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52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18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33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49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105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5905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4058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48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621B8A9-10CF-42CE-8477-9996A0A4FCBE}" type="datetimeFigureOut">
              <a:rPr lang="fi-FI" smtClean="0"/>
              <a:t>15/06/17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1D8C659-DC32-4CD8-AE21-443FE65BB52C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b="1" noProof="0" dirty="0" smtClean="0"/>
              <a:t>Konstbaserat och kreativt socialt arbete – Vad är poängen?</a:t>
            </a:r>
            <a:r>
              <a:rPr lang="sv-SE" noProof="0" dirty="0" smtClean="0"/>
              <a:t> 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sv-SE" sz="2000" noProof="0" dirty="0" smtClean="0"/>
              <a:t>Harry Lunabba</a:t>
            </a:r>
          </a:p>
          <a:p>
            <a:pPr algn="l"/>
            <a:r>
              <a:rPr lang="sv-SE" sz="2000" noProof="0" dirty="0" err="1" smtClean="0"/>
              <a:t>Politices</a:t>
            </a:r>
            <a:r>
              <a:rPr lang="sv-SE" sz="2000" noProof="0" dirty="0" smtClean="0"/>
              <a:t> doktor /Universitetslektor</a:t>
            </a:r>
          </a:p>
          <a:p>
            <a:pPr algn="l"/>
            <a:r>
              <a:rPr lang="sv-SE" sz="2000" noProof="0" dirty="0" smtClean="0"/>
              <a:t>15.6.2017</a:t>
            </a:r>
          </a:p>
          <a:p>
            <a:pPr algn="l"/>
            <a:r>
              <a:rPr lang="sv-SE" sz="2000" noProof="0" dirty="0" smtClean="0"/>
              <a:t>Matilda Wrede-seminariet</a:t>
            </a:r>
            <a:endParaRPr lang="sv-SE" sz="2000" noProof="0" dirty="0"/>
          </a:p>
        </p:txBody>
      </p:sp>
    </p:spTree>
    <p:extLst>
      <p:ext uri="{BB962C8B-B14F-4D97-AF65-F5344CB8AC3E}">
        <p14:creationId xmlns:p14="http://schemas.microsoft.com/office/powerpoint/2010/main" val="3728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Subjektiva projekt och interna dialoger (Archer 2003)</a:t>
            </a:r>
            <a:endParaRPr lang="sv-S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sv-SE" sz="3200" i="1" noProof="0" dirty="0" smtClean="0"/>
          </a:p>
          <a:p>
            <a:endParaRPr lang="sv-SE" sz="3200" i="1" noProof="0" dirty="0" smtClean="0"/>
          </a:p>
          <a:p>
            <a:endParaRPr lang="sv-SE" sz="3200" i="1" dirty="0"/>
          </a:p>
          <a:p>
            <a:r>
              <a:rPr lang="sv-SE" sz="3200" i="1" noProof="0" dirty="0" smtClean="0"/>
              <a:t>Vad som driver deltagare och vad de subjektivt värderar i verksamheten.</a:t>
            </a:r>
            <a:endParaRPr lang="sv-SE" sz="2800" i="1" noProof="0" dirty="0"/>
          </a:p>
        </p:txBody>
      </p:sp>
    </p:spTree>
    <p:extLst>
      <p:ext uri="{BB962C8B-B14F-4D97-AF65-F5344CB8AC3E}">
        <p14:creationId xmlns:p14="http://schemas.microsoft.com/office/powerpoint/2010/main" val="354847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Tre olika slags orienteringar (som inte utesluter varandra)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i="1" noProof="0" dirty="0" smtClean="0"/>
              <a:t>1. Karriärorientering</a:t>
            </a:r>
          </a:p>
          <a:p>
            <a:pPr marL="457200" lvl="1" indent="0">
              <a:buNone/>
            </a:pPr>
            <a:r>
              <a:rPr lang="sv-SE" sz="2800" noProof="0" dirty="0" smtClean="0"/>
              <a:t>” </a:t>
            </a:r>
            <a:r>
              <a:rPr lang="sv-SE" sz="2800" noProof="0" dirty="0" err="1" smtClean="0"/>
              <a:t>Näiden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nuorten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kohdalla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pajatoimintaan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osallistutaan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selkeästi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räppi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edellä</a:t>
            </a:r>
            <a:r>
              <a:rPr lang="sv-SE" sz="2800" noProof="0" dirty="0" smtClean="0"/>
              <a:t> ja </a:t>
            </a:r>
            <a:r>
              <a:rPr lang="sv-SE" sz="2800" noProof="0" dirty="0" err="1" smtClean="0"/>
              <a:t>haastatteluissa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pajatoimintaa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arvioidaan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ensisijaisesti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pajatoiminnan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operatiivisen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musiikkitoiminnan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näkökulmasta</a:t>
            </a:r>
            <a:r>
              <a:rPr lang="sv-SE" sz="2800" noProof="0" dirty="0" smtClean="0"/>
              <a:t>. </a:t>
            </a:r>
            <a:r>
              <a:rPr lang="sv-SE" sz="2800" noProof="0" dirty="0" err="1" smtClean="0"/>
              <a:t>Nämä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nuoret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ilmaisevat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myös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haastattelussa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selkeän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tavoitteen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kehittyä</a:t>
            </a:r>
            <a:r>
              <a:rPr lang="sv-SE" sz="2800" noProof="0" dirty="0" smtClean="0"/>
              <a:t> rap-</a:t>
            </a:r>
            <a:r>
              <a:rPr lang="sv-SE" sz="2800" noProof="0" dirty="0" err="1" smtClean="0"/>
              <a:t>artistina</a:t>
            </a:r>
            <a:r>
              <a:rPr lang="sv-SE" sz="2800" noProof="0" dirty="0" smtClean="0"/>
              <a:t> ja </a:t>
            </a:r>
            <a:r>
              <a:rPr lang="sv-SE" sz="2800" noProof="0" dirty="0" err="1" smtClean="0"/>
              <a:t>monet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kertovat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haaveilevansa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tulevasta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muusikko</a:t>
            </a:r>
            <a:r>
              <a:rPr lang="sv-SE" sz="2800" noProof="0" dirty="0" smtClean="0"/>
              <a:t>- tai </a:t>
            </a:r>
            <a:r>
              <a:rPr lang="sv-SE" sz="2800" noProof="0" dirty="0" err="1" smtClean="0"/>
              <a:t>artistiurasta</a:t>
            </a:r>
            <a:r>
              <a:rPr lang="sv-SE" sz="2800" noProof="0" dirty="0" smtClean="0"/>
              <a:t>.”</a:t>
            </a:r>
            <a:endParaRPr lang="sv-SE" sz="2800" noProof="0" dirty="0"/>
          </a:p>
        </p:txBody>
      </p:sp>
    </p:spTree>
    <p:extLst>
      <p:ext uri="{BB962C8B-B14F-4D97-AF65-F5344CB8AC3E}">
        <p14:creationId xmlns:p14="http://schemas.microsoft.com/office/powerpoint/2010/main" val="25080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2.Social orientering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noProof="0" dirty="0" smtClean="0"/>
              <a:t>”</a:t>
            </a:r>
            <a:r>
              <a:rPr lang="sv-SE" noProof="0" dirty="0" err="1" smtClean="0"/>
              <a:t>Osalle</a:t>
            </a:r>
            <a:r>
              <a:rPr lang="sv-SE" noProof="0" dirty="0" smtClean="0"/>
              <a:t> </a:t>
            </a:r>
            <a:r>
              <a:rPr lang="sv-SE" noProof="0" dirty="0" err="1" smtClean="0"/>
              <a:t>tämä</a:t>
            </a:r>
            <a:r>
              <a:rPr lang="sv-SE" noProof="0" dirty="0" smtClean="0"/>
              <a:t> </a:t>
            </a:r>
            <a:r>
              <a:rPr lang="sv-SE" noProof="0" dirty="0" err="1" smtClean="0"/>
              <a:t>saattoi</a:t>
            </a:r>
            <a:r>
              <a:rPr lang="sv-SE" noProof="0" dirty="0" smtClean="0"/>
              <a:t> </a:t>
            </a:r>
            <a:r>
              <a:rPr lang="sv-SE" noProof="0" dirty="0" err="1" smtClean="0"/>
              <a:t>tarkoittaa</a:t>
            </a:r>
            <a:r>
              <a:rPr lang="sv-SE" noProof="0" dirty="0" smtClean="0"/>
              <a:t> </a:t>
            </a:r>
            <a:r>
              <a:rPr lang="sv-SE" noProof="0" dirty="0" err="1" smtClean="0"/>
              <a:t>sitä</a:t>
            </a:r>
            <a:r>
              <a:rPr lang="sv-SE" noProof="0" dirty="0" smtClean="0"/>
              <a:t>, </a:t>
            </a:r>
            <a:r>
              <a:rPr lang="sv-SE" noProof="0" dirty="0" err="1" smtClean="0"/>
              <a:t>että</a:t>
            </a:r>
            <a:r>
              <a:rPr lang="sv-SE" noProof="0" dirty="0" smtClean="0"/>
              <a:t> </a:t>
            </a:r>
            <a:r>
              <a:rPr lang="sv-SE" noProof="0" dirty="0" err="1" smtClean="0"/>
              <a:t>heidän</a:t>
            </a:r>
            <a:r>
              <a:rPr lang="sv-SE" noProof="0" dirty="0" smtClean="0"/>
              <a:t> </a:t>
            </a:r>
            <a:r>
              <a:rPr lang="sv-SE" noProof="0" dirty="0" err="1" smtClean="0"/>
              <a:t>pääasialliset</a:t>
            </a:r>
            <a:r>
              <a:rPr lang="sv-SE" noProof="0" dirty="0" smtClean="0"/>
              <a:t> </a:t>
            </a:r>
            <a:r>
              <a:rPr lang="sv-SE" noProof="0" dirty="0" err="1" smtClean="0"/>
              <a:t>musiikkiprojektinsa</a:t>
            </a:r>
            <a:r>
              <a:rPr lang="sv-SE" noProof="0" dirty="0" smtClean="0"/>
              <a:t> </a:t>
            </a:r>
            <a:r>
              <a:rPr lang="sv-SE" noProof="0" dirty="0" err="1" smtClean="0"/>
              <a:t>toteutuu</a:t>
            </a:r>
            <a:r>
              <a:rPr lang="sv-SE" noProof="0" dirty="0" smtClean="0"/>
              <a:t> </a:t>
            </a:r>
            <a:r>
              <a:rPr lang="sv-SE" noProof="0" dirty="0" err="1" smtClean="0"/>
              <a:t>jossain</a:t>
            </a:r>
            <a:r>
              <a:rPr lang="sv-SE" noProof="0" dirty="0" smtClean="0"/>
              <a:t> </a:t>
            </a:r>
            <a:r>
              <a:rPr lang="sv-SE" noProof="0" dirty="0" err="1" smtClean="0"/>
              <a:t>toisessa</a:t>
            </a:r>
            <a:r>
              <a:rPr lang="sv-SE" noProof="0" dirty="0" smtClean="0"/>
              <a:t> </a:t>
            </a:r>
            <a:r>
              <a:rPr lang="sv-SE" noProof="0" dirty="0" err="1" smtClean="0"/>
              <a:t>ympäristössä</a:t>
            </a:r>
            <a:r>
              <a:rPr lang="sv-SE" noProof="0" dirty="0" smtClean="0"/>
              <a:t>, mutta </a:t>
            </a:r>
            <a:r>
              <a:rPr lang="sv-SE" noProof="0" dirty="0" err="1" smtClean="0"/>
              <a:t>trackfactoryyn</a:t>
            </a:r>
            <a:r>
              <a:rPr lang="sv-SE" noProof="0" dirty="0" smtClean="0"/>
              <a:t> </a:t>
            </a:r>
            <a:r>
              <a:rPr lang="sv-SE" noProof="0" dirty="0" err="1" smtClean="0"/>
              <a:t>osallistuttiin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siellä</a:t>
            </a:r>
            <a:r>
              <a:rPr lang="sv-SE" noProof="0" dirty="0" smtClean="0"/>
              <a:t> </a:t>
            </a:r>
            <a:r>
              <a:rPr lang="sv-SE" noProof="0" dirty="0" err="1" smtClean="0"/>
              <a:t>pysyttiin</a:t>
            </a:r>
            <a:r>
              <a:rPr lang="sv-SE" noProof="0" dirty="0" smtClean="0"/>
              <a:t> </a:t>
            </a:r>
            <a:r>
              <a:rPr lang="sv-SE" noProof="0" dirty="0" err="1" smtClean="0"/>
              <a:t>koska</a:t>
            </a:r>
            <a:r>
              <a:rPr lang="sv-SE" noProof="0" dirty="0" smtClean="0"/>
              <a:t> </a:t>
            </a:r>
            <a:r>
              <a:rPr lang="sv-SE" noProof="0" dirty="0" err="1" smtClean="0"/>
              <a:t>yhteisö</a:t>
            </a:r>
            <a:r>
              <a:rPr lang="sv-SE" noProof="0" dirty="0" smtClean="0"/>
              <a:t> </a:t>
            </a:r>
            <a:r>
              <a:rPr lang="sv-SE" noProof="0" dirty="0" err="1" smtClean="0"/>
              <a:t>oli</a:t>
            </a:r>
            <a:r>
              <a:rPr lang="sv-SE" noProof="0" dirty="0" smtClean="0"/>
              <a:t> </a:t>
            </a:r>
            <a:r>
              <a:rPr lang="sv-SE" noProof="0" dirty="0" err="1" smtClean="0"/>
              <a:t>heille</a:t>
            </a:r>
            <a:r>
              <a:rPr lang="sv-SE" noProof="0" dirty="0" smtClean="0"/>
              <a:t> </a:t>
            </a:r>
            <a:r>
              <a:rPr lang="sv-SE" noProof="0" dirty="0" err="1" smtClean="0"/>
              <a:t>merkityksellinen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siellä</a:t>
            </a:r>
            <a:r>
              <a:rPr lang="sv-SE" noProof="0" dirty="0" smtClean="0"/>
              <a:t> </a:t>
            </a:r>
            <a:r>
              <a:rPr lang="sv-SE" noProof="0" dirty="0" err="1" smtClean="0"/>
              <a:t>oli</a:t>
            </a:r>
            <a:r>
              <a:rPr lang="sv-SE" noProof="0" dirty="0" smtClean="0"/>
              <a:t> </a:t>
            </a:r>
            <a:r>
              <a:rPr lang="sv-SE" noProof="0" dirty="0" err="1" smtClean="0"/>
              <a:t>niin</a:t>
            </a:r>
            <a:r>
              <a:rPr lang="sv-SE" noProof="0" dirty="0" smtClean="0"/>
              <a:t> </a:t>
            </a:r>
            <a:r>
              <a:rPr lang="sv-SE" noProof="0" dirty="0" err="1" smtClean="0"/>
              <a:t>sanotusti</a:t>
            </a:r>
            <a:r>
              <a:rPr lang="sv-SE" noProof="0" dirty="0" smtClean="0"/>
              <a:t> </a:t>
            </a:r>
            <a:r>
              <a:rPr lang="sv-SE" noProof="0" dirty="0" err="1" smtClean="0"/>
              <a:t>hyviä</a:t>
            </a:r>
            <a:r>
              <a:rPr lang="sv-SE" noProof="0" dirty="0" smtClean="0"/>
              <a:t> </a:t>
            </a:r>
            <a:r>
              <a:rPr lang="sv-SE" noProof="0" dirty="0" err="1" smtClean="0"/>
              <a:t>tyyppejä</a:t>
            </a:r>
            <a:r>
              <a:rPr lang="sv-SE" noProof="0" dirty="0" smtClean="0"/>
              <a:t>. </a:t>
            </a:r>
            <a:r>
              <a:rPr lang="sv-SE" noProof="0" dirty="0" err="1" smtClean="0"/>
              <a:t>Joidenkin</a:t>
            </a:r>
            <a:r>
              <a:rPr lang="sv-SE" noProof="0" dirty="0" smtClean="0"/>
              <a:t> </a:t>
            </a:r>
            <a:r>
              <a:rPr lang="sv-SE" noProof="0" dirty="0" err="1" smtClean="0"/>
              <a:t>kohdalla</a:t>
            </a:r>
            <a:r>
              <a:rPr lang="sv-SE" noProof="0" dirty="0" smtClean="0"/>
              <a:t> on </a:t>
            </a:r>
            <a:r>
              <a:rPr lang="sv-SE" noProof="0" dirty="0" err="1" smtClean="0"/>
              <a:t>aika</a:t>
            </a:r>
            <a:r>
              <a:rPr lang="sv-SE" noProof="0" dirty="0" smtClean="0"/>
              <a:t> </a:t>
            </a:r>
            <a:r>
              <a:rPr lang="sv-SE" noProof="0" dirty="0" err="1" smtClean="0"/>
              <a:t>ilmeistä</a:t>
            </a:r>
            <a:r>
              <a:rPr lang="sv-SE" noProof="0" dirty="0" smtClean="0"/>
              <a:t>, </a:t>
            </a:r>
            <a:r>
              <a:rPr lang="sv-SE" noProof="0" dirty="0" err="1" smtClean="0"/>
              <a:t>että</a:t>
            </a:r>
            <a:r>
              <a:rPr lang="sv-SE" noProof="0" dirty="0" smtClean="0"/>
              <a:t> se </a:t>
            </a:r>
            <a:r>
              <a:rPr lang="sv-SE" noProof="0" dirty="0" err="1" smtClean="0"/>
              <a:t>räppi</a:t>
            </a:r>
            <a:r>
              <a:rPr lang="sv-SE" noProof="0" dirty="0" smtClean="0"/>
              <a:t> </a:t>
            </a:r>
            <a:r>
              <a:rPr lang="sv-SE" noProof="0" dirty="0" err="1" smtClean="0"/>
              <a:t>ei</a:t>
            </a:r>
            <a:r>
              <a:rPr lang="sv-SE" noProof="0" dirty="0" smtClean="0"/>
              <a:t> </a:t>
            </a:r>
            <a:r>
              <a:rPr lang="sv-SE" noProof="0" dirty="0" err="1" smtClean="0"/>
              <a:t>ole</a:t>
            </a:r>
            <a:r>
              <a:rPr lang="sv-SE" noProof="0" dirty="0" smtClean="0"/>
              <a:t> se </a:t>
            </a:r>
            <a:r>
              <a:rPr lang="sv-SE" noProof="0" dirty="0" err="1" smtClean="0"/>
              <a:t>juttu</a:t>
            </a:r>
            <a:r>
              <a:rPr lang="sv-SE" noProof="0" dirty="0" smtClean="0"/>
              <a:t> </a:t>
            </a:r>
            <a:r>
              <a:rPr lang="sv-SE" noProof="0" dirty="0" err="1" smtClean="0"/>
              <a:t>vaan</a:t>
            </a:r>
            <a:r>
              <a:rPr lang="sv-SE" noProof="0" dirty="0" smtClean="0"/>
              <a:t> </a:t>
            </a:r>
            <a:r>
              <a:rPr lang="sv-SE" noProof="0" dirty="0" err="1" smtClean="0"/>
              <a:t>tyypit</a:t>
            </a:r>
            <a:r>
              <a:rPr lang="sv-SE" noProof="0" dirty="0" smtClean="0"/>
              <a:t> </a:t>
            </a:r>
            <a:r>
              <a:rPr lang="sv-SE" noProof="0" dirty="0" err="1" smtClean="0"/>
              <a:t>ketä</a:t>
            </a:r>
            <a:r>
              <a:rPr lang="sv-SE" noProof="0" dirty="0" smtClean="0"/>
              <a:t> </a:t>
            </a:r>
            <a:r>
              <a:rPr lang="sv-SE" noProof="0" dirty="0" err="1" smtClean="0"/>
              <a:t>täällä</a:t>
            </a:r>
            <a:r>
              <a:rPr lang="sv-SE" noProof="0" dirty="0" smtClean="0"/>
              <a:t> </a:t>
            </a:r>
            <a:r>
              <a:rPr lang="sv-SE" noProof="0" dirty="0" err="1" smtClean="0"/>
              <a:t>käy</a:t>
            </a:r>
            <a:r>
              <a:rPr lang="sv-SE" noProof="0" dirty="0" smtClean="0"/>
              <a:t>.”</a:t>
            </a:r>
          </a:p>
          <a:p>
            <a:pPr marL="0" indent="0">
              <a:buNone/>
            </a:pPr>
            <a:endParaRPr lang="sv-SE" noProof="0" dirty="0" smtClean="0"/>
          </a:p>
          <a:p>
            <a:pPr marL="0" indent="0">
              <a:buNone/>
            </a:pPr>
            <a:r>
              <a:rPr lang="sv-SE" noProof="0" dirty="0" smtClean="0"/>
              <a:t>”</a:t>
            </a:r>
            <a:r>
              <a:rPr lang="sv-SE" noProof="0" dirty="0" err="1" smtClean="0"/>
              <a:t>Joidenkin</a:t>
            </a:r>
            <a:r>
              <a:rPr lang="sv-SE" noProof="0" dirty="0" smtClean="0"/>
              <a:t> </a:t>
            </a:r>
            <a:r>
              <a:rPr lang="sv-SE" noProof="0" dirty="0" err="1" smtClean="0"/>
              <a:t>nuorten</a:t>
            </a:r>
            <a:r>
              <a:rPr lang="sv-SE" noProof="0" dirty="0" smtClean="0"/>
              <a:t> </a:t>
            </a:r>
            <a:r>
              <a:rPr lang="sv-SE" noProof="0" dirty="0" err="1" smtClean="0"/>
              <a:t>kohdalla</a:t>
            </a:r>
            <a:r>
              <a:rPr lang="sv-SE" noProof="0" dirty="0" smtClean="0"/>
              <a:t> </a:t>
            </a:r>
            <a:r>
              <a:rPr lang="sv-SE" noProof="0" dirty="0" err="1" smtClean="0"/>
              <a:t>trackfactoryn</a:t>
            </a:r>
            <a:r>
              <a:rPr lang="sv-SE" noProof="0" dirty="0" smtClean="0"/>
              <a:t> </a:t>
            </a:r>
            <a:r>
              <a:rPr lang="sv-SE" noProof="0" dirty="0" err="1" smtClean="0"/>
              <a:t>sosiaalinen</a:t>
            </a:r>
            <a:r>
              <a:rPr lang="sv-SE" noProof="0" dirty="0" smtClean="0"/>
              <a:t> </a:t>
            </a:r>
            <a:r>
              <a:rPr lang="sv-SE" noProof="0" dirty="0" err="1" smtClean="0"/>
              <a:t>ulottuvuus</a:t>
            </a:r>
            <a:r>
              <a:rPr lang="sv-SE" noProof="0" dirty="0" smtClean="0"/>
              <a:t> </a:t>
            </a:r>
            <a:r>
              <a:rPr lang="sv-SE" noProof="0" dirty="0" err="1" smtClean="0"/>
              <a:t>korostui</a:t>
            </a:r>
            <a:r>
              <a:rPr lang="sv-SE" noProof="0" dirty="0" smtClean="0"/>
              <a:t> </a:t>
            </a:r>
            <a:r>
              <a:rPr lang="sv-SE" noProof="0" dirty="0" err="1" smtClean="0"/>
              <a:t>hyvinkin</a:t>
            </a:r>
            <a:r>
              <a:rPr lang="sv-SE" noProof="0" dirty="0" smtClean="0"/>
              <a:t> </a:t>
            </a:r>
            <a:r>
              <a:rPr lang="sv-SE" noProof="0" dirty="0" err="1" smtClean="0"/>
              <a:t>merkitykselliseksi</a:t>
            </a:r>
            <a:r>
              <a:rPr lang="sv-SE" noProof="0" dirty="0" smtClean="0"/>
              <a:t> </a:t>
            </a:r>
            <a:r>
              <a:rPr lang="sv-SE" noProof="0" dirty="0" err="1" smtClean="0"/>
              <a:t>yhteisöksi</a:t>
            </a:r>
            <a:r>
              <a:rPr lang="sv-SE" noProof="0" dirty="0" smtClean="0"/>
              <a:t> </a:t>
            </a:r>
            <a:r>
              <a:rPr lang="sv-SE" noProof="0" dirty="0" err="1" smtClean="0"/>
              <a:t>juuri</a:t>
            </a:r>
            <a:r>
              <a:rPr lang="sv-SE" noProof="0" dirty="0" smtClean="0"/>
              <a:t> </a:t>
            </a:r>
            <a:r>
              <a:rPr lang="sv-SE" noProof="0" dirty="0" err="1" smtClean="0"/>
              <a:t>siitä</a:t>
            </a:r>
            <a:r>
              <a:rPr lang="sv-SE" noProof="0" dirty="0" smtClean="0"/>
              <a:t> </a:t>
            </a:r>
            <a:r>
              <a:rPr lang="sv-SE" noProof="0" dirty="0" err="1" smtClean="0"/>
              <a:t>syystä</a:t>
            </a:r>
            <a:r>
              <a:rPr lang="sv-SE" noProof="0" dirty="0" smtClean="0"/>
              <a:t>, </a:t>
            </a:r>
            <a:r>
              <a:rPr lang="sv-SE" noProof="0" dirty="0" err="1" smtClean="0"/>
              <a:t>että</a:t>
            </a:r>
            <a:r>
              <a:rPr lang="sv-SE" noProof="0" dirty="0" smtClean="0"/>
              <a:t> </a:t>
            </a:r>
            <a:r>
              <a:rPr lang="sv-SE" noProof="0" dirty="0" err="1" smtClean="0"/>
              <a:t>yhteisö</a:t>
            </a:r>
            <a:r>
              <a:rPr lang="sv-SE" noProof="0" dirty="0" smtClean="0"/>
              <a:t> </a:t>
            </a:r>
            <a:r>
              <a:rPr lang="sv-SE" noProof="0" dirty="0" err="1" smtClean="0"/>
              <a:t>oli</a:t>
            </a:r>
            <a:r>
              <a:rPr lang="sv-SE" noProof="0" dirty="0" smtClean="0"/>
              <a:t> </a:t>
            </a:r>
            <a:r>
              <a:rPr lang="sv-SE" noProof="0" dirty="0" err="1" smtClean="0"/>
              <a:t>heille</a:t>
            </a:r>
            <a:r>
              <a:rPr lang="sv-SE" noProof="0" dirty="0" smtClean="0"/>
              <a:t> se </a:t>
            </a:r>
            <a:r>
              <a:rPr lang="sv-SE" noProof="0" dirty="0" err="1" smtClean="0"/>
              <a:t>ainutlaatuinen</a:t>
            </a:r>
            <a:r>
              <a:rPr lang="sv-SE" noProof="0" dirty="0" smtClean="0"/>
              <a:t> </a:t>
            </a:r>
            <a:r>
              <a:rPr lang="sv-SE" noProof="0" dirty="0" err="1" smtClean="0"/>
              <a:t>paikka</a:t>
            </a:r>
            <a:r>
              <a:rPr lang="sv-SE" noProof="0" dirty="0" smtClean="0"/>
              <a:t> </a:t>
            </a:r>
            <a:r>
              <a:rPr lang="sv-SE" noProof="0" dirty="0" err="1" smtClean="0"/>
              <a:t>jossa</a:t>
            </a:r>
            <a:r>
              <a:rPr lang="sv-SE" noProof="0" dirty="0" smtClean="0"/>
              <a:t> </a:t>
            </a:r>
            <a:r>
              <a:rPr lang="sv-SE" noProof="0" dirty="0" err="1" smtClean="0"/>
              <a:t>sai</a:t>
            </a:r>
            <a:r>
              <a:rPr lang="sv-SE" noProof="0" dirty="0" smtClean="0"/>
              <a:t> </a:t>
            </a:r>
            <a:r>
              <a:rPr lang="sv-SE" noProof="0" dirty="0" err="1" smtClean="0"/>
              <a:t>kirjoittaa</a:t>
            </a:r>
            <a:r>
              <a:rPr lang="sv-SE" noProof="0" dirty="0" smtClean="0"/>
              <a:t>, </a:t>
            </a:r>
            <a:r>
              <a:rPr lang="sv-SE" noProof="0" dirty="0" err="1" smtClean="0"/>
              <a:t>laulaa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esiintyä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jossa</a:t>
            </a:r>
            <a:r>
              <a:rPr lang="sv-SE" noProof="0" dirty="0" smtClean="0"/>
              <a:t> </a:t>
            </a:r>
            <a:r>
              <a:rPr lang="sv-SE" noProof="0" dirty="0" err="1" smtClean="0"/>
              <a:t>kaikkia</a:t>
            </a:r>
            <a:r>
              <a:rPr lang="sv-SE" noProof="0" dirty="0" smtClean="0"/>
              <a:t>, </a:t>
            </a:r>
            <a:r>
              <a:rPr lang="sv-SE" noProof="0" dirty="0" err="1" smtClean="0"/>
              <a:t>tasosta</a:t>
            </a:r>
            <a:r>
              <a:rPr lang="sv-SE" noProof="0" dirty="0" smtClean="0"/>
              <a:t> tai </a:t>
            </a:r>
            <a:r>
              <a:rPr lang="sv-SE" noProof="0" dirty="0" err="1" smtClean="0"/>
              <a:t>lähtökohdasta</a:t>
            </a:r>
            <a:r>
              <a:rPr lang="sv-SE" noProof="0" dirty="0" smtClean="0"/>
              <a:t> </a:t>
            </a:r>
            <a:r>
              <a:rPr lang="sv-SE" noProof="0" dirty="0" err="1" smtClean="0"/>
              <a:t>riippumatta</a:t>
            </a:r>
            <a:r>
              <a:rPr lang="sv-SE" noProof="0" dirty="0" smtClean="0"/>
              <a:t>, </a:t>
            </a:r>
            <a:r>
              <a:rPr lang="sv-SE" noProof="0" dirty="0" err="1" smtClean="0"/>
              <a:t>kannustettiin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tuettiin</a:t>
            </a:r>
            <a:r>
              <a:rPr lang="sv-SE" noProof="0" dirty="0" smtClean="0"/>
              <a:t>. ”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6395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3. Välmående orientering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noProof="0" dirty="0" smtClean="0"/>
              <a:t>”</a:t>
            </a:r>
            <a:r>
              <a:rPr lang="sv-SE" noProof="0" dirty="0" err="1" smtClean="0"/>
              <a:t>Räppi-harrastuksen</a:t>
            </a:r>
            <a:r>
              <a:rPr lang="sv-SE" noProof="0" dirty="0" smtClean="0"/>
              <a:t> </a:t>
            </a:r>
            <a:r>
              <a:rPr lang="sv-SE" noProof="0" dirty="0" err="1" smtClean="0"/>
              <a:t>mielihyvän</a:t>
            </a:r>
            <a:r>
              <a:rPr lang="sv-SE" noProof="0" dirty="0" smtClean="0"/>
              <a:t> </a:t>
            </a:r>
            <a:r>
              <a:rPr lang="sv-SE" noProof="0" dirty="0" err="1" smtClean="0"/>
              <a:t>vaikutuksia</a:t>
            </a:r>
            <a:r>
              <a:rPr lang="sv-SE" noProof="0" dirty="0" smtClean="0"/>
              <a:t> </a:t>
            </a:r>
            <a:r>
              <a:rPr lang="sv-SE" noProof="0" dirty="0" err="1" smtClean="0"/>
              <a:t>kuvataan</a:t>
            </a:r>
            <a:r>
              <a:rPr lang="sv-SE" noProof="0" dirty="0" smtClean="0"/>
              <a:t> </a:t>
            </a:r>
            <a:r>
              <a:rPr lang="sv-SE" noProof="0" dirty="0" err="1" smtClean="0"/>
              <a:t>haastatteluissa</a:t>
            </a:r>
            <a:r>
              <a:rPr lang="sv-SE" noProof="0" dirty="0" smtClean="0"/>
              <a:t> </a:t>
            </a:r>
            <a:r>
              <a:rPr lang="sv-SE" noProof="0" dirty="0" err="1" smtClean="0"/>
              <a:t>kahdella</a:t>
            </a:r>
            <a:r>
              <a:rPr lang="sv-SE" noProof="0" dirty="0" smtClean="0"/>
              <a:t> </a:t>
            </a:r>
            <a:r>
              <a:rPr lang="sv-SE" noProof="0" dirty="0" err="1" smtClean="0"/>
              <a:t>tasolla</a:t>
            </a:r>
            <a:r>
              <a:rPr lang="sv-SE" noProof="0" dirty="0" smtClean="0"/>
              <a:t>. Osa </a:t>
            </a:r>
            <a:r>
              <a:rPr lang="sv-SE" noProof="0" dirty="0" err="1" smtClean="0"/>
              <a:t>nuorista</a:t>
            </a:r>
            <a:r>
              <a:rPr lang="sv-SE" noProof="0" dirty="0" smtClean="0"/>
              <a:t> </a:t>
            </a:r>
            <a:r>
              <a:rPr lang="sv-SE" noProof="0" dirty="0" err="1" smtClean="0"/>
              <a:t>suhtautuvat</a:t>
            </a:r>
            <a:r>
              <a:rPr lang="sv-SE" noProof="0" dirty="0" smtClean="0"/>
              <a:t> </a:t>
            </a:r>
            <a:r>
              <a:rPr lang="sv-SE" noProof="0" dirty="0" err="1" smtClean="0"/>
              <a:t>räppi-musiikin</a:t>
            </a:r>
            <a:r>
              <a:rPr lang="sv-SE" noProof="0" dirty="0" smtClean="0"/>
              <a:t> </a:t>
            </a:r>
            <a:r>
              <a:rPr lang="sv-SE" noProof="0" dirty="0" err="1" smtClean="0"/>
              <a:t>tekoon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omaan</a:t>
            </a:r>
            <a:r>
              <a:rPr lang="sv-SE" noProof="0" dirty="0" smtClean="0"/>
              <a:t> </a:t>
            </a:r>
            <a:r>
              <a:rPr lang="sv-SE" noProof="0" dirty="0" err="1" smtClean="0"/>
              <a:t>trackfacotry</a:t>
            </a:r>
            <a:r>
              <a:rPr lang="sv-SE" noProof="0" dirty="0" smtClean="0"/>
              <a:t> </a:t>
            </a:r>
            <a:r>
              <a:rPr lang="sv-SE" noProof="0" dirty="0" err="1" smtClean="0"/>
              <a:t>toimintaan</a:t>
            </a:r>
            <a:r>
              <a:rPr lang="sv-SE" noProof="0" dirty="0" smtClean="0"/>
              <a:t> </a:t>
            </a:r>
            <a:r>
              <a:rPr lang="sv-SE" noProof="0" dirty="0" err="1" smtClean="0"/>
              <a:t>kevyesti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rinnastaa</a:t>
            </a:r>
            <a:r>
              <a:rPr lang="sv-SE" noProof="0" dirty="0" smtClean="0"/>
              <a:t> sen </a:t>
            </a:r>
            <a:r>
              <a:rPr lang="sv-SE" noProof="0" dirty="0" err="1" smtClean="0"/>
              <a:t>mihinkä</a:t>
            </a:r>
            <a:r>
              <a:rPr lang="sv-SE" noProof="0" dirty="0" smtClean="0"/>
              <a:t> </a:t>
            </a:r>
            <a:r>
              <a:rPr lang="sv-SE" noProof="0" dirty="0" err="1" smtClean="0"/>
              <a:t>tahansa</a:t>
            </a:r>
            <a:r>
              <a:rPr lang="sv-SE" noProof="0" dirty="0" smtClean="0"/>
              <a:t> </a:t>
            </a:r>
            <a:r>
              <a:rPr lang="sv-SE" noProof="0" dirty="0" err="1" smtClean="0"/>
              <a:t>muuhun</a:t>
            </a:r>
            <a:r>
              <a:rPr lang="sv-SE" noProof="0" dirty="0" smtClean="0"/>
              <a:t> </a:t>
            </a:r>
            <a:r>
              <a:rPr lang="sv-SE" noProof="0" dirty="0" err="1" smtClean="0"/>
              <a:t>harrastustoimintaan</a:t>
            </a:r>
            <a:r>
              <a:rPr lang="sv-SE" noProof="0" dirty="0" smtClean="0"/>
              <a:t>. Osa </a:t>
            </a:r>
            <a:r>
              <a:rPr lang="sv-SE" noProof="0" dirty="0" err="1" smtClean="0"/>
              <a:t>nuorista</a:t>
            </a:r>
            <a:r>
              <a:rPr lang="sv-SE" noProof="0" dirty="0" smtClean="0"/>
              <a:t> </a:t>
            </a:r>
            <a:r>
              <a:rPr lang="sv-SE" noProof="0" dirty="0" err="1" smtClean="0"/>
              <a:t>kuvaa</a:t>
            </a:r>
            <a:r>
              <a:rPr lang="sv-SE" noProof="0" dirty="0" smtClean="0"/>
              <a:t> </a:t>
            </a:r>
            <a:r>
              <a:rPr lang="sv-SE" noProof="0" dirty="0" err="1" smtClean="0"/>
              <a:t>joko</a:t>
            </a:r>
            <a:r>
              <a:rPr lang="sv-SE" noProof="0" dirty="0" smtClean="0"/>
              <a:t> </a:t>
            </a:r>
            <a:r>
              <a:rPr lang="sv-SE" noProof="0" dirty="0" err="1" smtClean="0"/>
              <a:t>omakohtaisen</a:t>
            </a:r>
            <a:r>
              <a:rPr lang="sv-SE" noProof="0" dirty="0" smtClean="0"/>
              <a:t> </a:t>
            </a:r>
            <a:r>
              <a:rPr lang="sv-SE" noProof="0" dirty="0" err="1" smtClean="0"/>
              <a:t>kokemuksen</a:t>
            </a:r>
            <a:r>
              <a:rPr lang="sv-SE" noProof="0" dirty="0" smtClean="0"/>
              <a:t> </a:t>
            </a:r>
            <a:r>
              <a:rPr lang="sv-SE" noProof="0" dirty="0" err="1" smtClean="0"/>
              <a:t>kautta</a:t>
            </a:r>
            <a:r>
              <a:rPr lang="sv-SE" noProof="0" dirty="0" smtClean="0"/>
              <a:t> tai </a:t>
            </a:r>
            <a:r>
              <a:rPr lang="sv-SE" noProof="0" dirty="0" err="1" smtClean="0"/>
              <a:t>jonkinlaisena</a:t>
            </a:r>
            <a:r>
              <a:rPr lang="sv-SE" noProof="0" dirty="0" smtClean="0"/>
              <a:t> </a:t>
            </a:r>
            <a:r>
              <a:rPr lang="sv-SE" noProof="0" dirty="0" err="1" smtClean="0"/>
              <a:t>tosiasiana</a:t>
            </a:r>
            <a:r>
              <a:rPr lang="sv-SE" noProof="0" dirty="0" smtClean="0"/>
              <a:t>, </a:t>
            </a:r>
            <a:r>
              <a:rPr lang="sv-SE" noProof="0" dirty="0" err="1" smtClean="0"/>
              <a:t>että</a:t>
            </a:r>
            <a:r>
              <a:rPr lang="sv-SE" noProof="0" dirty="0" smtClean="0"/>
              <a:t> </a:t>
            </a:r>
            <a:r>
              <a:rPr lang="sv-SE" noProof="0" dirty="0" err="1" smtClean="0"/>
              <a:t>musiikin</a:t>
            </a:r>
            <a:r>
              <a:rPr lang="sv-SE" noProof="0" dirty="0" smtClean="0"/>
              <a:t> </a:t>
            </a:r>
            <a:r>
              <a:rPr lang="sv-SE" noProof="0" dirty="0" err="1" smtClean="0"/>
              <a:t>tekeminen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edistää</a:t>
            </a:r>
            <a:r>
              <a:rPr lang="sv-SE" noProof="0" dirty="0" smtClean="0"/>
              <a:t> </a:t>
            </a:r>
            <a:r>
              <a:rPr lang="sv-SE" noProof="0" dirty="0" err="1" smtClean="0"/>
              <a:t>konkreettisesti</a:t>
            </a:r>
            <a:r>
              <a:rPr lang="sv-SE" noProof="0" dirty="0" smtClean="0"/>
              <a:t> </a:t>
            </a:r>
            <a:r>
              <a:rPr lang="sv-SE" noProof="0" dirty="0" err="1" smtClean="0"/>
              <a:t>ihmisen</a:t>
            </a:r>
            <a:r>
              <a:rPr lang="sv-SE" noProof="0" dirty="0" smtClean="0"/>
              <a:t> </a:t>
            </a:r>
            <a:r>
              <a:rPr lang="sv-SE" noProof="0" dirty="0" err="1" smtClean="0"/>
              <a:t>hyvinvointia</a:t>
            </a:r>
            <a:r>
              <a:rPr lang="sv-SE" noProof="0" dirty="0" smtClean="0"/>
              <a:t>.”</a:t>
            </a:r>
          </a:p>
          <a:p>
            <a:pPr marL="0" indent="0">
              <a:buNone/>
            </a:pPr>
            <a:endParaRPr lang="sv-SE" noProof="0" dirty="0" smtClean="0"/>
          </a:p>
          <a:p>
            <a:pPr marL="0" indent="0">
              <a:buNone/>
            </a:pPr>
            <a:r>
              <a:rPr lang="sv-SE" i="1" noProof="0" dirty="0" smtClean="0"/>
              <a:t>Jere: Ja </a:t>
            </a:r>
            <a:r>
              <a:rPr lang="sv-SE" i="1" noProof="0" dirty="0" err="1" smtClean="0"/>
              <a:t>täällä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mä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tykkään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käydä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esim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vaik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kerran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viikossa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tulee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semmonen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hyvä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fiilis</a:t>
            </a:r>
            <a:r>
              <a:rPr lang="sv-SE" i="1" noProof="0" dirty="0" smtClean="0"/>
              <a:t> et </a:t>
            </a:r>
            <a:r>
              <a:rPr lang="sv-SE" i="1" noProof="0" dirty="0" err="1" smtClean="0"/>
              <a:t>pääsee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jess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kirjoittamaan</a:t>
            </a:r>
            <a:r>
              <a:rPr lang="sv-SE" i="1" noProof="0" dirty="0" smtClean="0"/>
              <a:t> ja </a:t>
            </a:r>
            <a:r>
              <a:rPr lang="sv-SE" i="1" noProof="0" dirty="0" err="1" smtClean="0"/>
              <a:t>äänittämään</a:t>
            </a:r>
            <a:r>
              <a:rPr lang="sv-SE" i="1" noProof="0" dirty="0" smtClean="0"/>
              <a:t>.</a:t>
            </a:r>
            <a:endParaRPr lang="sv-SE" noProof="0" dirty="0" smtClean="0"/>
          </a:p>
          <a:p>
            <a:pPr marL="0" indent="0">
              <a:buNone/>
            </a:pPr>
            <a:r>
              <a:rPr lang="sv-SE" i="1" noProof="0" dirty="0" smtClean="0"/>
              <a:t>Ismo: … </a:t>
            </a:r>
            <a:r>
              <a:rPr lang="sv-SE" i="1" noProof="0" dirty="0" err="1" smtClean="0"/>
              <a:t>räppi-musiikki</a:t>
            </a:r>
            <a:r>
              <a:rPr lang="sv-SE" i="1" noProof="0" dirty="0" smtClean="0"/>
              <a:t> mun </a:t>
            </a:r>
            <a:r>
              <a:rPr lang="sv-SE" i="1" noProof="0" dirty="0" err="1" smtClean="0"/>
              <a:t>mielestä</a:t>
            </a:r>
            <a:r>
              <a:rPr lang="sv-SE" i="1" noProof="0" dirty="0" smtClean="0"/>
              <a:t> se on </a:t>
            </a:r>
            <a:r>
              <a:rPr lang="sv-SE" i="1" noProof="0" dirty="0" err="1" smtClean="0"/>
              <a:t>ihan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todistettu</a:t>
            </a:r>
            <a:r>
              <a:rPr lang="sv-SE" i="1" noProof="0" dirty="0" smtClean="0"/>
              <a:t> fakta et se </a:t>
            </a:r>
            <a:r>
              <a:rPr lang="sv-SE" i="1" noProof="0" dirty="0" err="1" smtClean="0"/>
              <a:t>lieventää</a:t>
            </a:r>
            <a:r>
              <a:rPr lang="sv-SE" i="1" noProof="0" dirty="0" smtClean="0"/>
              <a:t> </a:t>
            </a:r>
            <a:r>
              <a:rPr lang="sv-SE" i="1" noProof="0" dirty="0" err="1" smtClean="0"/>
              <a:t>masennusta</a:t>
            </a:r>
            <a:r>
              <a:rPr lang="sv-SE" i="1" noProof="0" dirty="0" smtClean="0"/>
              <a:t> …</a:t>
            </a:r>
            <a:endParaRPr lang="sv-SE" noProof="0" dirty="0" smtClean="0"/>
          </a:p>
          <a:p>
            <a:pPr marL="0" indent="0">
              <a:buNone/>
            </a:pP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9330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Kollektivt stöd och individuell sårbarhet</a:t>
            </a:r>
            <a:endParaRPr lang="sv-SE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noProof="0" dirty="0" smtClean="0"/>
              <a:t>”</a:t>
            </a:r>
            <a:r>
              <a:rPr lang="sv-SE" noProof="0" dirty="0" err="1" smtClean="0"/>
              <a:t>Vaikka</a:t>
            </a:r>
            <a:r>
              <a:rPr lang="sv-SE" noProof="0" dirty="0" smtClean="0"/>
              <a:t> </a:t>
            </a:r>
            <a:r>
              <a:rPr lang="sv-SE" noProof="0" dirty="0" err="1" smtClean="0"/>
              <a:t>ohjaajien</a:t>
            </a:r>
            <a:r>
              <a:rPr lang="sv-SE" noProof="0" dirty="0" smtClean="0"/>
              <a:t> </a:t>
            </a:r>
            <a:r>
              <a:rPr lang="sv-SE" noProof="0" dirty="0" err="1" smtClean="0"/>
              <a:t>osaaminen</a:t>
            </a:r>
            <a:r>
              <a:rPr lang="sv-SE" noProof="0" dirty="0" smtClean="0"/>
              <a:t> </a:t>
            </a:r>
            <a:r>
              <a:rPr lang="sv-SE" noProof="0" dirty="0" err="1" smtClean="0"/>
              <a:t>olisi</a:t>
            </a:r>
            <a:r>
              <a:rPr lang="sv-SE" noProof="0" dirty="0" smtClean="0"/>
              <a:t> </a:t>
            </a:r>
            <a:r>
              <a:rPr lang="sv-SE" noProof="0" dirty="0" err="1" smtClean="0"/>
              <a:t>ensiluokkaista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puitteet</a:t>
            </a:r>
            <a:r>
              <a:rPr lang="sv-SE" noProof="0" dirty="0" smtClean="0"/>
              <a:t> </a:t>
            </a:r>
            <a:r>
              <a:rPr lang="sv-SE" noProof="0" dirty="0" err="1" smtClean="0"/>
              <a:t>olisi</a:t>
            </a:r>
            <a:r>
              <a:rPr lang="sv-SE" noProof="0" dirty="0" smtClean="0"/>
              <a:t> </a:t>
            </a:r>
            <a:r>
              <a:rPr lang="sv-SE" noProof="0" dirty="0" err="1" smtClean="0"/>
              <a:t>varusteiden</a:t>
            </a:r>
            <a:r>
              <a:rPr lang="sv-SE" noProof="0" dirty="0" smtClean="0"/>
              <a:t> </a:t>
            </a:r>
            <a:r>
              <a:rPr lang="sv-SE" noProof="0" dirty="0" err="1" smtClean="0"/>
              <a:t>osalta</a:t>
            </a:r>
            <a:r>
              <a:rPr lang="sv-SE" noProof="0" dirty="0" smtClean="0"/>
              <a:t> </a:t>
            </a:r>
            <a:r>
              <a:rPr lang="sv-SE" noProof="0" dirty="0" err="1" smtClean="0"/>
              <a:t>moitteettomat</a:t>
            </a:r>
            <a:r>
              <a:rPr lang="sv-SE" noProof="0" dirty="0" smtClean="0"/>
              <a:t>, </a:t>
            </a:r>
            <a:r>
              <a:rPr lang="sv-SE" noProof="0" dirty="0" err="1" smtClean="0"/>
              <a:t>toiminta</a:t>
            </a:r>
            <a:r>
              <a:rPr lang="sv-SE" noProof="0" dirty="0" smtClean="0"/>
              <a:t> </a:t>
            </a:r>
            <a:r>
              <a:rPr lang="sv-SE" noProof="0" dirty="0" err="1" smtClean="0"/>
              <a:t>ei</a:t>
            </a:r>
            <a:r>
              <a:rPr lang="sv-SE" noProof="0" dirty="0" smtClean="0"/>
              <a:t> </a:t>
            </a:r>
            <a:r>
              <a:rPr lang="sv-SE" noProof="0" dirty="0" err="1" smtClean="0"/>
              <a:t>olisi</a:t>
            </a:r>
            <a:r>
              <a:rPr lang="sv-SE" noProof="0" dirty="0" smtClean="0"/>
              <a:t> </a:t>
            </a:r>
            <a:r>
              <a:rPr lang="sv-SE" noProof="0" dirty="0" err="1" smtClean="0"/>
              <a:t>emotionaalista</a:t>
            </a:r>
            <a:r>
              <a:rPr lang="sv-SE" noProof="0" dirty="0" smtClean="0"/>
              <a:t> </a:t>
            </a:r>
            <a:r>
              <a:rPr lang="sv-SE" noProof="0" dirty="0" err="1" smtClean="0"/>
              <a:t>energiaa</a:t>
            </a:r>
            <a:r>
              <a:rPr lang="sv-SE" noProof="0" dirty="0" smtClean="0"/>
              <a:t> </a:t>
            </a:r>
            <a:r>
              <a:rPr lang="sv-SE" noProof="0" dirty="0" err="1" smtClean="0"/>
              <a:t>lataavaa</a:t>
            </a:r>
            <a:r>
              <a:rPr lang="sv-SE" noProof="0" dirty="0" smtClean="0"/>
              <a:t> jos </a:t>
            </a:r>
            <a:r>
              <a:rPr lang="sv-SE" noProof="0" dirty="0" err="1" smtClean="0"/>
              <a:t>osallistujat</a:t>
            </a:r>
            <a:r>
              <a:rPr lang="sv-SE" noProof="0" dirty="0" smtClean="0"/>
              <a:t> </a:t>
            </a:r>
            <a:r>
              <a:rPr lang="sv-SE" noProof="0" dirty="0" err="1" smtClean="0"/>
              <a:t>joutuisivat</a:t>
            </a:r>
            <a:r>
              <a:rPr lang="sv-SE" noProof="0" dirty="0" smtClean="0"/>
              <a:t> </a:t>
            </a:r>
            <a:r>
              <a:rPr lang="sv-SE" noProof="0" dirty="0" err="1" smtClean="0"/>
              <a:t>varomaan</a:t>
            </a:r>
            <a:r>
              <a:rPr lang="sv-SE" noProof="0" dirty="0" smtClean="0"/>
              <a:t> </a:t>
            </a:r>
            <a:r>
              <a:rPr lang="sv-SE" noProof="0" dirty="0" err="1" smtClean="0"/>
              <a:t>muiden</a:t>
            </a:r>
            <a:r>
              <a:rPr lang="sv-SE" noProof="0" dirty="0" smtClean="0"/>
              <a:t> </a:t>
            </a:r>
            <a:r>
              <a:rPr lang="sv-SE" noProof="0" dirty="0" err="1" smtClean="0"/>
              <a:t>sanomisia</a:t>
            </a:r>
            <a:r>
              <a:rPr lang="sv-SE" noProof="0" dirty="0" smtClean="0"/>
              <a:t> tai </a:t>
            </a:r>
            <a:r>
              <a:rPr lang="sv-SE" noProof="0" dirty="0" err="1" smtClean="0"/>
              <a:t>häpeämään</a:t>
            </a:r>
            <a:r>
              <a:rPr lang="sv-SE" noProof="0" dirty="0" smtClean="0"/>
              <a:t> </a:t>
            </a:r>
            <a:r>
              <a:rPr lang="sv-SE" noProof="0" dirty="0" err="1" smtClean="0"/>
              <a:t>omaa</a:t>
            </a:r>
            <a:r>
              <a:rPr lang="sv-SE" noProof="0" dirty="0" smtClean="0"/>
              <a:t> </a:t>
            </a:r>
            <a:r>
              <a:rPr lang="sv-SE" noProof="0" dirty="0" err="1" smtClean="0"/>
              <a:t>osaamattomuuttaan</a:t>
            </a:r>
            <a:r>
              <a:rPr lang="sv-SE" noProof="0" dirty="0" smtClean="0"/>
              <a:t> tai </a:t>
            </a:r>
            <a:r>
              <a:rPr lang="sv-SE" noProof="0" dirty="0" err="1" smtClean="0"/>
              <a:t>lyriikkaansa</a:t>
            </a:r>
            <a:r>
              <a:rPr lang="sv-SE" noProof="0" dirty="0" smtClean="0"/>
              <a:t> </a:t>
            </a:r>
            <a:r>
              <a:rPr lang="sv-SE" noProof="0" dirty="0" err="1" smtClean="0"/>
              <a:t>kiusallisia</a:t>
            </a:r>
            <a:r>
              <a:rPr lang="sv-SE" noProof="0" dirty="0" smtClean="0"/>
              <a:t> </a:t>
            </a:r>
            <a:r>
              <a:rPr lang="sv-SE" noProof="0" dirty="0" err="1" smtClean="0"/>
              <a:t>avautumisia</a:t>
            </a:r>
            <a:r>
              <a:rPr lang="sv-SE" noProof="0" dirty="0" smtClean="0"/>
              <a:t> tai </a:t>
            </a:r>
            <a:r>
              <a:rPr lang="sv-SE" noProof="0" dirty="0" err="1" smtClean="0"/>
              <a:t>kirjallisia</a:t>
            </a:r>
            <a:r>
              <a:rPr lang="sv-SE" noProof="0" dirty="0" smtClean="0"/>
              <a:t> </a:t>
            </a:r>
            <a:r>
              <a:rPr lang="sv-SE" noProof="0" dirty="0" err="1" smtClean="0"/>
              <a:t>puutteita</a:t>
            </a:r>
            <a:r>
              <a:rPr lang="sv-SE" noProof="0" dirty="0" smtClean="0"/>
              <a:t>. </a:t>
            </a:r>
            <a:r>
              <a:rPr lang="sv-SE" noProof="0" dirty="0" err="1" smtClean="0"/>
              <a:t>Tämän</a:t>
            </a:r>
            <a:r>
              <a:rPr lang="sv-SE" noProof="0" dirty="0" smtClean="0"/>
              <a:t> </a:t>
            </a:r>
            <a:r>
              <a:rPr lang="sv-SE" noProof="0" dirty="0" err="1" smtClean="0"/>
              <a:t>ulottuvuuden</a:t>
            </a:r>
            <a:r>
              <a:rPr lang="sv-SE" noProof="0" dirty="0" smtClean="0"/>
              <a:t> </a:t>
            </a:r>
            <a:r>
              <a:rPr lang="sv-SE" noProof="0" dirty="0" err="1" smtClean="0"/>
              <a:t>sain</a:t>
            </a:r>
            <a:r>
              <a:rPr lang="sv-SE" noProof="0" dirty="0" smtClean="0"/>
              <a:t> </a:t>
            </a:r>
            <a:r>
              <a:rPr lang="sv-SE" noProof="0" dirty="0" err="1" smtClean="0"/>
              <a:t>kokea</a:t>
            </a:r>
            <a:r>
              <a:rPr lang="sv-SE" noProof="0" dirty="0" smtClean="0"/>
              <a:t> </a:t>
            </a:r>
            <a:r>
              <a:rPr lang="sv-SE" noProof="0" dirty="0" err="1" smtClean="0"/>
              <a:t>myös</a:t>
            </a:r>
            <a:r>
              <a:rPr lang="sv-SE" noProof="0" dirty="0" smtClean="0"/>
              <a:t> </a:t>
            </a:r>
            <a:r>
              <a:rPr lang="sv-SE" noProof="0" dirty="0" err="1" smtClean="0"/>
              <a:t>henkilökohtaisesti</a:t>
            </a:r>
            <a:r>
              <a:rPr lang="sv-SE" noProof="0" dirty="0" smtClean="0"/>
              <a:t> </a:t>
            </a:r>
            <a:r>
              <a:rPr lang="sv-SE" noProof="0" dirty="0" err="1" smtClean="0"/>
              <a:t>kun</a:t>
            </a:r>
            <a:r>
              <a:rPr lang="sv-SE" noProof="0" dirty="0" smtClean="0"/>
              <a:t> </a:t>
            </a:r>
            <a:r>
              <a:rPr lang="sv-SE" noProof="0" dirty="0" err="1" smtClean="0"/>
              <a:t>toisena</a:t>
            </a:r>
            <a:r>
              <a:rPr lang="sv-SE" noProof="0" dirty="0" smtClean="0"/>
              <a:t> </a:t>
            </a:r>
            <a:r>
              <a:rPr lang="sv-SE" noProof="0" dirty="0" err="1" smtClean="0"/>
              <a:t>kenttätyöpäivänä</a:t>
            </a:r>
            <a:r>
              <a:rPr lang="sv-SE" noProof="0" smtClean="0"/>
              <a:t> rohkenin</a:t>
            </a:r>
            <a:r>
              <a:rPr lang="sv-SE" noProof="0" dirty="0" smtClean="0"/>
              <a:t> </a:t>
            </a:r>
            <a:r>
              <a:rPr lang="sv-SE" noProof="0" dirty="0" err="1" smtClean="0"/>
              <a:t>myös</a:t>
            </a:r>
            <a:r>
              <a:rPr lang="sv-SE" noProof="0" dirty="0" smtClean="0"/>
              <a:t> </a:t>
            </a:r>
            <a:r>
              <a:rPr lang="sv-SE" noProof="0" dirty="0" err="1" smtClean="0"/>
              <a:t>itse</a:t>
            </a:r>
            <a:r>
              <a:rPr lang="sv-SE" noProof="0" dirty="0" smtClean="0"/>
              <a:t> </a:t>
            </a:r>
            <a:r>
              <a:rPr lang="sv-SE" noProof="0" dirty="0" err="1" smtClean="0"/>
              <a:t>osallistumaan</a:t>
            </a:r>
            <a:r>
              <a:rPr lang="sv-SE" noProof="0" dirty="0" smtClean="0"/>
              <a:t> </a:t>
            </a:r>
            <a:r>
              <a:rPr lang="sv-SE" noProof="0" dirty="0" err="1" smtClean="0"/>
              <a:t>räpin</a:t>
            </a:r>
            <a:r>
              <a:rPr lang="sv-SE" noProof="0" dirty="0" smtClean="0"/>
              <a:t> </a:t>
            </a:r>
            <a:r>
              <a:rPr lang="sv-SE" noProof="0" dirty="0" err="1" smtClean="0"/>
              <a:t>kirjoittamiseen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esittämiseen</a:t>
            </a:r>
            <a:r>
              <a:rPr lang="sv-SE" noProof="0" dirty="0" smtClean="0"/>
              <a:t>. </a:t>
            </a:r>
            <a:r>
              <a:rPr lang="sv-SE" noProof="0" dirty="0" err="1" smtClean="0"/>
              <a:t>Yhteisö</a:t>
            </a:r>
            <a:r>
              <a:rPr lang="sv-SE" noProof="0" dirty="0" smtClean="0"/>
              <a:t> </a:t>
            </a:r>
            <a:r>
              <a:rPr lang="sv-SE" noProof="0" dirty="0" err="1" smtClean="0"/>
              <a:t>tsemppasi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kannusti</a:t>
            </a:r>
            <a:r>
              <a:rPr lang="sv-SE" noProof="0" dirty="0" smtClean="0"/>
              <a:t> </a:t>
            </a:r>
            <a:r>
              <a:rPr lang="sv-SE" noProof="0" dirty="0" err="1" smtClean="0"/>
              <a:t>vaikka</a:t>
            </a:r>
            <a:r>
              <a:rPr lang="sv-SE" noProof="0" dirty="0" smtClean="0"/>
              <a:t> </a:t>
            </a:r>
            <a:r>
              <a:rPr lang="sv-SE" noProof="0" dirty="0" err="1" smtClean="0"/>
              <a:t>itse</a:t>
            </a:r>
            <a:r>
              <a:rPr lang="sv-SE" noProof="0" dirty="0" smtClean="0"/>
              <a:t> </a:t>
            </a:r>
            <a:r>
              <a:rPr lang="sv-SE" noProof="0" dirty="0" err="1" smtClean="0"/>
              <a:t>tiesin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tunsin</a:t>
            </a:r>
            <a:r>
              <a:rPr lang="sv-SE" noProof="0" dirty="0" smtClean="0"/>
              <a:t> </a:t>
            </a:r>
            <a:r>
              <a:rPr lang="sv-SE" noProof="0" dirty="0" err="1" smtClean="0"/>
              <a:t>koko</a:t>
            </a:r>
            <a:r>
              <a:rPr lang="sv-SE" noProof="0" dirty="0" smtClean="0"/>
              <a:t> </a:t>
            </a:r>
            <a:r>
              <a:rPr lang="sv-SE" noProof="0" dirty="0" err="1" smtClean="0"/>
              <a:t>ruumiissani</a:t>
            </a:r>
            <a:r>
              <a:rPr lang="sv-SE" noProof="0" dirty="0" smtClean="0"/>
              <a:t> </a:t>
            </a:r>
            <a:r>
              <a:rPr lang="sv-SE" noProof="0" dirty="0" err="1" smtClean="0"/>
              <a:t>miten</a:t>
            </a:r>
            <a:r>
              <a:rPr lang="sv-SE" noProof="0" dirty="0" smtClean="0"/>
              <a:t> </a:t>
            </a:r>
            <a:r>
              <a:rPr lang="sv-SE" noProof="0" dirty="0" err="1" smtClean="0"/>
              <a:t>kiusallisen</a:t>
            </a:r>
            <a:r>
              <a:rPr lang="sv-SE" noProof="0" dirty="0" smtClean="0"/>
              <a:t> </a:t>
            </a:r>
            <a:r>
              <a:rPr lang="sv-SE" noProof="0" dirty="0" err="1" smtClean="0"/>
              <a:t>huonoa</a:t>
            </a:r>
            <a:r>
              <a:rPr lang="sv-SE" noProof="0" dirty="0" smtClean="0"/>
              <a:t> </a:t>
            </a:r>
            <a:r>
              <a:rPr lang="sv-SE" noProof="0" dirty="0" err="1" smtClean="0"/>
              <a:t>ensimmäinen</a:t>
            </a:r>
            <a:r>
              <a:rPr lang="sv-SE" noProof="0" dirty="0" smtClean="0"/>
              <a:t> </a:t>
            </a:r>
            <a:r>
              <a:rPr lang="sv-SE" noProof="0" dirty="0" err="1" smtClean="0"/>
              <a:t>räppiräpellykseni</a:t>
            </a:r>
            <a:r>
              <a:rPr lang="sv-SE" noProof="0" dirty="0" smtClean="0"/>
              <a:t> </a:t>
            </a:r>
            <a:r>
              <a:rPr lang="sv-SE" noProof="0" dirty="0" err="1" smtClean="0"/>
              <a:t>oli</a:t>
            </a:r>
            <a:r>
              <a:rPr lang="sv-SE" noProof="0" dirty="0" smtClean="0"/>
              <a:t>. Kuten jo </a:t>
            </a:r>
            <a:r>
              <a:rPr lang="sv-SE" noProof="0" dirty="0" err="1" smtClean="0"/>
              <a:t>tämän</a:t>
            </a:r>
            <a:r>
              <a:rPr lang="sv-SE" noProof="0" dirty="0" smtClean="0"/>
              <a:t> </a:t>
            </a:r>
            <a:r>
              <a:rPr lang="sv-SE" noProof="0" dirty="0" err="1" smtClean="0"/>
              <a:t>tekstin</a:t>
            </a:r>
            <a:r>
              <a:rPr lang="sv-SE" noProof="0" dirty="0" smtClean="0"/>
              <a:t> </a:t>
            </a:r>
            <a:r>
              <a:rPr lang="sv-SE" noProof="0" dirty="0" err="1" smtClean="0"/>
              <a:t>alussa</a:t>
            </a:r>
            <a:r>
              <a:rPr lang="sv-SE" noProof="0" dirty="0" smtClean="0"/>
              <a:t> </a:t>
            </a:r>
            <a:r>
              <a:rPr lang="sv-SE" noProof="0" dirty="0" err="1" smtClean="0"/>
              <a:t>kuvasin</a:t>
            </a:r>
            <a:r>
              <a:rPr lang="sv-SE" noProof="0" dirty="0" smtClean="0"/>
              <a:t>, </a:t>
            </a:r>
            <a:r>
              <a:rPr lang="sv-SE" noProof="0" dirty="0" err="1" smtClean="0"/>
              <a:t>esiintyvä</a:t>
            </a:r>
            <a:r>
              <a:rPr lang="sv-SE" noProof="0" dirty="0" smtClean="0"/>
              <a:t> </a:t>
            </a:r>
            <a:r>
              <a:rPr lang="sv-SE" noProof="0" dirty="0" err="1" smtClean="0"/>
              <a:t>taide</a:t>
            </a:r>
            <a:r>
              <a:rPr lang="sv-SE" noProof="0" dirty="0" smtClean="0"/>
              <a:t> on </a:t>
            </a:r>
            <a:r>
              <a:rPr lang="sv-SE" noProof="0" dirty="0" err="1" smtClean="0"/>
              <a:t>tasapainoilua</a:t>
            </a:r>
            <a:r>
              <a:rPr lang="sv-SE" noProof="0" dirty="0" smtClean="0"/>
              <a:t> </a:t>
            </a:r>
            <a:r>
              <a:rPr lang="sv-SE" noProof="0" dirty="0" err="1" smtClean="0"/>
              <a:t>ylettömän</a:t>
            </a:r>
            <a:r>
              <a:rPr lang="sv-SE" noProof="0" dirty="0" smtClean="0"/>
              <a:t> </a:t>
            </a:r>
            <a:r>
              <a:rPr lang="sv-SE" noProof="0" dirty="0" err="1" smtClean="0"/>
              <a:t>ylpeyden</a:t>
            </a:r>
            <a:r>
              <a:rPr lang="sv-SE" noProof="0" dirty="0" smtClean="0"/>
              <a:t> ja </a:t>
            </a:r>
            <a:r>
              <a:rPr lang="sv-SE" noProof="0" dirty="0" err="1" smtClean="0"/>
              <a:t>rajattoman</a:t>
            </a:r>
            <a:r>
              <a:rPr lang="sv-SE" noProof="0" dirty="0" smtClean="0"/>
              <a:t> </a:t>
            </a:r>
            <a:r>
              <a:rPr lang="sv-SE" noProof="0" dirty="0" err="1" smtClean="0"/>
              <a:t>häpeän</a:t>
            </a:r>
            <a:r>
              <a:rPr lang="sv-SE" noProof="0" dirty="0" smtClean="0"/>
              <a:t> </a:t>
            </a:r>
            <a:r>
              <a:rPr lang="sv-SE" noProof="0" dirty="0" err="1" smtClean="0"/>
              <a:t>häilyvällä</a:t>
            </a:r>
            <a:r>
              <a:rPr lang="sv-SE" noProof="0" dirty="0" smtClean="0"/>
              <a:t> </a:t>
            </a:r>
            <a:r>
              <a:rPr lang="sv-SE" noProof="0" dirty="0" err="1" smtClean="0"/>
              <a:t>nuoralla</a:t>
            </a:r>
            <a:r>
              <a:rPr lang="sv-SE" noProof="0" dirty="0" smtClean="0"/>
              <a:t>. </a:t>
            </a:r>
            <a:r>
              <a:rPr lang="sv-SE" b="1" noProof="0" dirty="0" err="1" smtClean="0"/>
              <a:t>Tämän</a:t>
            </a:r>
            <a:r>
              <a:rPr lang="sv-SE" b="1" noProof="0" dirty="0" smtClean="0"/>
              <a:t> tutkimuksen </a:t>
            </a:r>
            <a:r>
              <a:rPr lang="sv-SE" b="1" noProof="0" dirty="0" err="1" smtClean="0"/>
              <a:t>yksi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keskeisimmistä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päätelmistä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onkin</a:t>
            </a:r>
            <a:r>
              <a:rPr lang="sv-SE" b="1" noProof="0" dirty="0" smtClean="0"/>
              <a:t>, </a:t>
            </a:r>
            <a:r>
              <a:rPr lang="sv-SE" b="1" noProof="0" dirty="0" err="1" smtClean="0"/>
              <a:t>että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taidelähtöisen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sosiaali</a:t>
            </a:r>
            <a:r>
              <a:rPr lang="sv-SE" b="1" noProof="0" dirty="0" smtClean="0"/>
              <a:t>- ja </a:t>
            </a:r>
            <a:r>
              <a:rPr lang="sv-SE" b="1" noProof="0" dirty="0" err="1" smtClean="0"/>
              <a:t>nuorisotyön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ydinfunktio</a:t>
            </a:r>
            <a:r>
              <a:rPr lang="sv-SE" b="1" noProof="0" dirty="0" smtClean="0"/>
              <a:t> on </a:t>
            </a:r>
            <a:r>
              <a:rPr lang="sv-SE" b="1" noProof="0" dirty="0" err="1" smtClean="0"/>
              <a:t>kannustaa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osallistuja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astumaan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tälle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ylpeyden</a:t>
            </a:r>
            <a:r>
              <a:rPr lang="sv-SE" b="1" noProof="0" dirty="0" smtClean="0"/>
              <a:t> ja </a:t>
            </a:r>
            <a:r>
              <a:rPr lang="sv-SE" b="1" noProof="0" dirty="0" err="1" smtClean="0"/>
              <a:t>häpeän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häilyvälle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nuoralla</a:t>
            </a:r>
            <a:r>
              <a:rPr lang="sv-SE" b="1" noProof="0" dirty="0" smtClean="0"/>
              <a:t> ja </a:t>
            </a:r>
            <a:r>
              <a:rPr lang="sv-SE" b="1" noProof="0" dirty="0" err="1" smtClean="0"/>
              <a:t>saada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tätä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kautta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mahdollisuuden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kokea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omanarvontuntoa</a:t>
            </a:r>
            <a:r>
              <a:rPr lang="sv-SE" b="1" noProof="0" dirty="0" smtClean="0"/>
              <a:t> ja </a:t>
            </a:r>
            <a:r>
              <a:rPr lang="sv-SE" b="1" noProof="0" dirty="0" err="1" smtClean="0"/>
              <a:t>harjaantua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oman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minuuden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haavoittuvuuden</a:t>
            </a:r>
            <a:r>
              <a:rPr lang="sv-SE" b="1" noProof="0" dirty="0" smtClean="0"/>
              <a:t> </a:t>
            </a:r>
            <a:r>
              <a:rPr lang="sv-SE" b="1" noProof="0" dirty="0" err="1" smtClean="0"/>
              <a:t>kohtaamisessa</a:t>
            </a:r>
            <a:r>
              <a:rPr lang="sv-SE" b="1" noProof="0" dirty="0" smtClean="0"/>
              <a:t>.</a:t>
            </a:r>
            <a:r>
              <a:rPr lang="sv-SE" noProof="0" dirty="0" smtClean="0"/>
              <a:t>”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7866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Sambandet</a:t>
            </a:r>
            <a:r>
              <a:rPr lang="fi-FI" dirty="0" smtClean="0"/>
              <a:t> </a:t>
            </a:r>
            <a:r>
              <a:rPr lang="fi-FI" dirty="0" err="1" smtClean="0"/>
              <a:t>mellan</a:t>
            </a:r>
            <a:r>
              <a:rPr lang="fi-FI" dirty="0" smtClean="0"/>
              <a:t> </a:t>
            </a:r>
            <a:r>
              <a:rPr lang="fi-FI" dirty="0" err="1" smtClean="0"/>
              <a:t>identiteter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social</a:t>
            </a:r>
            <a:r>
              <a:rPr lang="fi-FI" dirty="0" smtClean="0"/>
              <a:t> </a:t>
            </a:r>
            <a:r>
              <a:rPr lang="fi-FI" dirty="0" err="1" smtClean="0"/>
              <a:t>omgivning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"Not </a:t>
            </a:r>
            <a:r>
              <a:rPr lang="sv-SE" sz="2800" dirty="0" err="1"/>
              <a:t>then</a:t>
            </a:r>
            <a:r>
              <a:rPr lang="sv-SE" sz="2800" dirty="0"/>
              <a:t>, </a:t>
            </a:r>
            <a:r>
              <a:rPr lang="sv-SE" sz="2800" b="1" dirty="0"/>
              <a:t>men and </a:t>
            </a:r>
            <a:r>
              <a:rPr lang="sv-SE" sz="2800" b="1" dirty="0" err="1"/>
              <a:t>their</a:t>
            </a:r>
            <a:r>
              <a:rPr lang="sv-SE" sz="2800" b="1" dirty="0"/>
              <a:t> moments</a:t>
            </a:r>
            <a:r>
              <a:rPr lang="sv-SE" sz="2800" dirty="0"/>
              <a:t>. </a:t>
            </a:r>
            <a:r>
              <a:rPr lang="sv-SE" sz="2800" dirty="0" err="1"/>
              <a:t>Rather</a:t>
            </a:r>
            <a:r>
              <a:rPr lang="sv-SE" sz="2800" dirty="0"/>
              <a:t>, moment and </a:t>
            </a:r>
            <a:r>
              <a:rPr lang="sv-SE" sz="2800" dirty="0" err="1"/>
              <a:t>their</a:t>
            </a:r>
            <a:r>
              <a:rPr lang="sv-SE" sz="2800" dirty="0"/>
              <a:t> men</a:t>
            </a:r>
            <a:r>
              <a:rPr lang="sv-SE" sz="2800" dirty="0" smtClean="0"/>
              <a:t>,” (</a:t>
            </a:r>
            <a:r>
              <a:rPr lang="sv-SE" sz="2800" dirty="0" err="1" smtClean="0"/>
              <a:t>Goffman</a:t>
            </a:r>
            <a:r>
              <a:rPr lang="sv-SE" sz="2800" dirty="0" smtClean="0"/>
              <a:t> 1967)</a:t>
            </a:r>
            <a:endParaRPr lang="fi-FI" sz="2800" dirty="0" smtClean="0"/>
          </a:p>
          <a:p>
            <a:r>
              <a:rPr lang="fi-FI" sz="2800" dirty="0" err="1" smtClean="0"/>
              <a:t>Men</a:t>
            </a:r>
            <a:r>
              <a:rPr lang="fi-FI" sz="2800" dirty="0" smtClean="0"/>
              <a:t> and </a:t>
            </a:r>
            <a:r>
              <a:rPr lang="fi-FI" sz="2800" dirty="0" err="1" smtClean="0"/>
              <a:t>their</a:t>
            </a:r>
            <a:r>
              <a:rPr lang="fi-FI" sz="2800" dirty="0" smtClean="0"/>
              <a:t> </a:t>
            </a:r>
            <a:r>
              <a:rPr lang="fi-FI" sz="2800" dirty="0" err="1" smtClean="0"/>
              <a:t>moments</a:t>
            </a:r>
            <a:endParaRPr lang="fi-FI" sz="2800" dirty="0" smtClean="0"/>
          </a:p>
          <a:p>
            <a:pPr lvl="1"/>
            <a:r>
              <a:rPr lang="fi-FI" sz="2400" dirty="0" err="1" smtClean="0"/>
              <a:t>Antagandet</a:t>
            </a:r>
            <a:r>
              <a:rPr lang="fi-FI" sz="2400" dirty="0" smtClean="0"/>
              <a:t>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olika</a:t>
            </a:r>
            <a:r>
              <a:rPr lang="fi-FI" sz="2400" dirty="0" smtClean="0"/>
              <a:t> </a:t>
            </a:r>
            <a:r>
              <a:rPr lang="fi-FI" sz="2400" dirty="0" err="1" smtClean="0"/>
              <a:t>individer</a:t>
            </a:r>
            <a:r>
              <a:rPr lang="fi-FI" sz="2400" dirty="0" smtClean="0"/>
              <a:t> </a:t>
            </a:r>
            <a:r>
              <a:rPr lang="fi-FI" sz="2400" dirty="0" err="1" smtClean="0"/>
              <a:t>har</a:t>
            </a:r>
            <a:r>
              <a:rPr lang="fi-FI" sz="2400" dirty="0" smtClean="0"/>
              <a:t> </a:t>
            </a:r>
            <a:r>
              <a:rPr lang="fi-FI" sz="2400" dirty="0" err="1" smtClean="0"/>
              <a:t>givna</a:t>
            </a:r>
            <a:r>
              <a:rPr lang="fi-FI" sz="2400" dirty="0" smtClean="0"/>
              <a:t> </a:t>
            </a:r>
            <a:r>
              <a:rPr lang="fi-FI" sz="2400" dirty="0" err="1" smtClean="0"/>
              <a:t>förutsättningar</a:t>
            </a:r>
            <a:endParaRPr lang="fi-FI" sz="2400" dirty="0" smtClean="0"/>
          </a:p>
          <a:p>
            <a:r>
              <a:rPr lang="fi-FI" sz="2800" dirty="0" err="1" smtClean="0"/>
              <a:t>Moment</a:t>
            </a:r>
            <a:r>
              <a:rPr lang="fi-FI" sz="2800" dirty="0" smtClean="0"/>
              <a:t> and </a:t>
            </a:r>
            <a:r>
              <a:rPr lang="fi-FI" sz="2800" dirty="0" err="1" smtClean="0"/>
              <a:t>their</a:t>
            </a:r>
            <a:r>
              <a:rPr lang="fi-FI" sz="2800" dirty="0" smtClean="0"/>
              <a:t> </a:t>
            </a:r>
            <a:r>
              <a:rPr lang="fi-FI" sz="2800" dirty="0" err="1" smtClean="0"/>
              <a:t>men</a:t>
            </a:r>
            <a:endParaRPr lang="fi-FI" sz="2800" dirty="0" smtClean="0"/>
          </a:p>
          <a:p>
            <a:pPr lvl="1"/>
            <a:r>
              <a:rPr lang="fi-FI" sz="2400" dirty="0" err="1" smtClean="0"/>
              <a:t>Antagandet</a:t>
            </a:r>
            <a:r>
              <a:rPr lang="fi-FI" sz="2400" dirty="0" smtClean="0"/>
              <a:t>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individers</a:t>
            </a:r>
            <a:r>
              <a:rPr lang="fi-FI" sz="2400" dirty="0" smtClean="0"/>
              <a:t> </a:t>
            </a:r>
            <a:r>
              <a:rPr lang="fi-FI" sz="2400" dirty="0" err="1" smtClean="0"/>
              <a:t>förutsättningar</a:t>
            </a:r>
            <a:r>
              <a:rPr lang="fi-FI" sz="2400" dirty="0" smtClean="0"/>
              <a:t> </a:t>
            </a:r>
            <a:r>
              <a:rPr lang="fi-FI" sz="2400" dirty="0" err="1" smtClean="0"/>
              <a:t>skapas</a:t>
            </a:r>
            <a:r>
              <a:rPr lang="fi-FI" sz="2400" dirty="0" smtClean="0"/>
              <a:t> i </a:t>
            </a:r>
            <a:r>
              <a:rPr lang="fi-FI" sz="2400" dirty="0" err="1" smtClean="0"/>
              <a:t>sociala</a:t>
            </a:r>
            <a:r>
              <a:rPr lang="fi-FI" sz="2400" dirty="0" smtClean="0"/>
              <a:t> </a:t>
            </a:r>
            <a:r>
              <a:rPr lang="fi-FI" sz="2400" dirty="0" err="1" smtClean="0"/>
              <a:t>sammanhang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08264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Kännetecknande för kreativa och stödjande kollektiv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noProof="0" dirty="0" smtClean="0"/>
              <a:t>Trygga sociala band – förutsättningar för samklang (</a:t>
            </a:r>
            <a:r>
              <a:rPr lang="sv-SE" sz="2400" noProof="0" dirty="0" err="1" smtClean="0"/>
              <a:t>Scheff</a:t>
            </a:r>
            <a:r>
              <a:rPr lang="sv-SE" sz="2400" noProof="0" dirty="0" smtClean="0"/>
              <a:t> 1997; Lunabba 2013)</a:t>
            </a:r>
          </a:p>
          <a:p>
            <a:pPr lvl="1"/>
            <a:r>
              <a:rPr lang="sv-SE" sz="2000" noProof="0" dirty="0" smtClean="0"/>
              <a:t>Inte för lös men inte för spänd</a:t>
            </a:r>
          </a:p>
          <a:p>
            <a:pPr lvl="1"/>
            <a:endParaRPr lang="sv-SE" sz="2000" noProof="0" dirty="0" smtClean="0"/>
          </a:p>
          <a:p>
            <a:r>
              <a:rPr lang="sv-SE" sz="2400" noProof="0" dirty="0" smtClean="0"/>
              <a:t>Jämställdhet och en positiv inställning till mångfald </a:t>
            </a:r>
          </a:p>
          <a:p>
            <a:endParaRPr lang="sv-SE" sz="2400" noProof="0" dirty="0" smtClean="0"/>
          </a:p>
          <a:p>
            <a:r>
              <a:rPr lang="sv-SE" sz="2400" noProof="0" dirty="0" smtClean="0"/>
              <a:t>Aktiv vänlighet</a:t>
            </a:r>
            <a:endParaRPr lang="sv-SE" sz="2400" noProof="0" dirty="0"/>
          </a:p>
        </p:txBody>
      </p:sp>
    </p:spTree>
    <p:extLst>
      <p:ext uri="{BB962C8B-B14F-4D97-AF65-F5344CB8AC3E}">
        <p14:creationId xmlns:p14="http://schemas.microsoft.com/office/powerpoint/2010/main" val="308607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Utmaningen med identiteter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noProof="0" dirty="0" smtClean="0"/>
              <a:t>Olika grader av generösa identiteter (jämför </a:t>
            </a:r>
            <a:r>
              <a:rPr lang="sv-SE" sz="2400" noProof="0" dirty="0" err="1" smtClean="0"/>
              <a:t>Layder</a:t>
            </a:r>
            <a:r>
              <a:rPr lang="sv-SE" sz="2400" noProof="0" dirty="0" smtClean="0"/>
              <a:t> 2009)</a:t>
            </a:r>
          </a:p>
          <a:p>
            <a:pPr lvl="1"/>
            <a:endParaRPr lang="sv-SE" sz="2000" noProof="0" dirty="0" smtClean="0"/>
          </a:p>
          <a:p>
            <a:pPr lvl="1"/>
            <a:r>
              <a:rPr lang="sv-SE" sz="2000" noProof="0" dirty="0" smtClean="0"/>
              <a:t>Generösa</a:t>
            </a:r>
          </a:p>
          <a:p>
            <a:pPr lvl="1"/>
            <a:r>
              <a:rPr lang="sv-SE" sz="2000" noProof="0" dirty="0" smtClean="0"/>
              <a:t>Mottagliga och medverkande</a:t>
            </a:r>
          </a:p>
          <a:p>
            <a:pPr lvl="1"/>
            <a:r>
              <a:rPr lang="sv-SE" sz="2000" noProof="0" dirty="0" smtClean="0"/>
              <a:t>Undvikande</a:t>
            </a:r>
          </a:p>
          <a:p>
            <a:pPr lvl="1"/>
            <a:r>
              <a:rPr lang="sv-SE" sz="2000" noProof="0" dirty="0" smtClean="0"/>
              <a:t>Självcentrerade </a:t>
            </a:r>
          </a:p>
          <a:p>
            <a:pPr lvl="1"/>
            <a:r>
              <a:rPr lang="sv-SE" sz="2000" noProof="0" dirty="0" smtClean="0"/>
              <a:t>Socialt destruktiva</a:t>
            </a:r>
          </a:p>
          <a:p>
            <a:pPr lvl="1"/>
            <a:r>
              <a:rPr lang="sv-SE" sz="2000" noProof="0" dirty="0" smtClean="0"/>
              <a:t>Hotfulla </a:t>
            </a:r>
          </a:p>
        </p:txBody>
      </p:sp>
    </p:spTree>
    <p:extLst>
      <p:ext uri="{BB962C8B-B14F-4D97-AF65-F5344CB8AC3E}">
        <p14:creationId xmlns:p14="http://schemas.microsoft.com/office/powerpoint/2010/main" val="222148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Vad är kreativt och konstbaserat socialt arbete</a:t>
            </a:r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noProof="0" dirty="0" smtClean="0"/>
              <a:t>Dominerande välfärdsdiskursen</a:t>
            </a:r>
            <a:endParaRPr lang="sv-SE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sv-SE" noProof="0" dirty="0" smtClean="0"/>
          </a:p>
          <a:p>
            <a:r>
              <a:rPr lang="sv-SE" noProof="0" dirty="0" smtClean="0"/>
              <a:t>Riktar sig i regel till individer</a:t>
            </a:r>
          </a:p>
          <a:p>
            <a:r>
              <a:rPr lang="sv-SE" noProof="0" dirty="0" smtClean="0"/>
              <a:t>Standardiserat</a:t>
            </a:r>
          </a:p>
          <a:p>
            <a:r>
              <a:rPr lang="sv-SE" dirty="0" smtClean="0"/>
              <a:t>Interventionsorienterad</a:t>
            </a:r>
            <a:endParaRPr lang="sv-SE" noProof="0" dirty="0" smtClean="0"/>
          </a:p>
          <a:p>
            <a:r>
              <a:rPr lang="sv-SE" noProof="0" dirty="0" smtClean="0"/>
              <a:t>Deduktivt</a:t>
            </a:r>
          </a:p>
          <a:p>
            <a:r>
              <a:rPr lang="sv-SE" noProof="0" dirty="0" smtClean="0"/>
              <a:t>Målinriktat</a:t>
            </a:r>
          </a:p>
          <a:p>
            <a:r>
              <a:rPr lang="sv-SE" noProof="0" dirty="0" smtClean="0"/>
              <a:t>Medföra förändring</a:t>
            </a:r>
            <a:endParaRPr lang="sv-SE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noProof="0" dirty="0" smtClean="0"/>
              <a:t>Kreativa socialarbetardiskursen</a:t>
            </a:r>
            <a:endParaRPr lang="sv-SE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endParaRPr lang="sv-SE" noProof="0" dirty="0" smtClean="0"/>
          </a:p>
          <a:p>
            <a:r>
              <a:rPr lang="sv-SE" noProof="0" dirty="0" smtClean="0"/>
              <a:t>I regel grupporienterat</a:t>
            </a:r>
          </a:p>
          <a:p>
            <a:r>
              <a:rPr lang="sv-SE" noProof="0" dirty="0" smtClean="0"/>
              <a:t>Mångfacetterat</a:t>
            </a:r>
          </a:p>
          <a:p>
            <a:r>
              <a:rPr lang="sv-SE" noProof="0" dirty="0" smtClean="0"/>
              <a:t>Kontextorienterad (</a:t>
            </a:r>
            <a:r>
              <a:rPr lang="sv-SE" noProof="0" dirty="0" err="1" smtClean="0"/>
              <a:t>creating</a:t>
            </a:r>
            <a:r>
              <a:rPr lang="sv-SE" noProof="0" dirty="0" smtClean="0"/>
              <a:t> </a:t>
            </a:r>
            <a:r>
              <a:rPr lang="sv-SE" noProof="0" dirty="0" err="1" smtClean="0"/>
              <a:t>spaces</a:t>
            </a:r>
            <a:r>
              <a:rPr lang="sv-SE" noProof="0" dirty="0" smtClean="0"/>
              <a:t>)</a:t>
            </a:r>
          </a:p>
          <a:p>
            <a:r>
              <a:rPr lang="sv-SE" noProof="0" dirty="0" smtClean="0"/>
              <a:t>Kreativt</a:t>
            </a:r>
          </a:p>
          <a:p>
            <a:r>
              <a:rPr lang="sv-SE" noProof="0" dirty="0" smtClean="0"/>
              <a:t>Meningsfullt</a:t>
            </a:r>
          </a:p>
          <a:p>
            <a:r>
              <a:rPr lang="sv-SE" noProof="0" dirty="0" smtClean="0"/>
              <a:t>Skapa förutsättningar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6684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Konstbaserade </a:t>
            </a:r>
            <a:r>
              <a:rPr lang="sv-SE" dirty="0" smtClean="0"/>
              <a:t>sociala arbetets</a:t>
            </a:r>
            <a:r>
              <a:rPr lang="sv-SE" noProof="0" dirty="0" smtClean="0"/>
              <a:t> legitimitet</a:t>
            </a:r>
            <a:endParaRPr lang="sv-SE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33700" y="2094753"/>
            <a:ext cx="8770571" cy="3651504"/>
          </a:xfrm>
        </p:spPr>
        <p:txBody>
          <a:bodyPr>
            <a:noAutofit/>
          </a:bodyPr>
          <a:lstStyle/>
          <a:p>
            <a:r>
              <a:rPr lang="sv-SE" sz="2800" noProof="0" dirty="0" smtClean="0"/>
              <a:t>Artistlaboratorier – </a:t>
            </a:r>
            <a:r>
              <a:rPr lang="sv-SE" sz="2800" b="1" dirty="0" smtClean="0"/>
              <a:t>SOCIALT ARBETE </a:t>
            </a:r>
            <a:r>
              <a:rPr lang="mr-IN" sz="2800" dirty="0" smtClean="0"/>
              <a:t>–</a:t>
            </a:r>
            <a:r>
              <a:rPr lang="sv-SE" sz="2800" dirty="0" smtClean="0"/>
              <a:t> Musikterapi</a:t>
            </a:r>
            <a:endParaRPr lang="sv-SE" sz="2800" noProof="0" dirty="0" smtClean="0"/>
          </a:p>
          <a:p>
            <a:pPr lvl="1"/>
            <a:r>
              <a:rPr lang="sv-SE" sz="2600" noProof="0" dirty="0" smtClean="0"/>
              <a:t>Verksamhetens konstnärliga kvalitet och konstnärliga produkter</a:t>
            </a:r>
          </a:p>
          <a:p>
            <a:pPr lvl="1"/>
            <a:r>
              <a:rPr lang="sv-SE" sz="2600" noProof="0" dirty="0" smtClean="0"/>
              <a:t>Verksamheten är tillgänglig för alla men framförallt för sådana individer och grupper som inte har annars tillgång till kreativa miljöer</a:t>
            </a:r>
          </a:p>
          <a:p>
            <a:pPr lvl="1"/>
            <a:r>
              <a:rPr lang="sv-SE" sz="2600" noProof="0" dirty="0" smtClean="0"/>
              <a:t>Social mobilisering</a:t>
            </a:r>
          </a:p>
          <a:p>
            <a:pPr lvl="1"/>
            <a:r>
              <a:rPr lang="sv-SE" sz="2600" noProof="0" dirty="0" smtClean="0"/>
              <a:t>Självstärkande mekanismer</a:t>
            </a:r>
            <a:endParaRPr lang="sv-SE" sz="2600" noProof="0" dirty="0"/>
          </a:p>
        </p:txBody>
      </p:sp>
    </p:spTree>
    <p:extLst>
      <p:ext uri="{BB962C8B-B14F-4D97-AF65-F5344CB8AC3E}">
        <p14:creationId xmlns:p14="http://schemas.microsoft.com/office/powerpoint/2010/main" val="208061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Bakgrund: Projektet </a:t>
            </a:r>
            <a:r>
              <a:rPr lang="sv-SE" noProof="0" dirty="0" err="1" smtClean="0"/>
              <a:t>Vulnerable</a:t>
            </a:r>
            <a:r>
              <a:rPr lang="sv-SE" noProof="0" dirty="0" smtClean="0"/>
              <a:t> </a:t>
            </a:r>
            <a:r>
              <a:rPr lang="sv-SE" noProof="0" dirty="0" err="1" smtClean="0"/>
              <a:t>masculinities</a:t>
            </a:r>
            <a:r>
              <a:rPr lang="sv-SE" noProof="0" dirty="0" smtClean="0"/>
              <a:t> in the </a:t>
            </a:r>
            <a:r>
              <a:rPr lang="sv-SE" noProof="0" dirty="0" err="1" smtClean="0"/>
              <a:t>making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400" dirty="0" smtClean="0"/>
              <a:t>En studie om hur</a:t>
            </a:r>
            <a:r>
              <a:rPr lang="sv-SE" sz="2400" noProof="0" dirty="0" smtClean="0"/>
              <a:t> maskulin sårbarhet </a:t>
            </a:r>
            <a:r>
              <a:rPr lang="sv-SE" sz="2400" noProof="0" dirty="0" smtClean="0"/>
              <a:t>konstrueras, uttrycks och bemöts.</a:t>
            </a:r>
            <a:endParaRPr lang="sv-SE" sz="2400" noProof="0" dirty="0" smtClean="0"/>
          </a:p>
          <a:p>
            <a:r>
              <a:rPr lang="sv-SE" sz="2400" dirty="0" smtClean="0"/>
              <a:t>En studie om sensitivt bemötande.</a:t>
            </a:r>
            <a:endParaRPr lang="sv-SE" sz="2400" noProof="0" dirty="0" smtClean="0"/>
          </a:p>
          <a:p>
            <a:r>
              <a:rPr lang="sv-SE" sz="2400" noProof="0" dirty="0" smtClean="0"/>
              <a:t>Utveckla metodologiska modeller för utvärdering av praktiskt socialt arbete </a:t>
            </a:r>
          </a:p>
          <a:p>
            <a:r>
              <a:rPr lang="sv-SE" sz="2400" dirty="0" smtClean="0"/>
              <a:t>Etnografisk f</a:t>
            </a:r>
            <a:r>
              <a:rPr lang="sv-SE" sz="2400" noProof="0" dirty="0" err="1" smtClean="0"/>
              <a:t>ältarbete</a:t>
            </a:r>
            <a:r>
              <a:rPr lang="sv-SE" sz="2400" noProof="0" dirty="0" smtClean="0"/>
              <a:t> i två sammanhang</a:t>
            </a:r>
          </a:p>
          <a:p>
            <a:pPr lvl="1"/>
            <a:r>
              <a:rPr lang="sv-SE" sz="2000" b="1" noProof="0" dirty="0" smtClean="0"/>
              <a:t>TRACKFACTORY</a:t>
            </a:r>
          </a:p>
          <a:p>
            <a:pPr lvl="1"/>
            <a:r>
              <a:rPr lang="sv-SE" sz="2000" noProof="0" dirty="0" smtClean="0"/>
              <a:t>Pojkarnas hus</a:t>
            </a:r>
          </a:p>
        </p:txBody>
      </p:sp>
    </p:spTree>
    <p:extLst>
      <p:ext uri="{BB962C8B-B14F-4D97-AF65-F5344CB8AC3E}">
        <p14:creationId xmlns:p14="http://schemas.microsoft.com/office/powerpoint/2010/main" val="157020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90921" y="378344"/>
            <a:ext cx="3227715" cy="776080"/>
          </a:xfrm>
        </p:spPr>
        <p:txBody>
          <a:bodyPr/>
          <a:lstStyle/>
          <a:p>
            <a:r>
              <a:rPr lang="sv-SE" noProof="0" dirty="0" smtClean="0"/>
              <a:t>Tack!</a:t>
            </a:r>
            <a:endParaRPr lang="sv-SE" noProof="0" dirty="0"/>
          </a:p>
        </p:txBody>
      </p:sp>
      <p:pic>
        <p:nvPicPr>
          <p:cNvPr id="5" name="Content Placeholder 4" descr="DSC_02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51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1269867"/>
            <a:ext cx="3227715" cy="4826134"/>
          </a:xfrm>
        </p:spPr>
        <p:txBody>
          <a:bodyPr>
            <a:normAutofit fontScale="70000" lnSpcReduction="20000"/>
          </a:bodyPr>
          <a:lstStyle/>
          <a:p>
            <a:r>
              <a:rPr lang="fi-FI" b="1" dirty="0" err="1"/>
              <a:t>Referenser</a:t>
            </a:r>
            <a:r>
              <a:rPr lang="fi-FI" b="1" dirty="0"/>
              <a:t>:</a:t>
            </a:r>
          </a:p>
          <a:p>
            <a:r>
              <a:rPr lang="en-US" b="1" dirty="0"/>
              <a:t>Archer, Margaret S. (2003) Structure, Agency and the Internal Conversation. Cambridge: Cambridge University Press. </a:t>
            </a:r>
          </a:p>
          <a:p>
            <a:r>
              <a:rPr lang="en-US" b="1" dirty="0" err="1"/>
              <a:t>Bhaskar</a:t>
            </a:r>
            <a:r>
              <a:rPr lang="en-US" b="1" dirty="0"/>
              <a:t>, Roy (2008/1975) A realist theory of science. London </a:t>
            </a:r>
            <a:r>
              <a:rPr lang="en-US" b="1" dirty="0" err="1"/>
              <a:t>och</a:t>
            </a:r>
            <a:r>
              <a:rPr lang="en-US" b="1" dirty="0"/>
              <a:t> New York:  Verso Books.</a:t>
            </a:r>
          </a:p>
          <a:p>
            <a:r>
              <a:rPr lang="en-US" b="1" dirty="0"/>
              <a:t>Collins, R. (2004) </a:t>
            </a:r>
            <a:r>
              <a:rPr lang="en-US" b="1" i="1" dirty="0"/>
              <a:t>Interaction Ritual Chains</a:t>
            </a:r>
            <a:r>
              <a:rPr lang="en-US" b="1" dirty="0"/>
              <a:t>, Princeton: </a:t>
            </a:r>
            <a:r>
              <a:rPr lang="en-US" b="1" dirty="0" err="1"/>
              <a:t>Pricenton</a:t>
            </a:r>
            <a:r>
              <a:rPr lang="en-US" b="1" dirty="0"/>
              <a:t> University Press.</a:t>
            </a:r>
          </a:p>
          <a:p>
            <a:r>
              <a:rPr lang="en-US" b="1" dirty="0" err="1"/>
              <a:t>Emirbayer</a:t>
            </a:r>
            <a:r>
              <a:rPr lang="en-US" b="1" dirty="0"/>
              <a:t>, M., &amp; </a:t>
            </a:r>
            <a:r>
              <a:rPr lang="en-US" b="1" dirty="0" err="1"/>
              <a:t>Mische</a:t>
            </a:r>
            <a:r>
              <a:rPr lang="en-US" b="1" dirty="0"/>
              <a:t>, A. (1998) What is agency? </a:t>
            </a:r>
            <a:r>
              <a:rPr lang="en-US" b="1" i="1" dirty="0"/>
              <a:t>American Journal of Sociology</a:t>
            </a:r>
            <a:r>
              <a:rPr lang="en-US" b="1" dirty="0"/>
              <a:t>, 103(4).  962-1023</a:t>
            </a:r>
            <a:endParaRPr lang="fi-FI" b="1" dirty="0"/>
          </a:p>
          <a:p>
            <a:r>
              <a:rPr lang="en-US" b="1" dirty="0" err="1"/>
              <a:t>Layder</a:t>
            </a:r>
            <a:r>
              <a:rPr lang="en-US" b="1" dirty="0"/>
              <a:t>, Derek (1997) Modern Social Theory: Key Debates And New Directions. London </a:t>
            </a:r>
            <a:r>
              <a:rPr lang="en-US" b="1" dirty="0" err="1"/>
              <a:t>och</a:t>
            </a:r>
            <a:r>
              <a:rPr lang="en-US" b="1" dirty="0"/>
              <a:t> New York: </a:t>
            </a:r>
            <a:r>
              <a:rPr lang="en-US" b="1" dirty="0" err="1"/>
              <a:t>Routledge</a:t>
            </a:r>
            <a:r>
              <a:rPr lang="en-US" b="1" dirty="0"/>
              <a:t>.</a:t>
            </a:r>
          </a:p>
          <a:p>
            <a:r>
              <a:rPr lang="en-US" b="1" dirty="0" err="1"/>
              <a:t>Layder</a:t>
            </a:r>
            <a:r>
              <a:rPr lang="en-US" b="1" dirty="0"/>
              <a:t> D. (2009) </a:t>
            </a:r>
            <a:r>
              <a:rPr lang="en-US" b="1" i="1" dirty="0"/>
              <a:t>Intimacy and </a:t>
            </a:r>
            <a:r>
              <a:rPr lang="en-US" b="1" i="1" dirty="0" err="1"/>
              <a:t>Powee</a:t>
            </a:r>
            <a:r>
              <a:rPr lang="en-US" b="1" i="1" dirty="0"/>
              <a:t>: The Dynamics of Personal Relationships in Modern Society: </a:t>
            </a:r>
            <a:r>
              <a:rPr lang="en-US" b="1" dirty="0"/>
              <a:t>Hampshire &amp; New York: Palgrave Macmillan. </a:t>
            </a:r>
            <a:r>
              <a:rPr lang="en-US" b="1" i="1" dirty="0"/>
              <a:t> </a:t>
            </a:r>
            <a:endParaRPr lang="fi-FI" b="1" dirty="0"/>
          </a:p>
          <a:p>
            <a:r>
              <a:rPr lang="en-US" b="1" dirty="0" err="1"/>
              <a:t>Scheff</a:t>
            </a:r>
            <a:r>
              <a:rPr lang="en-US" b="1" dirty="0"/>
              <a:t>, Thomas J. (1997) Emotions, the Social Bond, and Human Reality: Part/Whole Analysis. Cambridge: Cambridge University Press. </a:t>
            </a:r>
            <a:endParaRPr lang="fi-FI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946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err="1" smtClean="0"/>
              <a:t>Trackfactory</a:t>
            </a:r>
            <a:r>
              <a:rPr lang="sv-SE" noProof="0" dirty="0" smtClean="0"/>
              <a:t> – </a:t>
            </a:r>
            <a:r>
              <a:rPr lang="sv-SE" noProof="0" dirty="0" err="1" smtClean="0"/>
              <a:t>Rimlab</a:t>
            </a:r>
            <a:r>
              <a:rPr lang="sv-SE" noProof="0" dirty="0" smtClean="0"/>
              <a:t> – Finlandia 2.1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sv-SE" sz="2800" noProof="0" dirty="0" smtClean="0"/>
          </a:p>
          <a:p>
            <a:r>
              <a:rPr lang="sv-SE" sz="2800" noProof="0" dirty="0" smtClean="0"/>
              <a:t>Fältstudier under hösten 2015</a:t>
            </a:r>
          </a:p>
          <a:p>
            <a:r>
              <a:rPr lang="sv-SE" sz="2800" noProof="0" dirty="0" smtClean="0"/>
              <a:t>Deltagande i rapmusik-verkstad: skriva, banda och publicera rap-musik tillsammans med ungdomar</a:t>
            </a:r>
          </a:p>
          <a:p>
            <a:r>
              <a:rPr lang="sv-SE" sz="2800" noProof="0" dirty="0" smtClean="0"/>
              <a:t>Intervjua deltagare (N10) och ansvariga professionella (N2)</a:t>
            </a:r>
          </a:p>
          <a:p>
            <a:endParaRPr lang="sv-SE" sz="2800" noProof="0" dirty="0"/>
          </a:p>
        </p:txBody>
      </p:sp>
    </p:spTree>
    <p:extLst>
      <p:ext uri="{BB962C8B-B14F-4D97-AF65-F5344CB8AC3E}">
        <p14:creationId xmlns:p14="http://schemas.microsoft.com/office/powerpoint/2010/main" val="14318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6" y="641020"/>
            <a:ext cx="5324341" cy="3106732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2620238"/>
            <a:ext cx="6034826" cy="4022234"/>
          </a:xfrm>
        </p:spPr>
      </p:pic>
    </p:spTree>
    <p:extLst>
      <p:ext uri="{BB962C8B-B14F-4D97-AF65-F5344CB8AC3E}">
        <p14:creationId xmlns:p14="http://schemas.microsoft.com/office/powerpoint/2010/main" val="342772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Vad är poängen?</a:t>
            </a:r>
            <a:endParaRPr lang="sv-S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800" noProof="0" dirty="0" smtClean="0"/>
              <a:t>Lunabba, Harry (under arbete) </a:t>
            </a:r>
            <a:r>
              <a:rPr lang="sv-SE" sz="2800" i="1" noProof="0" dirty="0" err="1" smtClean="0"/>
              <a:t>Träkkitehtaan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tuotanto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tarkastelussa</a:t>
            </a:r>
            <a:r>
              <a:rPr lang="sv-SE" sz="2800" i="1" noProof="0" dirty="0" smtClean="0"/>
              <a:t> – </a:t>
            </a:r>
            <a:r>
              <a:rPr lang="sv-SE" sz="2800" i="1" noProof="0" dirty="0" err="1" smtClean="0"/>
              <a:t>Etnografiaa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nuorten</a:t>
            </a:r>
            <a:r>
              <a:rPr lang="sv-SE" sz="2800" i="1" noProof="0" dirty="0" smtClean="0"/>
              <a:t> </a:t>
            </a:r>
            <a:r>
              <a:rPr lang="sv-SE" sz="2800" i="1" dirty="0" err="1" smtClean="0"/>
              <a:t>räppi</a:t>
            </a:r>
            <a:r>
              <a:rPr lang="sv-SE" sz="2800" i="1" dirty="0" smtClean="0"/>
              <a:t>-</a:t>
            </a:r>
            <a:r>
              <a:rPr lang="sv-SE" sz="2800" i="1" noProof="0" dirty="0" err="1" smtClean="0"/>
              <a:t>pajatoiminnasta</a:t>
            </a:r>
            <a:r>
              <a:rPr lang="sv-SE" sz="2800" i="1" noProof="0" dirty="0" smtClean="0"/>
              <a:t>. </a:t>
            </a:r>
            <a:r>
              <a:rPr lang="sv-SE" sz="2800" noProof="0" dirty="0" smtClean="0"/>
              <a:t>I verket (arbetsnamn) </a:t>
            </a:r>
            <a:r>
              <a:rPr lang="sv-SE" sz="2800" noProof="0" dirty="0" err="1" smtClean="0"/>
              <a:t>Taidelähtöinen</a:t>
            </a:r>
            <a:r>
              <a:rPr lang="sv-SE" sz="2800" noProof="0" dirty="0" smtClean="0"/>
              <a:t> </a:t>
            </a:r>
            <a:r>
              <a:rPr lang="sv-SE" sz="2800" noProof="0" dirty="0" err="1" smtClean="0"/>
              <a:t>nuorisotyö</a:t>
            </a:r>
            <a:r>
              <a:rPr lang="sv-SE" sz="2800" noProof="0" dirty="0" smtClean="0"/>
              <a:t>. </a:t>
            </a:r>
            <a:r>
              <a:rPr lang="sv-SE" sz="2800" noProof="0" dirty="0" err="1" smtClean="0"/>
              <a:t>Nuorisotutkimusverkosto</a:t>
            </a:r>
            <a:endParaRPr lang="sv-SE" sz="2800" noProof="0" dirty="0" smtClean="0"/>
          </a:p>
          <a:p>
            <a:pPr lvl="1"/>
            <a:endParaRPr lang="sv-SE" sz="2400" b="1" noProof="0" dirty="0" smtClean="0"/>
          </a:p>
          <a:p>
            <a:pPr lvl="1"/>
            <a:r>
              <a:rPr lang="sv-SE" sz="2400" b="1" noProof="0" dirty="0" smtClean="0"/>
              <a:t>Syftet är att analysera meningsfullheten i musikverkstadens verksamhet?  </a:t>
            </a:r>
            <a:r>
              <a:rPr lang="sv-SE" sz="2400" b="1" i="1" noProof="0" dirty="0" smtClean="0"/>
              <a:t> </a:t>
            </a:r>
            <a:endParaRPr lang="sv-SE" sz="2400" b="1" i="1" noProof="0" dirty="0"/>
          </a:p>
        </p:txBody>
      </p:sp>
    </p:spTree>
    <p:extLst>
      <p:ext uri="{BB962C8B-B14F-4D97-AF65-F5344CB8AC3E}">
        <p14:creationId xmlns:p14="http://schemas.microsoft.com/office/powerpoint/2010/main" val="159165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Teoretiska utgångspunkter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noProof="0" dirty="0" smtClean="0"/>
              <a:t>Kritisk realism (</a:t>
            </a:r>
            <a:r>
              <a:rPr lang="sv-SE" sz="2400" noProof="0" dirty="0" err="1" smtClean="0"/>
              <a:t>Bhaskar</a:t>
            </a:r>
            <a:r>
              <a:rPr lang="sv-SE" sz="2400" noProof="0" dirty="0" smtClean="0"/>
              <a:t> 1975) och domänteorin </a:t>
            </a:r>
            <a:r>
              <a:rPr lang="sv-SE" sz="2400" noProof="0" dirty="0" err="1" smtClean="0"/>
              <a:t>Layder</a:t>
            </a:r>
            <a:r>
              <a:rPr lang="sv-SE" sz="2400" noProof="0" dirty="0" smtClean="0"/>
              <a:t> (1997)</a:t>
            </a:r>
          </a:p>
          <a:p>
            <a:pPr lvl="1"/>
            <a:r>
              <a:rPr lang="sv-SE" sz="2000" noProof="0" dirty="0" smtClean="0"/>
              <a:t>Verkligheten är segmenterar och kan delas in i olika dimensioner</a:t>
            </a:r>
          </a:p>
          <a:p>
            <a:pPr lvl="2"/>
            <a:r>
              <a:rPr lang="sv-SE" sz="1800" noProof="0" dirty="0" smtClean="0"/>
              <a:t>Objektiv</a:t>
            </a:r>
          </a:p>
          <a:p>
            <a:pPr lvl="2"/>
            <a:r>
              <a:rPr lang="sv-SE" sz="1800" noProof="0" dirty="0" smtClean="0"/>
              <a:t>Subjektiv</a:t>
            </a:r>
          </a:p>
          <a:p>
            <a:pPr lvl="2"/>
            <a:r>
              <a:rPr lang="sv-SE" sz="1800" noProof="0" dirty="0" smtClean="0"/>
              <a:t>Kollektiv</a:t>
            </a:r>
          </a:p>
          <a:p>
            <a:pPr lvl="2"/>
            <a:r>
              <a:rPr lang="sv-SE" sz="1800" noProof="0" dirty="0" smtClean="0"/>
              <a:t>Individuell</a:t>
            </a:r>
          </a:p>
          <a:p>
            <a:r>
              <a:rPr lang="sv-SE" sz="2400" noProof="0" dirty="0" smtClean="0"/>
              <a:t>Energidränerande och </a:t>
            </a:r>
            <a:r>
              <a:rPr lang="sv-SE" sz="2400" noProof="0" dirty="0" err="1" smtClean="0"/>
              <a:t>energiladdande</a:t>
            </a:r>
            <a:r>
              <a:rPr lang="sv-SE" sz="2400" noProof="0" dirty="0" smtClean="0"/>
              <a:t> möten (Collins 2004, </a:t>
            </a:r>
            <a:r>
              <a:rPr lang="sv-SE" sz="2400" noProof="0" dirty="0" err="1" smtClean="0"/>
              <a:t>Layder</a:t>
            </a:r>
            <a:r>
              <a:rPr lang="sv-SE" sz="2400" noProof="0" dirty="0" smtClean="0"/>
              <a:t> 2009; </a:t>
            </a:r>
            <a:r>
              <a:rPr lang="sv-SE" sz="2400" noProof="0" dirty="0" err="1" smtClean="0"/>
              <a:t>Scheff</a:t>
            </a:r>
            <a:r>
              <a:rPr lang="sv-SE" sz="2400" noProof="0" dirty="0" smtClean="0"/>
              <a:t> 1997).  </a:t>
            </a:r>
            <a:endParaRPr lang="sv-SE" sz="2400" noProof="0" dirty="0"/>
          </a:p>
        </p:txBody>
      </p:sp>
    </p:spTree>
    <p:extLst>
      <p:ext uri="{BB962C8B-B14F-4D97-AF65-F5344CB8AC3E}">
        <p14:creationId xmlns:p14="http://schemas.microsoft.com/office/powerpoint/2010/main" val="204756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Diamond 9"/>
          <p:cNvSpPr/>
          <p:nvPr/>
        </p:nvSpPr>
        <p:spPr>
          <a:xfrm rot="546629">
            <a:off x="4022357" y="1865655"/>
            <a:ext cx="4466166" cy="2745448"/>
          </a:xfrm>
          <a:prstGeom prst="diamond">
            <a:avLst/>
          </a:prstGeom>
          <a:ln w="57150">
            <a:solidFill>
              <a:schemeClr val="accent1">
                <a:shade val="95000"/>
                <a:satMod val="105000"/>
                <a:alpha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v-SE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</a:t>
            </a:r>
            <a:r>
              <a:rPr lang="sv-SE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Encounter</a:t>
            </a:r>
            <a:r>
              <a:rPr lang="sv-SE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sv-SE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– </a:t>
            </a:r>
            <a:r>
              <a:rPr lang="sv-SE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Field</a:t>
            </a:r>
            <a:r>
              <a:rPr lang="sv-SE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sv-SE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sv-SE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sv-SE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energizing</a:t>
            </a:r>
            <a:r>
              <a:rPr lang="sv-SE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games</a:t>
            </a:r>
          </a:p>
        </p:txBody>
      </p:sp>
      <p:sp>
        <p:nvSpPr>
          <p:cNvPr id="11" name="TextBox 10"/>
          <p:cNvSpPr txBox="1"/>
          <p:nvPr/>
        </p:nvSpPr>
        <p:spPr>
          <a:xfrm rot="20883643">
            <a:off x="2498155" y="1729299"/>
            <a:ext cx="312119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v-SE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Objective</a:t>
            </a:r>
            <a:r>
              <a:rPr lang="sv-SE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sv-SE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mechanisms</a:t>
            </a:r>
            <a:r>
              <a:rPr lang="sv-SE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rot="2883549">
            <a:off x="8194061" y="2894348"/>
            <a:ext cx="270948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v-SE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Subjective</a:t>
            </a:r>
            <a:r>
              <a:rPr lang="sv-SE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sv-SE" sz="2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mechanisms</a:t>
            </a:r>
            <a:r>
              <a:rPr lang="sv-SE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 rot="428936">
            <a:off x="6332767" y="1023032"/>
            <a:ext cx="279048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v-SE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Collective</a:t>
            </a:r>
            <a:r>
              <a:rPr lang="sv-SE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sv-SE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mechanisms</a:t>
            </a:r>
            <a:endParaRPr lang="sv-SE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7991384">
            <a:off x="2951997" y="233554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Instrumental </a:t>
            </a:r>
            <a:r>
              <a:rPr lang="sv-SE" b="1" dirty="0" err="1"/>
              <a:t>activity</a:t>
            </a:r>
            <a:endParaRPr lang="sv-SE" b="1" dirty="0"/>
          </a:p>
        </p:txBody>
      </p:sp>
      <p:sp>
        <p:nvSpPr>
          <p:cNvPr id="16" name="TextBox 15"/>
          <p:cNvSpPr txBox="1"/>
          <p:nvPr/>
        </p:nvSpPr>
        <p:spPr>
          <a:xfrm rot="3830190">
            <a:off x="7886259" y="363053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Subjectiv</a:t>
            </a:r>
            <a:r>
              <a:rPr lang="sv-SE" b="1" dirty="0" smtClean="0"/>
              <a:t> </a:t>
            </a:r>
            <a:r>
              <a:rPr lang="sv-SE" b="1" dirty="0" err="1" smtClean="0"/>
              <a:t>projects</a:t>
            </a:r>
            <a:endParaRPr lang="sv-SE" b="1" dirty="0"/>
          </a:p>
        </p:txBody>
      </p:sp>
      <p:sp>
        <p:nvSpPr>
          <p:cNvPr id="17" name="TextBox 16"/>
          <p:cNvSpPr txBox="1"/>
          <p:nvPr/>
        </p:nvSpPr>
        <p:spPr>
          <a:xfrm rot="756735">
            <a:off x="4470868" y="5098727"/>
            <a:ext cx="240135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v-SE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Individual</a:t>
            </a:r>
            <a:r>
              <a:rPr lang="sv-SE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sv-SE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mechanisms</a:t>
            </a:r>
            <a:endParaRPr lang="sv-SE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rot="21203334">
            <a:off x="5346070" y="4618746"/>
            <a:ext cx="221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Preserving</a:t>
            </a:r>
            <a:r>
              <a:rPr lang="sv-SE" b="1" dirty="0"/>
              <a:t> </a:t>
            </a:r>
            <a:r>
              <a:rPr lang="sv-SE" b="1" dirty="0" err="1"/>
              <a:t>identity</a:t>
            </a:r>
            <a:endParaRPr lang="sv-SE" b="1" dirty="0"/>
          </a:p>
        </p:txBody>
      </p:sp>
      <p:sp>
        <p:nvSpPr>
          <p:cNvPr id="21" name="TextBox 20"/>
          <p:cNvSpPr txBox="1"/>
          <p:nvPr/>
        </p:nvSpPr>
        <p:spPr>
          <a:xfrm rot="742733">
            <a:off x="5555864" y="1500266"/>
            <a:ext cx="25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Situated</a:t>
            </a:r>
            <a:r>
              <a:rPr lang="sv-SE" b="1" dirty="0"/>
              <a:t> </a:t>
            </a:r>
            <a:r>
              <a:rPr lang="sv-SE" b="1" dirty="0" err="1"/>
              <a:t>framing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15382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Operativa (objektiva) verksamheten</a:t>
            </a:r>
            <a:endParaRPr lang="sv-S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noProof="0" dirty="0" smtClean="0"/>
              <a:t>1) Välja tema, 2) skriva och bygga upp </a:t>
            </a:r>
            <a:r>
              <a:rPr lang="sv-SE" sz="2400" noProof="0" dirty="0" err="1" smtClean="0"/>
              <a:t>beaten</a:t>
            </a:r>
            <a:r>
              <a:rPr lang="sv-SE" sz="2400" noProof="0" dirty="0" smtClean="0"/>
              <a:t>, 3) banda, 4) lyssna, 5) publicera.</a:t>
            </a:r>
          </a:p>
          <a:p>
            <a:r>
              <a:rPr lang="sv-SE" sz="2400" noProof="0" dirty="0" smtClean="0"/>
              <a:t>Iterativa (</a:t>
            </a:r>
            <a:r>
              <a:rPr lang="sv-SE" sz="2400" noProof="0" dirty="0" err="1" smtClean="0"/>
              <a:t>Emirbayer</a:t>
            </a:r>
            <a:r>
              <a:rPr lang="sv-SE" sz="2400" noProof="0" dirty="0" smtClean="0"/>
              <a:t> &amp; </a:t>
            </a:r>
            <a:r>
              <a:rPr lang="sv-SE" sz="2400" noProof="0" dirty="0" err="1" smtClean="0"/>
              <a:t>Mische</a:t>
            </a:r>
            <a:r>
              <a:rPr lang="sv-SE" sz="2400" noProof="0" dirty="0" smtClean="0"/>
              <a:t> 1999) rutiner, strukturer och faciliteter – som kan överföras till ett annat sammanhang och lämpar sig för extern utvärdering</a:t>
            </a:r>
          </a:p>
          <a:p>
            <a:pPr lvl="1"/>
            <a:r>
              <a:rPr lang="sv-SE" sz="2000" noProof="0" dirty="0" smtClean="0"/>
              <a:t>Verksamhetsrutiner</a:t>
            </a:r>
          </a:p>
          <a:p>
            <a:pPr lvl="1"/>
            <a:r>
              <a:rPr lang="sv-SE" sz="2000" noProof="0" dirty="0" smtClean="0"/>
              <a:t>Verksamhetsprinciper</a:t>
            </a:r>
          </a:p>
          <a:p>
            <a:pPr lvl="1"/>
            <a:r>
              <a:rPr lang="sv-SE" sz="2000" noProof="0" dirty="0" smtClean="0"/>
              <a:t>Verktyg</a:t>
            </a:r>
          </a:p>
          <a:p>
            <a:pPr lvl="1"/>
            <a:r>
              <a:rPr lang="sv-SE" sz="2000" noProof="0" dirty="0" smtClean="0"/>
              <a:t>Förvärvad yrkeskunskap  </a:t>
            </a:r>
            <a:endParaRPr lang="sv-SE" sz="2000" noProof="0" dirty="0"/>
          </a:p>
        </p:txBody>
      </p:sp>
    </p:spTree>
    <p:extLst>
      <p:ext uri="{BB962C8B-B14F-4D97-AF65-F5344CB8AC3E}">
        <p14:creationId xmlns:p14="http://schemas.microsoft.com/office/powerpoint/2010/main" val="350365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i="1" noProof="0" dirty="0" smtClean="0"/>
              <a:t>Ismo: No </a:t>
            </a:r>
            <a:r>
              <a:rPr lang="sv-SE" sz="2800" i="1" noProof="0" dirty="0" err="1" smtClean="0"/>
              <a:t>siis</a:t>
            </a:r>
            <a:r>
              <a:rPr lang="sv-SE" sz="2800" i="1" noProof="0" dirty="0" smtClean="0"/>
              <a:t> tota, no Shaka ja Aleksi mun </a:t>
            </a:r>
            <a:r>
              <a:rPr lang="sv-SE" sz="2800" i="1" noProof="0" dirty="0" err="1" smtClean="0"/>
              <a:t>mielestä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ne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sopii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tähän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ihan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törkeen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hyvin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molemmat</a:t>
            </a:r>
            <a:r>
              <a:rPr lang="sv-SE" sz="2800" i="1" noProof="0" dirty="0" smtClean="0"/>
              <a:t> on </a:t>
            </a:r>
            <a:r>
              <a:rPr lang="sv-SE" sz="2800" i="1" noProof="0" dirty="0" err="1" smtClean="0"/>
              <a:t>kuitenkin</a:t>
            </a:r>
            <a:r>
              <a:rPr lang="sv-SE" sz="2800" i="1" noProof="0" dirty="0" smtClean="0"/>
              <a:t>, </a:t>
            </a:r>
            <a:r>
              <a:rPr lang="sv-SE" sz="2800" i="1" noProof="0" dirty="0" err="1" smtClean="0"/>
              <a:t>Shakakin</a:t>
            </a:r>
            <a:r>
              <a:rPr lang="sv-SE" sz="2800" i="1" noProof="0" dirty="0" smtClean="0"/>
              <a:t> on </a:t>
            </a:r>
            <a:r>
              <a:rPr lang="sv-SE" sz="2800" i="1" noProof="0" dirty="0" err="1" smtClean="0"/>
              <a:t>niin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kuin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ihan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suomiräppäri</a:t>
            </a:r>
            <a:r>
              <a:rPr lang="sv-SE" sz="2800" i="1" noProof="0" dirty="0" smtClean="0"/>
              <a:t>, et se on </a:t>
            </a:r>
            <a:r>
              <a:rPr lang="sv-SE" sz="2800" i="1" noProof="0" dirty="0" err="1" smtClean="0"/>
              <a:t>tehnyt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tätä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hommaa</a:t>
            </a:r>
            <a:r>
              <a:rPr lang="sv-SE" sz="2800" i="1" noProof="0" dirty="0" smtClean="0"/>
              <a:t> jo </a:t>
            </a:r>
            <a:r>
              <a:rPr lang="sv-SE" sz="2800" i="1" noProof="0" dirty="0" err="1" smtClean="0"/>
              <a:t>pitkään</a:t>
            </a:r>
            <a:r>
              <a:rPr lang="sv-SE" sz="2800" i="1" noProof="0" dirty="0" smtClean="0"/>
              <a:t> se </a:t>
            </a:r>
            <a:r>
              <a:rPr lang="sv-SE" sz="2800" i="1" noProof="0" dirty="0" err="1" smtClean="0"/>
              <a:t>tietää</a:t>
            </a:r>
            <a:r>
              <a:rPr lang="sv-SE" sz="2800" i="1" noProof="0" dirty="0" smtClean="0"/>
              <a:t> mist on </a:t>
            </a:r>
            <a:r>
              <a:rPr lang="sv-SE" sz="2800" i="1" noProof="0" dirty="0" err="1" smtClean="0"/>
              <a:t>kyse</a:t>
            </a:r>
            <a:r>
              <a:rPr lang="sv-SE" sz="2800" i="1" noProof="0" dirty="0" smtClean="0"/>
              <a:t> ….</a:t>
            </a:r>
          </a:p>
          <a:p>
            <a:pPr marL="0" indent="0">
              <a:buNone/>
            </a:pPr>
            <a:r>
              <a:rPr lang="sv-SE" sz="2800" i="1" noProof="0" dirty="0" smtClean="0"/>
              <a:t>…  ja Aleksi </a:t>
            </a:r>
            <a:r>
              <a:rPr lang="sv-SE" sz="2800" i="1" noProof="0" dirty="0" err="1" smtClean="0"/>
              <a:t>kuitenkin</a:t>
            </a:r>
            <a:r>
              <a:rPr lang="sv-SE" sz="2800" i="1" noProof="0" dirty="0" smtClean="0"/>
              <a:t> on </a:t>
            </a:r>
            <a:r>
              <a:rPr lang="sv-SE" sz="2800" i="1" noProof="0" dirty="0" err="1" smtClean="0"/>
              <a:t>tehnyt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noi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biittejä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pidempää</a:t>
            </a:r>
            <a:r>
              <a:rPr lang="sv-SE" sz="2800" i="1" noProof="0" dirty="0" smtClean="0"/>
              <a:t>, </a:t>
            </a:r>
            <a:r>
              <a:rPr lang="sv-SE" sz="2800" i="1" noProof="0" dirty="0" err="1" smtClean="0"/>
              <a:t>niin</a:t>
            </a:r>
            <a:r>
              <a:rPr lang="sv-SE" sz="2800" i="1" noProof="0" dirty="0" smtClean="0"/>
              <a:t> mun </a:t>
            </a:r>
            <a:r>
              <a:rPr lang="sv-SE" sz="2800" i="1" noProof="0" dirty="0" err="1" smtClean="0"/>
              <a:t>mielestä</a:t>
            </a:r>
            <a:r>
              <a:rPr lang="sv-SE" sz="2800" i="1" noProof="0" dirty="0" smtClean="0"/>
              <a:t>… en </a:t>
            </a:r>
            <a:r>
              <a:rPr lang="sv-SE" sz="2800" i="1" noProof="0" dirty="0" err="1" smtClean="0"/>
              <a:t>mä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keksis</a:t>
            </a:r>
            <a:r>
              <a:rPr lang="sv-SE" sz="2800" i="1" noProof="0" dirty="0" smtClean="0"/>
              <a:t> kyl </a:t>
            </a:r>
            <a:r>
              <a:rPr lang="sv-SE" sz="2800" i="1" noProof="0" dirty="0" err="1" smtClean="0"/>
              <a:t>ketään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muuta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joka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siihen</a:t>
            </a:r>
            <a:r>
              <a:rPr lang="sv-SE" sz="2800" i="1" noProof="0" dirty="0" smtClean="0"/>
              <a:t> </a:t>
            </a:r>
            <a:r>
              <a:rPr lang="sv-SE" sz="2800" i="1" noProof="0" dirty="0" err="1" smtClean="0"/>
              <a:t>sopisi</a:t>
            </a:r>
            <a:r>
              <a:rPr lang="sv-SE" sz="2800" i="1" noProof="0" dirty="0" smtClean="0"/>
              <a:t>.</a:t>
            </a:r>
            <a:endParaRPr lang="sv-SE" sz="2800" noProof="0" dirty="0" smtClean="0"/>
          </a:p>
          <a:p>
            <a:endParaRPr lang="sv-SE" sz="2800" noProof="0" dirty="0"/>
          </a:p>
        </p:txBody>
      </p:sp>
    </p:spTree>
    <p:extLst>
      <p:ext uri="{BB962C8B-B14F-4D97-AF65-F5344CB8AC3E}">
        <p14:creationId xmlns:p14="http://schemas.microsoft.com/office/powerpoint/2010/main" val="410482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519</TotalTime>
  <Words>1020</Words>
  <Application>Microsoft Macintosh PowerPoint</Application>
  <PresentationFormat>Custom</PresentationFormat>
  <Paragraphs>121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Feathered</vt:lpstr>
      <vt:lpstr>Konstbaserat och kreativt socialt arbete – Vad är poängen? </vt:lpstr>
      <vt:lpstr>Bakgrund: Projektet Vulnerable masculinities in the making</vt:lpstr>
      <vt:lpstr>Trackfactory – Rimlab – Finlandia 2.1</vt:lpstr>
      <vt:lpstr>PowerPoint Presentation</vt:lpstr>
      <vt:lpstr>Vad är poängen?</vt:lpstr>
      <vt:lpstr>Teoretiska utgångspunkter</vt:lpstr>
      <vt:lpstr>PowerPoint Presentation</vt:lpstr>
      <vt:lpstr>Operativa (objektiva) verksamheten</vt:lpstr>
      <vt:lpstr>PowerPoint Presentation</vt:lpstr>
      <vt:lpstr>Subjektiva projekt och interna dialoger (Archer 2003)</vt:lpstr>
      <vt:lpstr>Tre olika slags orienteringar (som inte utesluter varandra)</vt:lpstr>
      <vt:lpstr>2.Social orientering</vt:lpstr>
      <vt:lpstr>3. Välmående orientering</vt:lpstr>
      <vt:lpstr>Kollektivt stöd och individuell sårbarhet</vt:lpstr>
      <vt:lpstr>Sambandet mellan identiteter och social omgivning</vt:lpstr>
      <vt:lpstr>Kännetecknande för kreativa och stödjande kollektiv</vt:lpstr>
      <vt:lpstr>Utmaningen med identiteter</vt:lpstr>
      <vt:lpstr>Vad är kreativt och konstbaserat socialt arbete</vt:lpstr>
      <vt:lpstr>Konstbaserade sociala arbetets legitimitet</vt:lpstr>
      <vt:lpstr>Tack!</vt:lpstr>
    </vt:vector>
  </TitlesOfParts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Konstbaserat och kreativt socialt arbete – Vad är poängen?</dc:title>
  <dc:creator>Lunabba, Harry T</dc:creator>
  <cp:lastModifiedBy>Harry Lunabba</cp:lastModifiedBy>
  <cp:revision>32</cp:revision>
  <dcterms:created xsi:type="dcterms:W3CDTF">2017-06-14T06:59:39Z</dcterms:created>
  <dcterms:modified xsi:type="dcterms:W3CDTF">2017-06-15T10:25:14Z</dcterms:modified>
</cp:coreProperties>
</file>