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702" r:id="rId2"/>
    <p:sldMasterId id="2147483672" r:id="rId3"/>
    <p:sldMasterId id="2147483682" r:id="rId4"/>
    <p:sldMasterId id="2147483692" r:id="rId5"/>
  </p:sldMasterIdLst>
  <p:notesMasterIdLst>
    <p:notesMasterId r:id="rId29"/>
  </p:notesMasterIdLst>
  <p:sldIdLst>
    <p:sldId id="257" r:id="rId6"/>
    <p:sldId id="258" r:id="rId7"/>
    <p:sldId id="277" r:id="rId8"/>
    <p:sldId id="289" r:id="rId9"/>
    <p:sldId id="259" r:id="rId10"/>
    <p:sldId id="272" r:id="rId11"/>
    <p:sldId id="295" r:id="rId12"/>
    <p:sldId id="273" r:id="rId13"/>
    <p:sldId id="296" r:id="rId14"/>
    <p:sldId id="279" r:id="rId15"/>
    <p:sldId id="297" r:id="rId16"/>
    <p:sldId id="280" r:id="rId17"/>
    <p:sldId id="276" r:id="rId18"/>
    <p:sldId id="290" r:id="rId19"/>
    <p:sldId id="262" r:id="rId20"/>
    <p:sldId id="288" r:id="rId21"/>
    <p:sldId id="291" r:id="rId22"/>
    <p:sldId id="292" r:id="rId23"/>
    <p:sldId id="298" r:id="rId24"/>
    <p:sldId id="294" r:id="rId25"/>
    <p:sldId id="285" r:id="rId26"/>
    <p:sldId id="286" r:id="rId27"/>
    <p:sldId id="26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297"/>
    <a:srgbClr val="FCF6C0"/>
    <a:srgbClr val="FAF18E"/>
    <a:srgbClr val="F8EA29"/>
    <a:srgbClr val="AEE1F0"/>
    <a:srgbClr val="615091"/>
    <a:srgbClr val="9ADAEC"/>
    <a:srgbClr val="8AD5EA"/>
    <a:srgbClr val="69CCE6"/>
    <a:srgbClr val="F2C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401" autoAdjust="0"/>
  </p:normalViewPr>
  <p:slideViewPr>
    <p:cSldViewPr snapToGrid="0" snapToObjects="1">
      <p:cViewPr varScale="1">
        <p:scale>
          <a:sx n="104" d="100"/>
          <a:sy n="104" d="100"/>
        </p:scale>
        <p:origin x="21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04CB-B7BA-DA40-AEF0-F2BCEFBFBD95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5152-BF7C-D849-A3B4-B9DDF9A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8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LÄHDE: https://www.stat.fi/til/tyti/2017/13/tyti_2017_13_2018-04-12_kat_004_fi.html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4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Kouvolan ohjaamon kokoama</a:t>
            </a:r>
            <a:r>
              <a:rPr lang="fi-FI" baseline="0" dirty="0" smtClean="0"/>
              <a:t> palvelukartta. Lähde: </a:t>
            </a:r>
            <a:r>
              <a:rPr lang="fi-FI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Heikki Hiilamo, Anne Määttä, Karoliina Koskenvuo, Jussi Pyykkönen, Tapio Räsänen &amp; Sanna Aaltonen: </a:t>
            </a:r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NUORTEN OSALLISUUDEN EDISTÄMINEN.  Selvitysmiehen raportti.</a:t>
            </a:r>
            <a:endParaRPr lang="fi-FI" baseline="0" dirty="0" smtClean="0"/>
          </a:p>
          <a:p>
            <a:r>
              <a:rPr lang="fi-FI" dirty="0" smtClean="0"/>
              <a:t>https://theseus.fi/bitstream/handle/10024/133266/Puheenvuoro_11_978-952-493-298-1.pdf?sequence=4&amp;isAllowed=y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3453C-9C67-AC44-9B1A-BED77E1A3BDB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00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Yhdistää </a:t>
            </a:r>
            <a:r>
              <a:rPr lang="fi-FI" u="sng" dirty="0" smtClean="0"/>
              <a:t>vertikaalisen</a:t>
            </a:r>
            <a:r>
              <a:rPr lang="fi-FI" dirty="0" smtClean="0"/>
              <a:t> = hallinnonalakohtaisen, hierarkkisen johtamisen sekä </a:t>
            </a:r>
            <a:r>
              <a:rPr lang="fi-FI" u="sng" dirty="0" smtClean="0"/>
              <a:t>horisontaalisen</a:t>
            </a:r>
            <a:r>
              <a:rPr lang="fi-FI" dirty="0" smtClean="0"/>
              <a:t> = hallinnonalojen välisen verkostojohtamisen elementtejä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6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4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k_Violetti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>
            <a:extLst>
              <a:ext uri="{FF2B5EF4-FFF2-40B4-BE49-F238E27FC236}">
                <a16:creationId xmlns:a16="http://schemas.microsoft.com/office/drawing/2014/main" xmlns="" id="{B07BE75F-973F-493E-B077-368108D5CA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6800" cy="6866088"/>
            <a:chOff x="1668186" y="752742"/>
            <a:chExt cx="9201701" cy="5180022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xmlns="" id="{F0CA55AB-4B11-46CD-8399-37A7ECEA93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402A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A7B9EA1D-D046-49CA-AA07-3DD0C9503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5342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3292ED47-AB8B-40CF-9EA3-634B8E6495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6E5F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265F7150-6030-4515-90A3-8FF5D042A8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5D4A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02F23405-C81C-41E0-B2B1-D9AC627E28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5D4A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364" y="914400"/>
            <a:ext cx="10626436" cy="2595563"/>
          </a:xfrm>
        </p:spPr>
        <p:txBody>
          <a:bodyPr anchor="t" anchorCtr="0"/>
          <a:lstStyle>
            <a:lvl1pPr algn="l">
              <a:lnSpc>
                <a:spcPts val="7000"/>
              </a:lnSpc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364" y="4572000"/>
            <a:ext cx="3600000" cy="145827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7364" y="4059380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xmlns="" id="{355941D6-668C-4651-B09F-FDF061B9B79A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117107" y="5356695"/>
            <a:ext cx="2168643" cy="756000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A797060A-52A1-4CD1-AC92-7B2C19841FF3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0EB88455-EEB5-4770-B369-04896623AEF5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Oval 7">
              <a:extLst>
                <a:ext uri="{FF2B5EF4-FFF2-40B4-BE49-F238E27FC236}">
                  <a16:creationId xmlns:a16="http://schemas.microsoft.com/office/drawing/2014/main" xmlns="" id="{82133A16-963C-42F0-B0E4-DBC5194B08DF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xmlns="" id="{AEA4A80B-261A-41EC-8287-C3E5AE84B809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xmlns="" id="{8D3D320C-8FDD-4DE7-A5B5-032580BB1665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56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k_Vihreä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xmlns="" id="{37D482ED-6437-4BBB-B340-8A0F523E371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6800" cy="6866088"/>
            <a:chOff x="1668186" y="752742"/>
            <a:chExt cx="9201701" cy="5180022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xmlns="" id="{4DF987C9-D754-4758-BCFA-29DD5E82C9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7DA3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4F64AF6C-E803-4520-9248-5CAA9A509F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9EBC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60A26F82-583F-4D37-A68C-04285CF1F3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B1C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E4E64248-448E-42F6-BD7E-18F935C72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A3BF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0B0E70A0-C175-4BAF-91A7-2C9147147C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A3BF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364" y="914400"/>
            <a:ext cx="10626436" cy="2595563"/>
          </a:xfrm>
        </p:spPr>
        <p:txBody>
          <a:bodyPr anchor="t" anchorCtr="0"/>
          <a:lstStyle>
            <a:lvl1pPr algn="l">
              <a:lnSpc>
                <a:spcPts val="7000"/>
              </a:lnSpc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364" y="4572000"/>
            <a:ext cx="3600000" cy="145827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27364" y="4059380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xmlns="" id="{EF822F9E-A718-4EC2-87A0-A88A525A1D11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117107" y="5356695"/>
            <a:ext cx="2168643" cy="756000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6304BDE7-25D6-4FDC-B0F1-C7D3A8F2B8A5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67C2524D-B5E0-441C-AAE6-9F0B7EDA9B27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xmlns="" id="{2F5440B9-8931-4BFD-8AC5-4E768EBED833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46459BE-09EA-4AC4-A6C8-722BAD46CE83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FA73AB22-D672-4B04-A4CB-B70AFA0445B0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0661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hreä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hreä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xmlns="" id="{1608986A-028A-4BE7-A739-2ACB07039FA9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D0E5FAD-4761-47BA-A4B6-9DFF183DBA89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26050F16-1CD3-4E11-89C6-1CFAD04C68E0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xmlns="" id="{A7979B7D-AD88-4BC3-BCD0-FF8DC3CFF7EF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B599D141-DCAC-438F-8EA4-43182C5E07C0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83BF09EE-D0C8-460D-B100-B9EED0A0048C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237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hreä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7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k_Vihreä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3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hreä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53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hreä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Kuva</a:t>
            </a:r>
            <a:r>
              <a:rPr lang="en-US" dirty="0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173257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ak_Vihreä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>
            <a:extLst>
              <a:ext uri="{FF2B5EF4-FFF2-40B4-BE49-F238E27FC236}">
                <a16:creationId xmlns:a16="http://schemas.microsoft.com/office/drawing/2014/main" xmlns="" id="{98DCA701-5CEC-43FA-9097-4239CFE9D884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30163" y="14288"/>
            <a:chExt cx="12131675" cy="6829425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xmlns="" id="{BBF615A8-FA32-4AA6-B042-3D20DFA50B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3" y="14288"/>
              <a:ext cx="12131675" cy="6829425"/>
            </a:xfrm>
            <a:prstGeom prst="rect">
              <a:avLst/>
            </a:prstGeom>
            <a:solidFill>
              <a:srgbClr val="BCD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172E2370-73D3-4C64-A32F-770C2CADB8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025" y="14288"/>
              <a:ext cx="6302375" cy="1968500"/>
            </a:xfrm>
            <a:custGeom>
              <a:avLst/>
              <a:gdLst>
                <a:gd name="T0" fmla="*/ 3557 w 17594"/>
                <a:gd name="T1" fmla="*/ 0 h 5490"/>
                <a:gd name="T2" fmla="*/ 0 w 17594"/>
                <a:gd name="T3" fmla="*/ 5490 h 5490"/>
                <a:gd name="T4" fmla="*/ 7496 w 17594"/>
                <a:gd name="T5" fmla="*/ 5490 h 5490"/>
                <a:gd name="T6" fmla="*/ 17594 w 17594"/>
                <a:gd name="T7" fmla="*/ 0 h 5490"/>
                <a:gd name="T8" fmla="*/ 3557 w 17594"/>
                <a:gd name="T9" fmla="*/ 0 h 5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4" h="5490">
                  <a:moveTo>
                    <a:pt x="3557" y="0"/>
                  </a:moveTo>
                  <a:cubicBezTo>
                    <a:pt x="2175" y="1666"/>
                    <a:pt x="978" y="3509"/>
                    <a:pt x="0" y="5490"/>
                  </a:cubicBezTo>
                  <a:lnTo>
                    <a:pt x="7496" y="5490"/>
                  </a:lnTo>
                  <a:cubicBezTo>
                    <a:pt x="11703" y="5422"/>
                    <a:pt x="15401" y="3260"/>
                    <a:pt x="17594" y="0"/>
                  </a:cubicBezTo>
                  <a:lnTo>
                    <a:pt x="3557" y="0"/>
                  </a:lnTo>
                  <a:close/>
                </a:path>
              </a:pathLst>
            </a:custGeom>
            <a:solidFill>
              <a:srgbClr val="C9D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65909E4C-D177-4A9B-A97E-8F81AD1803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4288"/>
              <a:ext cx="12131675" cy="6829425"/>
            </a:xfrm>
            <a:custGeom>
              <a:avLst/>
              <a:gdLst>
                <a:gd name="T0" fmla="*/ 2959 w 33870"/>
                <a:gd name="T1" fmla="*/ 5490 h 19050"/>
                <a:gd name="T2" fmla="*/ 0 w 33870"/>
                <a:gd name="T3" fmla="*/ 18296 h 19050"/>
                <a:gd name="T4" fmla="*/ 0 w 33870"/>
                <a:gd name="T5" fmla="*/ 18298 h 19050"/>
                <a:gd name="T6" fmla="*/ 10 w 33870"/>
                <a:gd name="T7" fmla="*/ 19050 h 19050"/>
                <a:gd name="T8" fmla="*/ 15490 w 33870"/>
                <a:gd name="T9" fmla="*/ 19050 h 19050"/>
                <a:gd name="T10" fmla="*/ 15472 w 33870"/>
                <a:gd name="T11" fmla="*/ 18364 h 19050"/>
                <a:gd name="T12" fmla="*/ 28194 w 33870"/>
                <a:gd name="T13" fmla="*/ 5642 h 19050"/>
                <a:gd name="T14" fmla="*/ 33870 w 33870"/>
                <a:gd name="T15" fmla="*/ 6976 h 19050"/>
                <a:gd name="T16" fmla="*/ 33870 w 33870"/>
                <a:gd name="T17" fmla="*/ 0 h 19050"/>
                <a:gd name="T18" fmla="*/ 20464 w 33870"/>
                <a:gd name="T19" fmla="*/ 0 h 19050"/>
                <a:gd name="T20" fmla="*/ 10455 w 33870"/>
                <a:gd name="T21" fmla="*/ 5490 h 19050"/>
                <a:gd name="T22" fmla="*/ 2959 w 33870"/>
                <a:gd name="T23" fmla="*/ 549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70" h="19050">
                  <a:moveTo>
                    <a:pt x="2959" y="5490"/>
                  </a:moveTo>
                  <a:cubicBezTo>
                    <a:pt x="1069" y="9323"/>
                    <a:pt x="0" y="13677"/>
                    <a:pt x="0" y="18296"/>
                  </a:cubicBezTo>
                  <a:lnTo>
                    <a:pt x="0" y="18298"/>
                  </a:lnTo>
                  <a:cubicBezTo>
                    <a:pt x="0" y="18549"/>
                    <a:pt x="4" y="18800"/>
                    <a:pt x="10" y="19050"/>
                  </a:cubicBezTo>
                  <a:lnTo>
                    <a:pt x="15490" y="19050"/>
                  </a:lnTo>
                  <a:cubicBezTo>
                    <a:pt x="15478" y="18823"/>
                    <a:pt x="15472" y="18594"/>
                    <a:pt x="15472" y="18364"/>
                  </a:cubicBezTo>
                  <a:cubicBezTo>
                    <a:pt x="15472" y="11338"/>
                    <a:pt x="21168" y="5642"/>
                    <a:pt x="28194" y="5642"/>
                  </a:cubicBezTo>
                  <a:cubicBezTo>
                    <a:pt x="30234" y="5642"/>
                    <a:pt x="32161" y="6122"/>
                    <a:pt x="33870" y="6976"/>
                  </a:cubicBezTo>
                  <a:lnTo>
                    <a:pt x="33870" y="0"/>
                  </a:lnTo>
                  <a:lnTo>
                    <a:pt x="20464" y="0"/>
                  </a:lnTo>
                  <a:cubicBezTo>
                    <a:pt x="18261" y="3190"/>
                    <a:pt x="14605" y="5423"/>
                    <a:pt x="10455" y="5490"/>
                  </a:cubicBezTo>
                  <a:lnTo>
                    <a:pt x="2959" y="5490"/>
                  </a:lnTo>
                  <a:close/>
                </a:path>
              </a:pathLst>
            </a:custGeom>
            <a:solidFill>
              <a:srgbClr val="D8E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CBC603DB-D384-45CC-B179-C449EC4742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982788"/>
              <a:ext cx="1058863" cy="4591050"/>
            </a:xfrm>
            <a:custGeom>
              <a:avLst/>
              <a:gdLst>
                <a:gd name="T0" fmla="*/ 2959 w 2959"/>
                <a:gd name="T1" fmla="*/ 0 h 12806"/>
                <a:gd name="T2" fmla="*/ 0 w 2959"/>
                <a:gd name="T3" fmla="*/ 0 h 12806"/>
                <a:gd name="T4" fmla="*/ 0 w 2959"/>
                <a:gd name="T5" fmla="*/ 12806 h 12806"/>
                <a:gd name="T6" fmla="*/ 2959 w 2959"/>
                <a:gd name="T7" fmla="*/ 0 h 1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2806">
                  <a:moveTo>
                    <a:pt x="2959" y="0"/>
                  </a:moveTo>
                  <a:lnTo>
                    <a:pt x="0" y="0"/>
                  </a:lnTo>
                  <a:lnTo>
                    <a:pt x="0" y="12806"/>
                  </a:lnTo>
                  <a:cubicBezTo>
                    <a:pt x="0" y="8187"/>
                    <a:pt x="1069" y="3833"/>
                    <a:pt x="2959" y="0"/>
                  </a:cubicBezTo>
                  <a:close/>
                </a:path>
              </a:pathLst>
            </a:custGeom>
            <a:solidFill>
              <a:srgbClr val="D0D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047F890E-2775-4EDF-AD34-3B889B2CF8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125" y="2036763"/>
              <a:ext cx="6589713" cy="4806950"/>
            </a:xfrm>
            <a:custGeom>
              <a:avLst/>
              <a:gdLst>
                <a:gd name="T0" fmla="*/ 1233 w 18398"/>
                <a:gd name="T1" fmla="*/ 13408 h 13408"/>
                <a:gd name="T2" fmla="*/ 18398 w 18398"/>
                <a:gd name="T3" fmla="*/ 1444 h 13408"/>
                <a:gd name="T4" fmla="*/ 18398 w 18398"/>
                <a:gd name="T5" fmla="*/ 1334 h 13408"/>
                <a:gd name="T6" fmla="*/ 12722 w 18398"/>
                <a:gd name="T7" fmla="*/ 0 h 13408"/>
                <a:gd name="T8" fmla="*/ 0 w 18398"/>
                <a:gd name="T9" fmla="*/ 12722 h 13408"/>
                <a:gd name="T10" fmla="*/ 18 w 18398"/>
                <a:gd name="T11" fmla="*/ 13408 h 13408"/>
                <a:gd name="T12" fmla="*/ 1233 w 18398"/>
                <a:gd name="T13" fmla="*/ 13408 h 1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98" h="13408">
                  <a:moveTo>
                    <a:pt x="1233" y="13408"/>
                  </a:moveTo>
                  <a:cubicBezTo>
                    <a:pt x="8446" y="11905"/>
                    <a:pt x="14606" y="7486"/>
                    <a:pt x="18398" y="1444"/>
                  </a:cubicBezTo>
                  <a:lnTo>
                    <a:pt x="18398" y="1334"/>
                  </a:lnTo>
                  <a:cubicBezTo>
                    <a:pt x="16689" y="480"/>
                    <a:pt x="14762" y="0"/>
                    <a:pt x="12722" y="0"/>
                  </a:cubicBezTo>
                  <a:cubicBezTo>
                    <a:pt x="5696" y="0"/>
                    <a:pt x="0" y="5696"/>
                    <a:pt x="0" y="12722"/>
                  </a:cubicBezTo>
                  <a:cubicBezTo>
                    <a:pt x="0" y="12952"/>
                    <a:pt x="6" y="13181"/>
                    <a:pt x="18" y="13408"/>
                  </a:cubicBezTo>
                  <a:lnTo>
                    <a:pt x="1233" y="13408"/>
                  </a:lnTo>
                  <a:close/>
                </a:path>
              </a:pathLst>
            </a:custGeom>
            <a:solidFill>
              <a:srgbClr val="D0D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rgbClr val="00664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rgbClr val="00664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xmlns="" id="{0FA20724-B33D-4E02-AAA7-9E1FC52B1F19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BC008827-D49F-43F0-8DE9-C140816E8D18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6A6741E-85F9-487E-BA7A-2A478D0F5A6C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xmlns="" id="{51B27395-ACEB-4333-AD1B-7A76E183C1D7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1F4DDF43-9C84-484F-A329-7C25364B1270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E862C0CA-65BE-4B7C-A452-8EE7027FCD9E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3859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Vihreä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xmlns="" id="{6F083E51-C7F9-48E9-BEDF-36D73FE41568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0" y="0"/>
            <a:chExt cx="12193200" cy="68580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xmlns="" id="{F71EBA8C-7642-4097-A756-CF7F7C20FAB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3200" cy="6858000"/>
            </a:xfrm>
            <a:prstGeom prst="rect">
              <a:avLst/>
            </a:prstGeom>
            <a:solidFill>
              <a:srgbClr val="BCD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9F330716-B143-403D-8205-9022FCFAE29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rgbClr val="D0D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4DD00279-E76F-46F2-B226-F695C445C9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rgbClr val="D8E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2B99EFBD-27D3-420C-8231-78524973AC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69" y="0"/>
              <a:ext cx="7381018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rgbClr val="C9D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4" name="Kuva 13">
            <a:extLst>
              <a:ext uri="{FF2B5EF4-FFF2-40B4-BE49-F238E27FC236}">
                <a16:creationId xmlns:a16="http://schemas.microsoft.com/office/drawing/2014/main" xmlns="" id="{A828B79B-EF0C-4359-A6B4-6431877034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2719" y="2429479"/>
            <a:ext cx="3694183" cy="11384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7364" y="4638953"/>
            <a:ext cx="2845395" cy="13093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800" cap="none" baseline="0">
                <a:solidFill>
                  <a:srgbClr val="00664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7364" y="4004001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>
          <a:xfrm>
            <a:off x="727364" y="897629"/>
            <a:ext cx="6880067" cy="2772445"/>
          </a:xfrm>
        </p:spPr>
        <p:txBody>
          <a:bodyPr anchor="b" anchorCtr="0"/>
          <a:lstStyle>
            <a:lvl1pPr>
              <a:defRPr>
                <a:solidFill>
                  <a:srgbClr val="00664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424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472599-54FB-4001-B165-8944B60AEE66}" type="datetimeFigureOut">
              <a:rPr lang="fi-FI" smtClean="0"/>
              <a:t>11.6.2018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EE45042-9180-4433-86DD-FD55B31FEB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75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oletti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65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k_Pinkki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>
            <a:extLst>
              <a:ext uri="{FF2B5EF4-FFF2-40B4-BE49-F238E27FC236}">
                <a16:creationId xmlns:a16="http://schemas.microsoft.com/office/drawing/2014/main" xmlns="" id="{1A41DA23-C5EE-4025-93AC-001B802797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6800" cy="6866088"/>
            <a:chOff x="1668186" y="752742"/>
            <a:chExt cx="9201701" cy="5180022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xmlns="" id="{25EC58D6-E183-4746-9F5E-BF21084944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C950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6D3D1B64-010A-4EE5-8E94-ADD1F6DD9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D06C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80766438-3688-4D14-9521-CBD2C3078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D687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71DF36B2-1BC9-4D6B-8AA7-9234DAB5AF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D174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34035007-E8EA-4AD7-B30E-B4F9B90AF0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D174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364" y="914400"/>
            <a:ext cx="10626436" cy="2595563"/>
          </a:xfrm>
        </p:spPr>
        <p:txBody>
          <a:bodyPr anchor="t" anchorCtr="0"/>
          <a:lstStyle>
            <a:lvl1pPr algn="l">
              <a:lnSpc>
                <a:spcPts val="7000"/>
              </a:lnSpc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364" y="4572000"/>
            <a:ext cx="3600000" cy="145827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1" y="5216860"/>
            <a:ext cx="2580638" cy="109001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27364" y="4059380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81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Pinkki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5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Pinkki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729" y="6256513"/>
            <a:ext cx="643080" cy="2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1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Pinkki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08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k_Pinkki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49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Pinkki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826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Pinkki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Kuva</a:t>
            </a:r>
            <a:r>
              <a:rPr lang="en-US" dirty="0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1619950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ak_Pinkki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xmlns="" id="{8C26CB39-2CF0-4863-A3CC-2558B2FD6D0B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30163" y="14288"/>
            <a:chExt cx="12131675" cy="6829425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xmlns="" id="{247B6301-2FF2-4B35-902C-80A6168EF3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3" y="14288"/>
              <a:ext cx="12131675" cy="6829425"/>
            </a:xfrm>
            <a:prstGeom prst="rect">
              <a:avLst/>
            </a:prstGeom>
            <a:solidFill>
              <a:srgbClr val="EA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1A1289FF-94E2-43B4-85D7-11EB498DD3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025" y="14288"/>
              <a:ext cx="6302375" cy="1968500"/>
            </a:xfrm>
            <a:custGeom>
              <a:avLst/>
              <a:gdLst>
                <a:gd name="T0" fmla="*/ 3557 w 17594"/>
                <a:gd name="T1" fmla="*/ 0 h 5490"/>
                <a:gd name="T2" fmla="*/ 0 w 17594"/>
                <a:gd name="T3" fmla="*/ 5490 h 5490"/>
                <a:gd name="T4" fmla="*/ 7496 w 17594"/>
                <a:gd name="T5" fmla="*/ 5490 h 5490"/>
                <a:gd name="T6" fmla="*/ 17594 w 17594"/>
                <a:gd name="T7" fmla="*/ 0 h 5490"/>
                <a:gd name="T8" fmla="*/ 3557 w 17594"/>
                <a:gd name="T9" fmla="*/ 0 h 5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4" h="5490">
                  <a:moveTo>
                    <a:pt x="3557" y="0"/>
                  </a:moveTo>
                  <a:cubicBezTo>
                    <a:pt x="2175" y="1666"/>
                    <a:pt x="978" y="3509"/>
                    <a:pt x="0" y="5490"/>
                  </a:cubicBezTo>
                  <a:lnTo>
                    <a:pt x="7496" y="5490"/>
                  </a:lnTo>
                  <a:cubicBezTo>
                    <a:pt x="11703" y="5422"/>
                    <a:pt x="15401" y="3260"/>
                    <a:pt x="17594" y="0"/>
                  </a:cubicBezTo>
                  <a:lnTo>
                    <a:pt x="3557" y="0"/>
                  </a:lnTo>
                  <a:close/>
                </a:path>
              </a:pathLst>
            </a:custGeom>
            <a:solidFill>
              <a:srgbClr val="EEA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84E42816-2650-4192-A799-C355F49DD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4288"/>
              <a:ext cx="12131675" cy="6829425"/>
            </a:xfrm>
            <a:custGeom>
              <a:avLst/>
              <a:gdLst>
                <a:gd name="T0" fmla="*/ 2959 w 33870"/>
                <a:gd name="T1" fmla="*/ 5490 h 19050"/>
                <a:gd name="T2" fmla="*/ 0 w 33870"/>
                <a:gd name="T3" fmla="*/ 18296 h 19050"/>
                <a:gd name="T4" fmla="*/ 0 w 33870"/>
                <a:gd name="T5" fmla="*/ 18298 h 19050"/>
                <a:gd name="T6" fmla="*/ 10 w 33870"/>
                <a:gd name="T7" fmla="*/ 19050 h 19050"/>
                <a:gd name="T8" fmla="*/ 15490 w 33870"/>
                <a:gd name="T9" fmla="*/ 19050 h 19050"/>
                <a:gd name="T10" fmla="*/ 15472 w 33870"/>
                <a:gd name="T11" fmla="*/ 18364 h 19050"/>
                <a:gd name="T12" fmla="*/ 28194 w 33870"/>
                <a:gd name="T13" fmla="*/ 5642 h 19050"/>
                <a:gd name="T14" fmla="*/ 33870 w 33870"/>
                <a:gd name="T15" fmla="*/ 6976 h 19050"/>
                <a:gd name="T16" fmla="*/ 33870 w 33870"/>
                <a:gd name="T17" fmla="*/ 0 h 19050"/>
                <a:gd name="T18" fmla="*/ 20464 w 33870"/>
                <a:gd name="T19" fmla="*/ 0 h 19050"/>
                <a:gd name="T20" fmla="*/ 10455 w 33870"/>
                <a:gd name="T21" fmla="*/ 5490 h 19050"/>
                <a:gd name="T22" fmla="*/ 2959 w 33870"/>
                <a:gd name="T23" fmla="*/ 549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70" h="19050">
                  <a:moveTo>
                    <a:pt x="2959" y="5490"/>
                  </a:moveTo>
                  <a:cubicBezTo>
                    <a:pt x="1069" y="9323"/>
                    <a:pt x="0" y="13677"/>
                    <a:pt x="0" y="18296"/>
                  </a:cubicBezTo>
                  <a:lnTo>
                    <a:pt x="0" y="18298"/>
                  </a:lnTo>
                  <a:cubicBezTo>
                    <a:pt x="0" y="18549"/>
                    <a:pt x="4" y="18800"/>
                    <a:pt x="10" y="19050"/>
                  </a:cubicBezTo>
                  <a:lnTo>
                    <a:pt x="15490" y="19050"/>
                  </a:lnTo>
                  <a:cubicBezTo>
                    <a:pt x="15478" y="18823"/>
                    <a:pt x="15472" y="18594"/>
                    <a:pt x="15472" y="18364"/>
                  </a:cubicBezTo>
                  <a:cubicBezTo>
                    <a:pt x="15472" y="11338"/>
                    <a:pt x="21168" y="5642"/>
                    <a:pt x="28194" y="5642"/>
                  </a:cubicBezTo>
                  <a:cubicBezTo>
                    <a:pt x="30234" y="5642"/>
                    <a:pt x="32161" y="6122"/>
                    <a:pt x="33870" y="6976"/>
                  </a:cubicBezTo>
                  <a:lnTo>
                    <a:pt x="33870" y="0"/>
                  </a:lnTo>
                  <a:lnTo>
                    <a:pt x="20464" y="0"/>
                  </a:lnTo>
                  <a:cubicBezTo>
                    <a:pt x="18261" y="3190"/>
                    <a:pt x="14605" y="5423"/>
                    <a:pt x="10455" y="5490"/>
                  </a:cubicBezTo>
                  <a:lnTo>
                    <a:pt x="2959" y="5490"/>
                  </a:lnTo>
                  <a:close/>
                </a:path>
              </a:pathLst>
            </a:custGeom>
            <a:solidFill>
              <a:srgbClr val="F2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F49D89D3-B8A3-48A2-BB85-BC71B7095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982788"/>
              <a:ext cx="1058863" cy="4591050"/>
            </a:xfrm>
            <a:custGeom>
              <a:avLst/>
              <a:gdLst>
                <a:gd name="T0" fmla="*/ 2959 w 2959"/>
                <a:gd name="T1" fmla="*/ 0 h 12806"/>
                <a:gd name="T2" fmla="*/ 0 w 2959"/>
                <a:gd name="T3" fmla="*/ 0 h 12806"/>
                <a:gd name="T4" fmla="*/ 0 w 2959"/>
                <a:gd name="T5" fmla="*/ 12806 h 12806"/>
                <a:gd name="T6" fmla="*/ 2959 w 2959"/>
                <a:gd name="T7" fmla="*/ 0 h 1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2806">
                  <a:moveTo>
                    <a:pt x="2959" y="0"/>
                  </a:moveTo>
                  <a:lnTo>
                    <a:pt x="0" y="0"/>
                  </a:lnTo>
                  <a:lnTo>
                    <a:pt x="0" y="12806"/>
                  </a:lnTo>
                  <a:cubicBezTo>
                    <a:pt x="0" y="8187"/>
                    <a:pt x="1069" y="3833"/>
                    <a:pt x="2959" y="0"/>
                  </a:cubicBezTo>
                  <a:close/>
                </a:path>
              </a:pathLst>
            </a:custGeom>
            <a:solidFill>
              <a:srgbClr val="F0B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114E29BD-6B70-42E6-B8B1-B1791A6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125" y="2036763"/>
              <a:ext cx="6589713" cy="4806950"/>
            </a:xfrm>
            <a:custGeom>
              <a:avLst/>
              <a:gdLst>
                <a:gd name="T0" fmla="*/ 1233 w 18398"/>
                <a:gd name="T1" fmla="*/ 13408 h 13408"/>
                <a:gd name="T2" fmla="*/ 18398 w 18398"/>
                <a:gd name="T3" fmla="*/ 1444 h 13408"/>
                <a:gd name="T4" fmla="*/ 18398 w 18398"/>
                <a:gd name="T5" fmla="*/ 1334 h 13408"/>
                <a:gd name="T6" fmla="*/ 12722 w 18398"/>
                <a:gd name="T7" fmla="*/ 0 h 13408"/>
                <a:gd name="T8" fmla="*/ 0 w 18398"/>
                <a:gd name="T9" fmla="*/ 12722 h 13408"/>
                <a:gd name="T10" fmla="*/ 18 w 18398"/>
                <a:gd name="T11" fmla="*/ 13408 h 13408"/>
                <a:gd name="T12" fmla="*/ 1233 w 18398"/>
                <a:gd name="T13" fmla="*/ 13408 h 1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98" h="13408">
                  <a:moveTo>
                    <a:pt x="1233" y="13408"/>
                  </a:moveTo>
                  <a:cubicBezTo>
                    <a:pt x="8446" y="11905"/>
                    <a:pt x="14606" y="7486"/>
                    <a:pt x="18398" y="1444"/>
                  </a:cubicBezTo>
                  <a:lnTo>
                    <a:pt x="18398" y="1334"/>
                  </a:lnTo>
                  <a:cubicBezTo>
                    <a:pt x="16689" y="480"/>
                    <a:pt x="14762" y="0"/>
                    <a:pt x="12722" y="0"/>
                  </a:cubicBezTo>
                  <a:cubicBezTo>
                    <a:pt x="5696" y="0"/>
                    <a:pt x="0" y="5696"/>
                    <a:pt x="0" y="12722"/>
                  </a:cubicBezTo>
                  <a:cubicBezTo>
                    <a:pt x="0" y="12952"/>
                    <a:pt x="6" y="13181"/>
                    <a:pt x="18" y="13408"/>
                  </a:cubicBezTo>
                  <a:lnTo>
                    <a:pt x="1233" y="13408"/>
                  </a:lnTo>
                  <a:close/>
                </a:path>
              </a:pathLst>
            </a:custGeom>
            <a:solidFill>
              <a:srgbClr val="F0B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rgbClr val="AF1F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rgbClr val="AF1F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xmlns="" id="{436E6C4C-C064-415D-9E66-C37C34A1EB3B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4A056269-CAE3-4112-82E8-D0723ABEED8F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7A912AD2-A308-4378-B918-C6FE10E50231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xmlns="" id="{3F7F96C9-7B8A-41A0-BA9A-864776C10B6E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25B8B51C-E0B0-46B3-8970-421F9AC24F53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0E84EDAF-A993-407F-BD2B-30DC43E3D540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90011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Pinkki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36E06FE-5483-41DE-91BE-93B3740CFF0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12193200" cy="6858000"/>
          </a:xfrm>
          <a:prstGeom prst="rect">
            <a:avLst/>
          </a:prstGeom>
          <a:solidFill>
            <a:srgbClr val="EA9B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A7E215B-A406-47D9-863B-F65F4A43F22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2193200" cy="6858000"/>
          </a:xfrm>
          <a:custGeom>
            <a:avLst/>
            <a:gdLst>
              <a:gd name="T0" fmla="*/ 23343 w 33870"/>
              <a:gd name="T1" fmla="*/ 19050 h 19050"/>
              <a:gd name="T2" fmla="*/ 33870 w 33870"/>
              <a:gd name="T3" fmla="*/ 9479 h 19050"/>
              <a:gd name="T4" fmla="*/ 33870 w 33870"/>
              <a:gd name="T5" fmla="*/ 0 h 19050"/>
              <a:gd name="T6" fmla="*/ 21827 w 33870"/>
              <a:gd name="T7" fmla="*/ 0 h 19050"/>
              <a:gd name="T8" fmla="*/ 10507 w 33870"/>
              <a:gd name="T9" fmla="*/ 7800 h 19050"/>
              <a:gd name="T10" fmla="*/ 0 w 33870"/>
              <a:gd name="T11" fmla="*/ 7800 h 19050"/>
              <a:gd name="T12" fmla="*/ 0 w 33870"/>
              <a:gd name="T13" fmla="*/ 19050 h 19050"/>
              <a:gd name="T14" fmla="*/ 23343 w 33870"/>
              <a:gd name="T15" fmla="*/ 19050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870" h="19050">
                <a:moveTo>
                  <a:pt x="23343" y="19050"/>
                </a:moveTo>
                <a:cubicBezTo>
                  <a:pt x="27657" y="16864"/>
                  <a:pt x="31299" y="13542"/>
                  <a:pt x="33870" y="9479"/>
                </a:cubicBezTo>
                <a:lnTo>
                  <a:pt x="33870" y="0"/>
                </a:lnTo>
                <a:lnTo>
                  <a:pt x="21827" y="0"/>
                </a:lnTo>
                <a:cubicBezTo>
                  <a:pt x="20021" y="4512"/>
                  <a:pt x="15643" y="7717"/>
                  <a:pt x="10507" y="7800"/>
                </a:cubicBezTo>
                <a:lnTo>
                  <a:pt x="0" y="7800"/>
                </a:lnTo>
                <a:lnTo>
                  <a:pt x="0" y="19050"/>
                </a:lnTo>
                <a:lnTo>
                  <a:pt x="23343" y="19050"/>
                </a:lnTo>
                <a:close/>
              </a:path>
            </a:pathLst>
          </a:custGeom>
          <a:solidFill>
            <a:srgbClr val="F0B8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xmlns="" id="{419C72CF-8F51-41A7-94DE-D20FB54CAED5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2193200" cy="6858000"/>
          </a:xfrm>
          <a:custGeom>
            <a:avLst/>
            <a:gdLst>
              <a:gd name="T0" fmla="*/ 1329 w 33870"/>
              <a:gd name="T1" fmla="*/ 7800 h 19050"/>
              <a:gd name="T2" fmla="*/ 0 w 33870"/>
              <a:gd name="T3" fmla="*/ 13363 h 19050"/>
              <a:gd name="T4" fmla="*/ 0 w 33870"/>
              <a:gd name="T5" fmla="*/ 19050 h 19050"/>
              <a:gd name="T6" fmla="*/ 15303 w 33870"/>
              <a:gd name="T7" fmla="*/ 19050 h 19050"/>
              <a:gd name="T8" fmla="*/ 15200 w 33870"/>
              <a:gd name="T9" fmla="*/ 17423 h 19050"/>
              <a:gd name="T10" fmla="*/ 27922 w 33870"/>
              <a:gd name="T11" fmla="*/ 4700 h 19050"/>
              <a:gd name="T12" fmla="*/ 33870 w 33870"/>
              <a:gd name="T13" fmla="*/ 6174 h 19050"/>
              <a:gd name="T14" fmla="*/ 33870 w 33870"/>
              <a:gd name="T15" fmla="*/ 0 h 19050"/>
              <a:gd name="T16" fmla="*/ 21827 w 33870"/>
              <a:gd name="T17" fmla="*/ 0 h 19050"/>
              <a:gd name="T18" fmla="*/ 10507 w 33870"/>
              <a:gd name="T19" fmla="*/ 7800 h 19050"/>
              <a:gd name="T20" fmla="*/ 1329 w 33870"/>
              <a:gd name="T21" fmla="*/ 7800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870" h="19050">
                <a:moveTo>
                  <a:pt x="1329" y="7800"/>
                </a:moveTo>
                <a:cubicBezTo>
                  <a:pt x="713" y="9577"/>
                  <a:pt x="263" y="11438"/>
                  <a:pt x="0" y="13363"/>
                </a:cubicBezTo>
                <a:lnTo>
                  <a:pt x="0" y="19050"/>
                </a:lnTo>
                <a:lnTo>
                  <a:pt x="15303" y="19050"/>
                </a:lnTo>
                <a:cubicBezTo>
                  <a:pt x="15235" y="18517"/>
                  <a:pt x="15200" y="17974"/>
                  <a:pt x="15200" y="17423"/>
                </a:cubicBezTo>
                <a:cubicBezTo>
                  <a:pt x="15200" y="10396"/>
                  <a:pt x="20896" y="4700"/>
                  <a:pt x="27922" y="4700"/>
                </a:cubicBezTo>
                <a:cubicBezTo>
                  <a:pt x="30071" y="4700"/>
                  <a:pt x="32095" y="5234"/>
                  <a:pt x="33870" y="6174"/>
                </a:cubicBezTo>
                <a:lnTo>
                  <a:pt x="33870" y="0"/>
                </a:lnTo>
                <a:lnTo>
                  <a:pt x="21827" y="0"/>
                </a:lnTo>
                <a:cubicBezTo>
                  <a:pt x="20021" y="4512"/>
                  <a:pt x="15643" y="7717"/>
                  <a:pt x="10507" y="7800"/>
                </a:cubicBezTo>
                <a:lnTo>
                  <a:pt x="1329" y="7800"/>
                </a:lnTo>
                <a:close/>
              </a:path>
            </a:pathLst>
          </a:custGeom>
          <a:solidFill>
            <a:srgbClr val="F2C6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7DE8EEC8-336D-4F7B-B09D-56ABA304E576}"/>
              </a:ext>
            </a:extLst>
          </p:cNvPr>
          <p:cNvSpPr>
            <a:spLocks/>
          </p:cNvSpPr>
          <p:nvPr userDrawn="1"/>
        </p:nvSpPr>
        <p:spPr bwMode="gray">
          <a:xfrm>
            <a:off x="477069" y="0"/>
            <a:ext cx="7381018" cy="2807284"/>
          </a:xfrm>
          <a:custGeom>
            <a:avLst/>
            <a:gdLst>
              <a:gd name="T0" fmla="*/ 4169 w 20498"/>
              <a:gd name="T1" fmla="*/ 0 h 7800"/>
              <a:gd name="T2" fmla="*/ 0 w 20498"/>
              <a:gd name="T3" fmla="*/ 7800 h 7800"/>
              <a:gd name="T4" fmla="*/ 9178 w 20498"/>
              <a:gd name="T5" fmla="*/ 7800 h 7800"/>
              <a:gd name="T6" fmla="*/ 20498 w 20498"/>
              <a:gd name="T7" fmla="*/ 0 h 7800"/>
              <a:gd name="T8" fmla="*/ 4169 w 20498"/>
              <a:gd name="T9" fmla="*/ 0 h 7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98" h="7800">
                <a:moveTo>
                  <a:pt x="4169" y="0"/>
                </a:moveTo>
                <a:cubicBezTo>
                  <a:pt x="2405" y="2324"/>
                  <a:pt x="989" y="4953"/>
                  <a:pt x="0" y="7800"/>
                </a:cubicBezTo>
                <a:lnTo>
                  <a:pt x="9178" y="7800"/>
                </a:lnTo>
                <a:cubicBezTo>
                  <a:pt x="14314" y="7717"/>
                  <a:pt x="18692" y="4512"/>
                  <a:pt x="20498" y="0"/>
                </a:cubicBezTo>
                <a:lnTo>
                  <a:pt x="4169" y="0"/>
                </a:lnTo>
                <a:close/>
              </a:path>
            </a:pathLst>
          </a:custGeom>
          <a:solidFill>
            <a:srgbClr val="EEA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xmlns="" id="{930356C7-EB93-4F14-8945-38BFF481D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2719" y="2429479"/>
            <a:ext cx="3694183" cy="11384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7364" y="4638953"/>
            <a:ext cx="2845395" cy="13093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800" cap="none" baseline="0">
                <a:solidFill>
                  <a:srgbClr val="AF1F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7364" y="4004001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>
          <a:xfrm>
            <a:off x="727364" y="897629"/>
            <a:ext cx="6880067" cy="2772445"/>
          </a:xfrm>
        </p:spPr>
        <p:txBody>
          <a:bodyPr anchor="b" anchorCtr="0"/>
          <a:lstStyle>
            <a:lvl1pPr>
              <a:defRPr>
                <a:solidFill>
                  <a:srgbClr val="AF1F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360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k_Sininen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xmlns="" id="{2024F0BB-770A-4E0F-81D5-F31A213BF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6800" cy="6866088"/>
            <a:chOff x="1668186" y="752742"/>
            <a:chExt cx="9201701" cy="5180022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xmlns="" id="{E805A144-BEFC-4359-A58F-94245A04E8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4CA7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99135A4C-27B7-4AC5-9C54-197E52965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57B5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4FA71196-15E4-430B-B303-6D02751A2B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60BD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0D816B4D-593E-4507-9191-045085CA4E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59B7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5B123D48-CD94-465D-89F1-F59B86861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59B7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364" y="914400"/>
            <a:ext cx="10626436" cy="2595563"/>
          </a:xfrm>
        </p:spPr>
        <p:txBody>
          <a:bodyPr anchor="t" anchorCtr="0"/>
          <a:lstStyle>
            <a:lvl1pPr algn="l">
              <a:lnSpc>
                <a:spcPts val="7000"/>
              </a:lnSpc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364" y="4572000"/>
            <a:ext cx="3600000" cy="145827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27364" y="4059380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xmlns="" id="{43C69F69-6795-44BF-9375-68FCC8AE98EF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117107" y="5356695"/>
            <a:ext cx="2168643" cy="756000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1BB5BDF2-6FB5-4382-B9FB-0CB9A02C39A4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951A022E-0F9B-4729-AAD1-5752A31EBEB9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xmlns="" id="{683444AB-9A55-4F4B-8AC3-A17C54907A72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FAA98BCA-8A5E-4B4E-B2F3-D24E5068A521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7C215311-0C43-4A4F-822C-D619333B51D5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5007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oletti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743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xmlns="" id="{0537061A-5F30-468F-9B12-16FC81B8ED51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E31F9400-85AD-4F5C-A090-E081102642B3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CB338FA7-1FFC-4C45-8663-08580A269E6C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xmlns="" id="{8EAC8A38-DAEA-42FB-AC1E-941E3178F489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16B761A4-8774-4F79-9A2D-0C3EEB8080BE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546AF85C-F6DF-4601-9B9A-DE198CFCB9FA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7635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27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xmlns="" id="{68C3D0F8-2C8E-4031-BDF5-3448896F3AC4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A7067041-FAFC-40E1-A392-F719B678B730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915A1FDE-C405-4420-83B3-FEDA0544088C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xmlns="" id="{C2F7D048-B085-4D61-BCA6-B320D58E56CF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9B3D4BB2-BD8B-43F3-BB54-CBDC6F01DE16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A09AB6D8-0C95-4A0F-98B4-95BC7330DDA0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60320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96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k_Sininen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68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13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Pinkki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Kuva</a:t>
            </a:r>
            <a:r>
              <a:rPr lang="en-US" dirty="0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1459061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ak_Sin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>
            <a:extLst>
              <a:ext uri="{FF2B5EF4-FFF2-40B4-BE49-F238E27FC236}">
                <a16:creationId xmlns:a16="http://schemas.microsoft.com/office/drawing/2014/main" xmlns="" id="{461BF9E9-0354-4AB5-B60B-FD56F3CB7518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30163" y="14288"/>
            <a:chExt cx="12131675" cy="6829425"/>
          </a:xfrm>
        </p:grpSpPr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xmlns="" id="{D4EA1CC9-45D2-4495-AC44-8B33B8D0F9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3" y="14288"/>
              <a:ext cx="12131675" cy="6829425"/>
            </a:xfrm>
            <a:prstGeom prst="rect">
              <a:avLst/>
            </a:prstGeom>
            <a:solidFill>
              <a:srgbClr val="69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B77E3D44-8D8A-4F43-BC50-A012C1317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025" y="14288"/>
              <a:ext cx="6302375" cy="1968500"/>
            </a:xfrm>
            <a:custGeom>
              <a:avLst/>
              <a:gdLst>
                <a:gd name="T0" fmla="*/ 3557 w 17594"/>
                <a:gd name="T1" fmla="*/ 0 h 5490"/>
                <a:gd name="T2" fmla="*/ 0 w 17594"/>
                <a:gd name="T3" fmla="*/ 5490 h 5490"/>
                <a:gd name="T4" fmla="*/ 7496 w 17594"/>
                <a:gd name="T5" fmla="*/ 5490 h 5490"/>
                <a:gd name="T6" fmla="*/ 17594 w 17594"/>
                <a:gd name="T7" fmla="*/ 0 h 5490"/>
                <a:gd name="T8" fmla="*/ 3557 w 17594"/>
                <a:gd name="T9" fmla="*/ 0 h 5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4" h="5490">
                  <a:moveTo>
                    <a:pt x="3557" y="0"/>
                  </a:moveTo>
                  <a:cubicBezTo>
                    <a:pt x="2175" y="1666"/>
                    <a:pt x="978" y="3509"/>
                    <a:pt x="0" y="5490"/>
                  </a:cubicBezTo>
                  <a:lnTo>
                    <a:pt x="7496" y="5490"/>
                  </a:lnTo>
                  <a:cubicBezTo>
                    <a:pt x="11703" y="5422"/>
                    <a:pt x="15401" y="3260"/>
                    <a:pt x="17594" y="0"/>
                  </a:cubicBezTo>
                  <a:lnTo>
                    <a:pt x="3557" y="0"/>
                  </a:lnTo>
                  <a:close/>
                </a:path>
              </a:pathLst>
            </a:custGeom>
            <a:solidFill>
              <a:srgbClr val="8A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31FF7773-04E5-452C-B31B-9CF16BD7A3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4288"/>
              <a:ext cx="12131675" cy="6829425"/>
            </a:xfrm>
            <a:custGeom>
              <a:avLst/>
              <a:gdLst>
                <a:gd name="T0" fmla="*/ 2959 w 33870"/>
                <a:gd name="T1" fmla="*/ 5490 h 19050"/>
                <a:gd name="T2" fmla="*/ 0 w 33870"/>
                <a:gd name="T3" fmla="*/ 18296 h 19050"/>
                <a:gd name="T4" fmla="*/ 0 w 33870"/>
                <a:gd name="T5" fmla="*/ 18298 h 19050"/>
                <a:gd name="T6" fmla="*/ 10 w 33870"/>
                <a:gd name="T7" fmla="*/ 19050 h 19050"/>
                <a:gd name="T8" fmla="*/ 15490 w 33870"/>
                <a:gd name="T9" fmla="*/ 19050 h 19050"/>
                <a:gd name="T10" fmla="*/ 15472 w 33870"/>
                <a:gd name="T11" fmla="*/ 18364 h 19050"/>
                <a:gd name="T12" fmla="*/ 28194 w 33870"/>
                <a:gd name="T13" fmla="*/ 5642 h 19050"/>
                <a:gd name="T14" fmla="*/ 33870 w 33870"/>
                <a:gd name="T15" fmla="*/ 6976 h 19050"/>
                <a:gd name="T16" fmla="*/ 33870 w 33870"/>
                <a:gd name="T17" fmla="*/ 0 h 19050"/>
                <a:gd name="T18" fmla="*/ 20464 w 33870"/>
                <a:gd name="T19" fmla="*/ 0 h 19050"/>
                <a:gd name="T20" fmla="*/ 10455 w 33870"/>
                <a:gd name="T21" fmla="*/ 5490 h 19050"/>
                <a:gd name="T22" fmla="*/ 2959 w 33870"/>
                <a:gd name="T23" fmla="*/ 549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70" h="19050">
                  <a:moveTo>
                    <a:pt x="2959" y="5490"/>
                  </a:moveTo>
                  <a:cubicBezTo>
                    <a:pt x="1069" y="9323"/>
                    <a:pt x="0" y="13677"/>
                    <a:pt x="0" y="18296"/>
                  </a:cubicBezTo>
                  <a:lnTo>
                    <a:pt x="0" y="18298"/>
                  </a:lnTo>
                  <a:cubicBezTo>
                    <a:pt x="0" y="18549"/>
                    <a:pt x="4" y="18800"/>
                    <a:pt x="10" y="19050"/>
                  </a:cubicBezTo>
                  <a:lnTo>
                    <a:pt x="15490" y="19050"/>
                  </a:lnTo>
                  <a:cubicBezTo>
                    <a:pt x="15478" y="18823"/>
                    <a:pt x="15472" y="18594"/>
                    <a:pt x="15472" y="18364"/>
                  </a:cubicBezTo>
                  <a:cubicBezTo>
                    <a:pt x="15472" y="11338"/>
                    <a:pt x="21168" y="5642"/>
                    <a:pt x="28194" y="5642"/>
                  </a:cubicBezTo>
                  <a:cubicBezTo>
                    <a:pt x="30234" y="5642"/>
                    <a:pt x="32161" y="6122"/>
                    <a:pt x="33870" y="6976"/>
                  </a:cubicBezTo>
                  <a:lnTo>
                    <a:pt x="33870" y="0"/>
                  </a:lnTo>
                  <a:lnTo>
                    <a:pt x="20464" y="0"/>
                  </a:lnTo>
                  <a:cubicBezTo>
                    <a:pt x="18261" y="3190"/>
                    <a:pt x="14605" y="5423"/>
                    <a:pt x="10455" y="5490"/>
                  </a:cubicBezTo>
                  <a:lnTo>
                    <a:pt x="2959" y="5490"/>
                  </a:lnTo>
                  <a:close/>
                </a:path>
              </a:pathLst>
            </a:custGeom>
            <a:solidFill>
              <a:srgbClr val="AE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B8AB8D8C-F308-4281-AA98-1D553A3DB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982788"/>
              <a:ext cx="1058863" cy="4591050"/>
            </a:xfrm>
            <a:custGeom>
              <a:avLst/>
              <a:gdLst>
                <a:gd name="T0" fmla="*/ 2959 w 2959"/>
                <a:gd name="T1" fmla="*/ 0 h 12806"/>
                <a:gd name="T2" fmla="*/ 0 w 2959"/>
                <a:gd name="T3" fmla="*/ 0 h 12806"/>
                <a:gd name="T4" fmla="*/ 0 w 2959"/>
                <a:gd name="T5" fmla="*/ 12806 h 12806"/>
                <a:gd name="T6" fmla="*/ 2959 w 2959"/>
                <a:gd name="T7" fmla="*/ 0 h 1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2806">
                  <a:moveTo>
                    <a:pt x="2959" y="0"/>
                  </a:moveTo>
                  <a:lnTo>
                    <a:pt x="0" y="0"/>
                  </a:lnTo>
                  <a:lnTo>
                    <a:pt x="0" y="12806"/>
                  </a:lnTo>
                  <a:cubicBezTo>
                    <a:pt x="0" y="8187"/>
                    <a:pt x="1069" y="3833"/>
                    <a:pt x="2959" y="0"/>
                  </a:cubicBezTo>
                  <a:close/>
                </a:path>
              </a:pathLst>
            </a:custGeom>
            <a:solidFill>
              <a:srgbClr val="9AD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7CD42C89-5B7F-495D-BB34-6BE59CC29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125" y="2036763"/>
              <a:ext cx="6589713" cy="4806950"/>
            </a:xfrm>
            <a:custGeom>
              <a:avLst/>
              <a:gdLst>
                <a:gd name="T0" fmla="*/ 1233 w 18398"/>
                <a:gd name="T1" fmla="*/ 13408 h 13408"/>
                <a:gd name="T2" fmla="*/ 18398 w 18398"/>
                <a:gd name="T3" fmla="*/ 1444 h 13408"/>
                <a:gd name="T4" fmla="*/ 18398 w 18398"/>
                <a:gd name="T5" fmla="*/ 1334 h 13408"/>
                <a:gd name="T6" fmla="*/ 12722 w 18398"/>
                <a:gd name="T7" fmla="*/ 0 h 13408"/>
                <a:gd name="T8" fmla="*/ 0 w 18398"/>
                <a:gd name="T9" fmla="*/ 12722 h 13408"/>
                <a:gd name="T10" fmla="*/ 18 w 18398"/>
                <a:gd name="T11" fmla="*/ 13408 h 13408"/>
                <a:gd name="T12" fmla="*/ 1233 w 18398"/>
                <a:gd name="T13" fmla="*/ 13408 h 1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98" h="13408">
                  <a:moveTo>
                    <a:pt x="1233" y="13408"/>
                  </a:moveTo>
                  <a:cubicBezTo>
                    <a:pt x="8446" y="11905"/>
                    <a:pt x="14606" y="7486"/>
                    <a:pt x="18398" y="1444"/>
                  </a:cubicBezTo>
                  <a:lnTo>
                    <a:pt x="18398" y="1334"/>
                  </a:lnTo>
                  <a:cubicBezTo>
                    <a:pt x="16689" y="480"/>
                    <a:pt x="14762" y="0"/>
                    <a:pt x="12722" y="0"/>
                  </a:cubicBezTo>
                  <a:cubicBezTo>
                    <a:pt x="5696" y="0"/>
                    <a:pt x="0" y="5696"/>
                    <a:pt x="0" y="12722"/>
                  </a:cubicBezTo>
                  <a:cubicBezTo>
                    <a:pt x="0" y="12952"/>
                    <a:pt x="6" y="13181"/>
                    <a:pt x="18" y="13408"/>
                  </a:cubicBezTo>
                  <a:lnTo>
                    <a:pt x="1233" y="13408"/>
                  </a:lnTo>
                  <a:close/>
                </a:path>
              </a:pathLst>
            </a:custGeom>
            <a:solidFill>
              <a:srgbClr val="9AD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rgbClr val="007AC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rgbClr val="007AC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xmlns="" id="{5CEABC39-9C7C-499F-8951-E2203A0B1743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83086FF9-8807-4039-8D0C-7D0D93B67CED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ADE97B19-F786-453A-AFE5-FF0DAFAE82DB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xmlns="" id="{033FBC24-751D-4921-9825-3EA2A37D5648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442F0027-805B-43A6-A707-6252C5DDA30A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1C0125DD-92B2-42CA-9B31-E5F1F5D3C2E7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05172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xmlns="" id="{42CF9F0D-A299-4357-8555-DD9D7BCE8868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0" y="0"/>
            <a:chExt cx="12193200" cy="6858000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xmlns="" id="{D50AD823-B2C1-422D-88DC-DF2F5466CB0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3200" cy="6858000"/>
            </a:xfrm>
            <a:prstGeom prst="rect">
              <a:avLst/>
            </a:prstGeom>
            <a:solidFill>
              <a:srgbClr val="69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645C6B42-AC71-4C3C-8043-C2BD9F584F2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rgbClr val="9AD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189F6634-0EA0-4F2C-A8D2-FD8F288D1D3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rgbClr val="AE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704E102F-DD0B-47FF-B13A-72C27C8A61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69" y="0"/>
              <a:ext cx="7381018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rgbClr val="8A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21" name="Kuva 20">
            <a:extLst>
              <a:ext uri="{FF2B5EF4-FFF2-40B4-BE49-F238E27FC236}">
                <a16:creationId xmlns:a16="http://schemas.microsoft.com/office/drawing/2014/main" xmlns="" id="{EF09530E-50E8-4416-B258-2575B09EAA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2719" y="2429479"/>
            <a:ext cx="3694183" cy="11384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7364" y="4638953"/>
            <a:ext cx="2845395" cy="13093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800" cap="none" baseline="0">
                <a:solidFill>
                  <a:srgbClr val="007AC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7364" y="4004001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>
          <a:xfrm>
            <a:off x="727364" y="897629"/>
            <a:ext cx="6880067" cy="2772445"/>
          </a:xfrm>
        </p:spPr>
        <p:txBody>
          <a:bodyPr anchor="b" anchorCtr="0"/>
          <a:lstStyle>
            <a:lvl1pPr>
              <a:defRPr>
                <a:solidFill>
                  <a:srgbClr val="007AC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952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k_Keltainen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xmlns="" id="{89E35A09-2DD4-4C91-9F2C-8446D79551B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6800" cy="6866088"/>
            <a:chOff x="1668186" y="752742"/>
            <a:chExt cx="9201701" cy="5180022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xmlns="" id="{B80BD106-2D1A-4420-89AB-866F573D22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F7DD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AD8B459C-50CE-4C57-ACD4-2425B5349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25EB96C3-B5E9-44B5-BAFE-AC502D7DBA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FAC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D653E748-09C9-4B6E-A199-38687296FC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B196D0FA-9F76-48D6-874C-57BE63EC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364" y="914400"/>
            <a:ext cx="10626436" cy="2595563"/>
          </a:xfrm>
        </p:spPr>
        <p:txBody>
          <a:bodyPr anchor="t" anchorCtr="0"/>
          <a:lstStyle>
            <a:lvl1pPr algn="l">
              <a:lnSpc>
                <a:spcPts val="7000"/>
              </a:lnSpc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364" y="4572000"/>
            <a:ext cx="3600000" cy="145827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27364" y="4059380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xmlns="" id="{777747A4-F0E6-4DEF-8629-F64C6D24849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117107" y="5356695"/>
            <a:ext cx="2168643" cy="756000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B7DB162-AB20-47CA-B969-70060D95C3E1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37F874D4-9A0E-4135-A8BE-C52FB5397341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xmlns="" id="{54B9605A-50D5-42DD-9DF8-CC410BEDB889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44322A51-5507-4B29-961F-A0EAE4B69C66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565AABBC-0262-4F8A-A605-24F4979FCC0B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31725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5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oletti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32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xmlns="" id="{CA260FE2-DA3F-4984-BBA4-49D53EC33323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2C17087-1460-4E48-95EC-CAA1548551CC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2EA4307D-CB97-4615-8E54-B739778E24FC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xmlns="" id="{CD764E07-891A-4017-B327-96A8EC044A9E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B0DF7089-6CBB-4164-A587-F665300B0A9D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2EA2F01B-57B3-4D0D-8E4B-B5EB1D7691EB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21480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05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k_Keltainen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75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083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Kuva</a:t>
            </a:r>
            <a:r>
              <a:rPr lang="en-US" dirty="0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1129816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ak_Kelta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xmlns="" id="{C81353C8-9200-44A5-B0DE-5FA522ECBE16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30163" y="14288"/>
            <a:chExt cx="12131675" cy="6829425"/>
          </a:xfrm>
        </p:grpSpPr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xmlns="" id="{A275DA26-62A0-4EB9-8DB8-55F644DDA7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3" y="14288"/>
              <a:ext cx="12131675" cy="6829425"/>
            </a:xfrm>
            <a:prstGeom prst="rect">
              <a:avLst/>
            </a:prstGeom>
            <a:solidFill>
              <a:srgbClr val="F8E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D3DDE222-D687-42E1-8647-4CEBA7BA1B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025" y="14288"/>
              <a:ext cx="6302375" cy="1968500"/>
            </a:xfrm>
            <a:custGeom>
              <a:avLst/>
              <a:gdLst>
                <a:gd name="T0" fmla="*/ 3557 w 17594"/>
                <a:gd name="T1" fmla="*/ 0 h 5490"/>
                <a:gd name="T2" fmla="*/ 0 w 17594"/>
                <a:gd name="T3" fmla="*/ 5490 h 5490"/>
                <a:gd name="T4" fmla="*/ 7496 w 17594"/>
                <a:gd name="T5" fmla="*/ 5490 h 5490"/>
                <a:gd name="T6" fmla="*/ 17594 w 17594"/>
                <a:gd name="T7" fmla="*/ 0 h 5490"/>
                <a:gd name="T8" fmla="*/ 3557 w 17594"/>
                <a:gd name="T9" fmla="*/ 0 h 5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4" h="5490">
                  <a:moveTo>
                    <a:pt x="3557" y="0"/>
                  </a:moveTo>
                  <a:cubicBezTo>
                    <a:pt x="2175" y="1666"/>
                    <a:pt x="978" y="3509"/>
                    <a:pt x="0" y="5490"/>
                  </a:cubicBezTo>
                  <a:lnTo>
                    <a:pt x="7496" y="5490"/>
                  </a:lnTo>
                  <a:cubicBezTo>
                    <a:pt x="11703" y="5422"/>
                    <a:pt x="15401" y="3260"/>
                    <a:pt x="17594" y="0"/>
                  </a:cubicBezTo>
                  <a:lnTo>
                    <a:pt x="3557" y="0"/>
                  </a:lnTo>
                  <a:close/>
                </a:path>
              </a:pathLst>
            </a:custGeom>
            <a:solidFill>
              <a:srgbClr val="FAF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4510C127-9C30-4413-8E9C-A29371C18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4288"/>
              <a:ext cx="12131675" cy="6829425"/>
            </a:xfrm>
            <a:custGeom>
              <a:avLst/>
              <a:gdLst>
                <a:gd name="T0" fmla="*/ 2959 w 33870"/>
                <a:gd name="T1" fmla="*/ 5490 h 19050"/>
                <a:gd name="T2" fmla="*/ 0 w 33870"/>
                <a:gd name="T3" fmla="*/ 18296 h 19050"/>
                <a:gd name="T4" fmla="*/ 0 w 33870"/>
                <a:gd name="T5" fmla="*/ 18298 h 19050"/>
                <a:gd name="T6" fmla="*/ 10 w 33870"/>
                <a:gd name="T7" fmla="*/ 19050 h 19050"/>
                <a:gd name="T8" fmla="*/ 15490 w 33870"/>
                <a:gd name="T9" fmla="*/ 19050 h 19050"/>
                <a:gd name="T10" fmla="*/ 15472 w 33870"/>
                <a:gd name="T11" fmla="*/ 18364 h 19050"/>
                <a:gd name="T12" fmla="*/ 28194 w 33870"/>
                <a:gd name="T13" fmla="*/ 5642 h 19050"/>
                <a:gd name="T14" fmla="*/ 33870 w 33870"/>
                <a:gd name="T15" fmla="*/ 6976 h 19050"/>
                <a:gd name="T16" fmla="*/ 33870 w 33870"/>
                <a:gd name="T17" fmla="*/ 0 h 19050"/>
                <a:gd name="T18" fmla="*/ 20464 w 33870"/>
                <a:gd name="T19" fmla="*/ 0 h 19050"/>
                <a:gd name="T20" fmla="*/ 10455 w 33870"/>
                <a:gd name="T21" fmla="*/ 5490 h 19050"/>
                <a:gd name="T22" fmla="*/ 2959 w 33870"/>
                <a:gd name="T23" fmla="*/ 549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70" h="19050">
                  <a:moveTo>
                    <a:pt x="2959" y="5490"/>
                  </a:moveTo>
                  <a:cubicBezTo>
                    <a:pt x="1069" y="9323"/>
                    <a:pt x="0" y="13677"/>
                    <a:pt x="0" y="18296"/>
                  </a:cubicBezTo>
                  <a:lnTo>
                    <a:pt x="0" y="18298"/>
                  </a:lnTo>
                  <a:cubicBezTo>
                    <a:pt x="0" y="18549"/>
                    <a:pt x="4" y="18800"/>
                    <a:pt x="10" y="19050"/>
                  </a:cubicBezTo>
                  <a:lnTo>
                    <a:pt x="15490" y="19050"/>
                  </a:lnTo>
                  <a:cubicBezTo>
                    <a:pt x="15478" y="18823"/>
                    <a:pt x="15472" y="18594"/>
                    <a:pt x="15472" y="18364"/>
                  </a:cubicBezTo>
                  <a:cubicBezTo>
                    <a:pt x="15472" y="11338"/>
                    <a:pt x="21168" y="5642"/>
                    <a:pt x="28194" y="5642"/>
                  </a:cubicBezTo>
                  <a:cubicBezTo>
                    <a:pt x="30234" y="5642"/>
                    <a:pt x="32161" y="6122"/>
                    <a:pt x="33870" y="6976"/>
                  </a:cubicBezTo>
                  <a:lnTo>
                    <a:pt x="33870" y="0"/>
                  </a:lnTo>
                  <a:lnTo>
                    <a:pt x="20464" y="0"/>
                  </a:lnTo>
                  <a:cubicBezTo>
                    <a:pt x="18261" y="3190"/>
                    <a:pt x="14605" y="5423"/>
                    <a:pt x="10455" y="5490"/>
                  </a:cubicBezTo>
                  <a:lnTo>
                    <a:pt x="2959" y="5490"/>
                  </a:lnTo>
                  <a:close/>
                </a:path>
              </a:pathLst>
            </a:custGeom>
            <a:solidFill>
              <a:srgbClr val="FCF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B5CFA34A-B4B0-4806-A65A-A6AD9951AD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982788"/>
              <a:ext cx="1058863" cy="4591050"/>
            </a:xfrm>
            <a:custGeom>
              <a:avLst/>
              <a:gdLst>
                <a:gd name="T0" fmla="*/ 2959 w 2959"/>
                <a:gd name="T1" fmla="*/ 0 h 12806"/>
                <a:gd name="T2" fmla="*/ 0 w 2959"/>
                <a:gd name="T3" fmla="*/ 0 h 12806"/>
                <a:gd name="T4" fmla="*/ 0 w 2959"/>
                <a:gd name="T5" fmla="*/ 12806 h 12806"/>
                <a:gd name="T6" fmla="*/ 2959 w 2959"/>
                <a:gd name="T7" fmla="*/ 0 h 1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2806">
                  <a:moveTo>
                    <a:pt x="2959" y="0"/>
                  </a:moveTo>
                  <a:lnTo>
                    <a:pt x="0" y="0"/>
                  </a:lnTo>
                  <a:lnTo>
                    <a:pt x="0" y="12806"/>
                  </a:lnTo>
                  <a:cubicBezTo>
                    <a:pt x="0" y="8187"/>
                    <a:pt x="1069" y="3833"/>
                    <a:pt x="2959" y="0"/>
                  </a:cubicBezTo>
                  <a:close/>
                </a:path>
              </a:pathLst>
            </a:custGeom>
            <a:solidFill>
              <a:srgbClr val="FA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C5DEE86A-1F7B-4BF2-A6BE-FA72E574F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125" y="2036763"/>
              <a:ext cx="6589713" cy="4806950"/>
            </a:xfrm>
            <a:custGeom>
              <a:avLst/>
              <a:gdLst>
                <a:gd name="T0" fmla="*/ 1233 w 18398"/>
                <a:gd name="T1" fmla="*/ 13408 h 13408"/>
                <a:gd name="T2" fmla="*/ 18398 w 18398"/>
                <a:gd name="T3" fmla="*/ 1444 h 13408"/>
                <a:gd name="T4" fmla="*/ 18398 w 18398"/>
                <a:gd name="T5" fmla="*/ 1334 h 13408"/>
                <a:gd name="T6" fmla="*/ 12722 w 18398"/>
                <a:gd name="T7" fmla="*/ 0 h 13408"/>
                <a:gd name="T8" fmla="*/ 0 w 18398"/>
                <a:gd name="T9" fmla="*/ 12722 h 13408"/>
                <a:gd name="T10" fmla="*/ 18 w 18398"/>
                <a:gd name="T11" fmla="*/ 13408 h 13408"/>
                <a:gd name="T12" fmla="*/ 1233 w 18398"/>
                <a:gd name="T13" fmla="*/ 13408 h 1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98" h="13408">
                  <a:moveTo>
                    <a:pt x="1233" y="13408"/>
                  </a:moveTo>
                  <a:cubicBezTo>
                    <a:pt x="8446" y="11905"/>
                    <a:pt x="14606" y="7486"/>
                    <a:pt x="18398" y="1444"/>
                  </a:cubicBezTo>
                  <a:lnTo>
                    <a:pt x="18398" y="1334"/>
                  </a:lnTo>
                  <a:cubicBezTo>
                    <a:pt x="16689" y="480"/>
                    <a:pt x="14762" y="0"/>
                    <a:pt x="12722" y="0"/>
                  </a:cubicBezTo>
                  <a:cubicBezTo>
                    <a:pt x="5696" y="0"/>
                    <a:pt x="0" y="5696"/>
                    <a:pt x="0" y="12722"/>
                  </a:cubicBezTo>
                  <a:cubicBezTo>
                    <a:pt x="0" y="12952"/>
                    <a:pt x="6" y="13181"/>
                    <a:pt x="18" y="13408"/>
                  </a:cubicBezTo>
                  <a:lnTo>
                    <a:pt x="1233" y="13408"/>
                  </a:lnTo>
                  <a:close/>
                </a:path>
              </a:pathLst>
            </a:custGeom>
            <a:solidFill>
              <a:srgbClr val="FA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rgbClr val="FB8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rgbClr val="FB88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xmlns="" id="{EC5B3258-E53A-48B3-AA39-867CA5B979C8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C50127F1-99D8-480D-AD8D-E5342269D5E2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EC4170DB-5912-48B6-B4D8-FB1712F1862D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xmlns="" id="{C041835F-1536-41FF-81F7-868D2C153C94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8CF1E646-FE8A-4C9D-9B72-8BE5D505709D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475AFC73-7168-4849-853F-75363B263E1D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8438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xmlns="" id="{661828A0-B54E-4DAD-ABB0-00C243B13E1F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0" y="0"/>
            <a:chExt cx="12193200" cy="68580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xmlns="" id="{21221AC2-DB77-48E7-B409-D59C81CD5F0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3200" cy="6858000"/>
            </a:xfrm>
            <a:prstGeom prst="rect">
              <a:avLst/>
            </a:prstGeom>
            <a:solidFill>
              <a:srgbClr val="F8E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A8838BED-C7B4-43DC-82FF-BED335A2921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rgbClr val="FA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FF44CD96-54B5-4D32-BFA8-6481C1988C9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rgbClr val="FCF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0AA5E61C-ABE3-4FFC-BB4B-181153BA1E4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69" y="0"/>
              <a:ext cx="7381018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rgbClr val="FAF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7364" y="4638953"/>
            <a:ext cx="2845395" cy="13093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800" cap="none" baseline="0">
                <a:solidFill>
                  <a:srgbClr val="FB88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7364" y="4004001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>
          <a:xfrm>
            <a:off x="727364" y="897629"/>
            <a:ext cx="6880067" cy="2772445"/>
          </a:xfrm>
        </p:spPr>
        <p:txBody>
          <a:bodyPr anchor="b" anchorCtr="0"/>
          <a:lstStyle>
            <a:lvl1pPr>
              <a:defRPr>
                <a:solidFill>
                  <a:srgbClr val="FB8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xmlns="" id="{44C0EF9E-F8E2-4159-8965-799747FE5F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2719" y="2429479"/>
            <a:ext cx="3694183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7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k_Violetti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9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oletti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419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Violetti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DIAKONIA-AMMATTIKORKEAKOULU / DIACONIA UNIVERSITY OF APPLIED SCIENCES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Kuva</a:t>
            </a:r>
            <a:r>
              <a:rPr lang="en-US" dirty="0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6947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ak_Violetti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Ryhmä 32">
            <a:extLst>
              <a:ext uri="{FF2B5EF4-FFF2-40B4-BE49-F238E27FC236}">
                <a16:creationId xmlns:a16="http://schemas.microsoft.com/office/drawing/2014/main" xmlns="" id="{8CABB263-A4D1-4646-89F8-79226C9A052A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30163" y="14288"/>
            <a:chExt cx="12131675" cy="6829425"/>
          </a:xfrm>
        </p:grpSpPr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xmlns="" id="{5920B4BA-B71F-49BD-AEE1-F6944ABF7C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3" y="14288"/>
              <a:ext cx="12131675" cy="6829425"/>
            </a:xfrm>
            <a:prstGeom prst="rect">
              <a:avLst/>
            </a:prstGeom>
            <a:solidFill>
              <a:srgbClr val="3F2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xmlns="" id="{FA61B206-3157-4542-8792-3252741B40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025" y="14288"/>
              <a:ext cx="6302375" cy="1968500"/>
            </a:xfrm>
            <a:custGeom>
              <a:avLst/>
              <a:gdLst>
                <a:gd name="T0" fmla="*/ 3557 w 17594"/>
                <a:gd name="T1" fmla="*/ 0 h 5490"/>
                <a:gd name="T2" fmla="*/ 0 w 17594"/>
                <a:gd name="T3" fmla="*/ 5490 h 5490"/>
                <a:gd name="T4" fmla="*/ 7496 w 17594"/>
                <a:gd name="T5" fmla="*/ 5490 h 5490"/>
                <a:gd name="T6" fmla="*/ 17594 w 17594"/>
                <a:gd name="T7" fmla="*/ 0 h 5490"/>
                <a:gd name="T8" fmla="*/ 3557 w 17594"/>
                <a:gd name="T9" fmla="*/ 0 h 5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4" h="5490">
                  <a:moveTo>
                    <a:pt x="3557" y="0"/>
                  </a:moveTo>
                  <a:cubicBezTo>
                    <a:pt x="2175" y="1666"/>
                    <a:pt x="978" y="3509"/>
                    <a:pt x="0" y="5490"/>
                  </a:cubicBezTo>
                  <a:lnTo>
                    <a:pt x="7496" y="5490"/>
                  </a:lnTo>
                  <a:cubicBezTo>
                    <a:pt x="11703" y="5422"/>
                    <a:pt x="15401" y="3260"/>
                    <a:pt x="17594" y="0"/>
                  </a:cubicBezTo>
                  <a:lnTo>
                    <a:pt x="3557" y="0"/>
                  </a:lnTo>
                  <a:close/>
                </a:path>
              </a:pathLst>
            </a:custGeom>
            <a:solidFill>
              <a:srgbClr val="4D3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B442CAD7-E258-4054-A028-2AC5797BBD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4288"/>
              <a:ext cx="12131675" cy="6829425"/>
            </a:xfrm>
            <a:custGeom>
              <a:avLst/>
              <a:gdLst>
                <a:gd name="T0" fmla="*/ 2959 w 33870"/>
                <a:gd name="T1" fmla="*/ 5490 h 19050"/>
                <a:gd name="T2" fmla="*/ 0 w 33870"/>
                <a:gd name="T3" fmla="*/ 18296 h 19050"/>
                <a:gd name="T4" fmla="*/ 0 w 33870"/>
                <a:gd name="T5" fmla="*/ 18298 h 19050"/>
                <a:gd name="T6" fmla="*/ 10 w 33870"/>
                <a:gd name="T7" fmla="*/ 19050 h 19050"/>
                <a:gd name="T8" fmla="*/ 15490 w 33870"/>
                <a:gd name="T9" fmla="*/ 19050 h 19050"/>
                <a:gd name="T10" fmla="*/ 15472 w 33870"/>
                <a:gd name="T11" fmla="*/ 18364 h 19050"/>
                <a:gd name="T12" fmla="*/ 28194 w 33870"/>
                <a:gd name="T13" fmla="*/ 5642 h 19050"/>
                <a:gd name="T14" fmla="*/ 33870 w 33870"/>
                <a:gd name="T15" fmla="*/ 6976 h 19050"/>
                <a:gd name="T16" fmla="*/ 33870 w 33870"/>
                <a:gd name="T17" fmla="*/ 0 h 19050"/>
                <a:gd name="T18" fmla="*/ 20464 w 33870"/>
                <a:gd name="T19" fmla="*/ 0 h 19050"/>
                <a:gd name="T20" fmla="*/ 10455 w 33870"/>
                <a:gd name="T21" fmla="*/ 5490 h 19050"/>
                <a:gd name="T22" fmla="*/ 2959 w 33870"/>
                <a:gd name="T23" fmla="*/ 549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70" h="19050">
                  <a:moveTo>
                    <a:pt x="2959" y="5490"/>
                  </a:moveTo>
                  <a:cubicBezTo>
                    <a:pt x="1069" y="9323"/>
                    <a:pt x="0" y="13677"/>
                    <a:pt x="0" y="18296"/>
                  </a:cubicBezTo>
                  <a:lnTo>
                    <a:pt x="0" y="18298"/>
                  </a:lnTo>
                  <a:cubicBezTo>
                    <a:pt x="0" y="18549"/>
                    <a:pt x="4" y="18800"/>
                    <a:pt x="10" y="19050"/>
                  </a:cubicBezTo>
                  <a:lnTo>
                    <a:pt x="15490" y="19050"/>
                  </a:lnTo>
                  <a:cubicBezTo>
                    <a:pt x="15478" y="18823"/>
                    <a:pt x="15472" y="18594"/>
                    <a:pt x="15472" y="18364"/>
                  </a:cubicBezTo>
                  <a:cubicBezTo>
                    <a:pt x="15472" y="11338"/>
                    <a:pt x="21168" y="5642"/>
                    <a:pt x="28194" y="5642"/>
                  </a:cubicBezTo>
                  <a:cubicBezTo>
                    <a:pt x="30234" y="5642"/>
                    <a:pt x="32161" y="6122"/>
                    <a:pt x="33870" y="6976"/>
                  </a:cubicBezTo>
                  <a:lnTo>
                    <a:pt x="33870" y="0"/>
                  </a:lnTo>
                  <a:lnTo>
                    <a:pt x="20464" y="0"/>
                  </a:lnTo>
                  <a:cubicBezTo>
                    <a:pt x="18261" y="3190"/>
                    <a:pt x="14605" y="5423"/>
                    <a:pt x="10455" y="5490"/>
                  </a:cubicBezTo>
                  <a:lnTo>
                    <a:pt x="2959" y="5490"/>
                  </a:lnTo>
                  <a:close/>
                </a:path>
              </a:pathLst>
            </a:custGeom>
            <a:solidFill>
              <a:srgbClr val="615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xmlns="" id="{88892B99-50C3-42DB-89F1-535382A07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1982788"/>
              <a:ext cx="1058863" cy="4591050"/>
            </a:xfrm>
            <a:custGeom>
              <a:avLst/>
              <a:gdLst>
                <a:gd name="T0" fmla="*/ 2959 w 2959"/>
                <a:gd name="T1" fmla="*/ 0 h 12806"/>
                <a:gd name="T2" fmla="*/ 0 w 2959"/>
                <a:gd name="T3" fmla="*/ 0 h 12806"/>
                <a:gd name="T4" fmla="*/ 0 w 2959"/>
                <a:gd name="T5" fmla="*/ 12806 h 12806"/>
                <a:gd name="T6" fmla="*/ 2959 w 2959"/>
                <a:gd name="T7" fmla="*/ 0 h 1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2806">
                  <a:moveTo>
                    <a:pt x="2959" y="0"/>
                  </a:moveTo>
                  <a:lnTo>
                    <a:pt x="0" y="0"/>
                  </a:lnTo>
                  <a:lnTo>
                    <a:pt x="0" y="12806"/>
                  </a:lnTo>
                  <a:cubicBezTo>
                    <a:pt x="0" y="8187"/>
                    <a:pt x="1069" y="3833"/>
                    <a:pt x="2959" y="0"/>
                  </a:cubicBezTo>
                  <a:close/>
                </a:path>
              </a:pathLst>
            </a:custGeom>
            <a:solidFill>
              <a:srgbClr val="544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xmlns="" id="{794A5871-76D7-4310-B1C6-C7033E940D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125" y="2036763"/>
              <a:ext cx="6589713" cy="4806950"/>
            </a:xfrm>
            <a:custGeom>
              <a:avLst/>
              <a:gdLst>
                <a:gd name="T0" fmla="*/ 1233 w 18398"/>
                <a:gd name="T1" fmla="*/ 13408 h 13408"/>
                <a:gd name="T2" fmla="*/ 18398 w 18398"/>
                <a:gd name="T3" fmla="*/ 1444 h 13408"/>
                <a:gd name="T4" fmla="*/ 18398 w 18398"/>
                <a:gd name="T5" fmla="*/ 1334 h 13408"/>
                <a:gd name="T6" fmla="*/ 12722 w 18398"/>
                <a:gd name="T7" fmla="*/ 0 h 13408"/>
                <a:gd name="T8" fmla="*/ 0 w 18398"/>
                <a:gd name="T9" fmla="*/ 12722 h 13408"/>
                <a:gd name="T10" fmla="*/ 18 w 18398"/>
                <a:gd name="T11" fmla="*/ 13408 h 13408"/>
                <a:gd name="T12" fmla="*/ 1233 w 18398"/>
                <a:gd name="T13" fmla="*/ 13408 h 1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98" h="13408">
                  <a:moveTo>
                    <a:pt x="1233" y="13408"/>
                  </a:moveTo>
                  <a:cubicBezTo>
                    <a:pt x="8446" y="11905"/>
                    <a:pt x="14606" y="7486"/>
                    <a:pt x="18398" y="1444"/>
                  </a:cubicBezTo>
                  <a:lnTo>
                    <a:pt x="18398" y="1334"/>
                  </a:lnTo>
                  <a:cubicBezTo>
                    <a:pt x="16689" y="480"/>
                    <a:pt x="14762" y="0"/>
                    <a:pt x="12722" y="0"/>
                  </a:cubicBezTo>
                  <a:cubicBezTo>
                    <a:pt x="5696" y="0"/>
                    <a:pt x="0" y="5696"/>
                    <a:pt x="0" y="12722"/>
                  </a:cubicBezTo>
                  <a:cubicBezTo>
                    <a:pt x="0" y="12952"/>
                    <a:pt x="6" y="13181"/>
                    <a:pt x="18" y="13408"/>
                  </a:cubicBezTo>
                  <a:lnTo>
                    <a:pt x="1233" y="13408"/>
                  </a:lnTo>
                  <a:close/>
                </a:path>
              </a:pathLst>
            </a:custGeom>
            <a:solidFill>
              <a:srgbClr val="544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583086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xmlns="" id="{0218A1EE-1D72-4924-B445-062674056205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FFFFF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AEB1B0A0-4E25-456A-BDB2-670E7F254549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E97BA5CA-6603-4366-9660-816DD0F24C73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xmlns="" id="{06FBCE38-3A17-4985-B312-DB5D473E4DAC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86177F9C-B849-434B-86CF-AA07D3B8166E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5AC8FDA9-C847-4093-AF35-309C4230EEDE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4813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Violetti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xmlns="" id="{CF3C11A9-15C2-4D56-9672-6DB4955853AC}"/>
              </a:ext>
            </a:extLst>
          </p:cNvPr>
          <p:cNvGrpSpPr/>
          <p:nvPr userDrawn="1"/>
        </p:nvGrpSpPr>
        <p:grpSpPr>
          <a:xfrm>
            <a:off x="0" y="0"/>
            <a:ext cx="12196800" cy="6858000"/>
            <a:chOff x="0" y="0"/>
            <a:chExt cx="12193200" cy="68580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xmlns="" id="{F0AA4925-BB36-494B-942B-4B2CB78084D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3200" cy="6858000"/>
            </a:xfrm>
            <a:prstGeom prst="rect">
              <a:avLst/>
            </a:prstGeom>
            <a:solidFill>
              <a:srgbClr val="3F2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22DF7AEA-2756-419F-AE2A-AAE2FF7E06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rgbClr val="544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F207B192-0731-4AE1-B6A9-DD3C6BD74A3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rgbClr val="615091"/>
            </a:solidFill>
            <a:ln w="9525">
              <a:solidFill>
                <a:srgbClr val="6150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890D5010-DEB1-4E1C-8A1A-89FCE2D3F78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69" y="0"/>
              <a:ext cx="7381018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rgbClr val="4D3A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4" name="Kuva 13">
            <a:extLst>
              <a:ext uri="{FF2B5EF4-FFF2-40B4-BE49-F238E27FC236}">
                <a16:creationId xmlns:a16="http://schemas.microsoft.com/office/drawing/2014/main" xmlns="" id="{2FA706A3-AECD-4CBB-82D2-D53A7F2FC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2719" y="2429479"/>
            <a:ext cx="3694183" cy="11384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7364" y="4638953"/>
            <a:ext cx="2845395" cy="13093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7364" y="4004001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>
          <a:xfrm>
            <a:off x="727364" y="897629"/>
            <a:ext cx="6880067" cy="277244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38411" y="6442172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r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0211" y="6442172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algn="l"/>
            <a:fld id="{E6C61BD7-0D7C-FF44-A7F4-F5ABEAE0126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xmlns="" id="{10675297-FF6A-4BFC-9C6F-26FB4E0D1E43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3B0083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9330A057-392C-40AE-B4DC-4325A932071E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376C4A5C-4C33-4FD5-9C49-C9F208800E79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xmlns="" id="{893E9BAE-B3C4-4BA4-9E7E-E3DABDD83D53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EA60C2E3-88CC-4EAE-8DBC-246301950F20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1B068E5D-9F32-49FB-8018-897DD1789043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083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Tx/>
        <a:buBlip>
          <a:blip r:embed="rId11"/>
        </a:buBlip>
        <a:defRPr sz="200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78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2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38411" y="6442172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r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0211" y="6442172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algn="l"/>
            <a:fld id="{E6C61BD7-0D7C-FF44-A7F4-F5ABEAE0126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xmlns="" id="{D5163202-BA9C-45AE-8F1C-5BBBAC0E66CD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BED600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034B0E85-6CDA-4E3B-B204-4548162751DF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5725B824-7EFD-4E55-9E09-F2B86B52C207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xmlns="" id="{56717964-8AC7-4E66-A0F1-843821CAF4A2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50408A25-79AF-4D70-9CE5-6A865655FA0F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AC7568FC-3BB3-473E-8340-0E8A743F10CC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0206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Tx/>
        <a:buBlip>
          <a:blip r:embed="rId12"/>
        </a:buBlip>
        <a:defRPr sz="200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3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38411" y="6442172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r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0211" y="6442172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algn="l"/>
            <a:fld id="{E6C61BD7-0D7C-FF44-A7F4-F5ABEAE0126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xmlns="" id="{12B695E0-9EAD-4F2E-BACB-949D2D164DB3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F56EC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FD00010B-8C58-419A-8130-83E5DCA370B0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11D8265D-A785-4B21-9E12-EBE983B0E78B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xmlns="" id="{96E6B933-8D96-4B87-BE1F-1BE9D199A094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B50CAA26-4101-43C6-8FBB-12F7184CDD57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25750794-0FD1-4BBD-85CF-544AD496C966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254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Tx/>
        <a:buBlip>
          <a:blip r:embed="rId11"/>
        </a:buBlip>
        <a:defRPr sz="200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2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38411" y="6442172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r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0211" y="6442172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algn="l"/>
            <a:fld id="{E6C61BD7-0D7C-FF44-A7F4-F5ABEAE0126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xmlns="" id="{3CF129A2-5470-453D-809C-4939EE13D399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1418515" y="6289250"/>
            <a:ext cx="537281" cy="187299"/>
            <a:chOff x="206376" y="1376363"/>
            <a:chExt cx="11780837" cy="4106862"/>
          </a:xfrm>
          <a:solidFill>
            <a:srgbClr val="65CFE9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E2D36DF3-580E-4186-8E07-A695B82CAF65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06376" y="1793875"/>
              <a:ext cx="3984625" cy="3632200"/>
            </a:xfrm>
            <a:custGeom>
              <a:avLst/>
              <a:gdLst>
                <a:gd name="T0" fmla="*/ 6003 w 11057"/>
                <a:gd name="T1" fmla="*/ 0 h 10055"/>
                <a:gd name="T2" fmla="*/ 3411 w 11057"/>
                <a:gd name="T3" fmla="*/ 1 h 10055"/>
                <a:gd name="T4" fmla="*/ 146 w 11057"/>
                <a:gd name="T5" fmla="*/ 0 h 10055"/>
                <a:gd name="T6" fmla="*/ 0 w 11057"/>
                <a:gd name="T7" fmla="*/ 148 h 10055"/>
                <a:gd name="T8" fmla="*/ 0 w 11057"/>
                <a:gd name="T9" fmla="*/ 2529 h 10055"/>
                <a:gd name="T10" fmla="*/ 147 w 11057"/>
                <a:gd name="T11" fmla="*/ 2675 h 10055"/>
                <a:gd name="T12" fmla="*/ 935 w 11057"/>
                <a:gd name="T13" fmla="*/ 2675 h 10055"/>
                <a:gd name="T14" fmla="*/ 990 w 11057"/>
                <a:gd name="T15" fmla="*/ 2731 h 10055"/>
                <a:gd name="T16" fmla="*/ 990 w 11057"/>
                <a:gd name="T17" fmla="*/ 9908 h 10055"/>
                <a:gd name="T18" fmla="*/ 1137 w 11057"/>
                <a:gd name="T19" fmla="*/ 10055 h 10055"/>
                <a:gd name="T20" fmla="*/ 6016 w 11057"/>
                <a:gd name="T21" fmla="*/ 10055 h 10055"/>
                <a:gd name="T22" fmla="*/ 11057 w 11057"/>
                <a:gd name="T23" fmla="*/ 5033 h 10055"/>
                <a:gd name="T24" fmla="*/ 6003 w 11057"/>
                <a:gd name="T25" fmla="*/ 0 h 10055"/>
                <a:gd name="T26" fmla="*/ 5867 w 11057"/>
                <a:gd name="T27" fmla="*/ 7386 h 10055"/>
                <a:gd name="T28" fmla="*/ 5867 w 11057"/>
                <a:gd name="T29" fmla="*/ 7386 h 10055"/>
                <a:gd name="T30" fmla="*/ 3814 w 11057"/>
                <a:gd name="T31" fmla="*/ 7386 h 10055"/>
                <a:gd name="T32" fmla="*/ 3758 w 11057"/>
                <a:gd name="T33" fmla="*/ 7330 h 10055"/>
                <a:gd name="T34" fmla="*/ 3758 w 11057"/>
                <a:gd name="T35" fmla="*/ 2749 h 10055"/>
                <a:gd name="T36" fmla="*/ 3814 w 11057"/>
                <a:gd name="T37" fmla="*/ 2697 h 10055"/>
                <a:gd name="T38" fmla="*/ 5867 w 11057"/>
                <a:gd name="T39" fmla="*/ 2697 h 10055"/>
                <a:gd name="T40" fmla="*/ 8174 w 11057"/>
                <a:gd name="T41" fmla="*/ 5040 h 10055"/>
                <a:gd name="T42" fmla="*/ 5867 w 11057"/>
                <a:gd name="T43" fmla="*/ 7386 h 10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7" h="10055">
                  <a:moveTo>
                    <a:pt x="6003" y="0"/>
                  </a:moveTo>
                  <a:cubicBezTo>
                    <a:pt x="6001" y="0"/>
                    <a:pt x="4856" y="1"/>
                    <a:pt x="3411" y="1"/>
                  </a:cubicBezTo>
                  <a:cubicBezTo>
                    <a:pt x="1929" y="1"/>
                    <a:pt x="146" y="0"/>
                    <a:pt x="146" y="0"/>
                  </a:cubicBezTo>
                  <a:cubicBezTo>
                    <a:pt x="66" y="1"/>
                    <a:pt x="1" y="67"/>
                    <a:pt x="0" y="148"/>
                  </a:cubicBezTo>
                  <a:lnTo>
                    <a:pt x="0" y="2529"/>
                  </a:lnTo>
                  <a:cubicBezTo>
                    <a:pt x="1" y="2610"/>
                    <a:pt x="67" y="2675"/>
                    <a:pt x="147" y="2675"/>
                  </a:cubicBezTo>
                  <a:lnTo>
                    <a:pt x="935" y="2675"/>
                  </a:lnTo>
                  <a:cubicBezTo>
                    <a:pt x="965" y="2675"/>
                    <a:pt x="990" y="2700"/>
                    <a:pt x="990" y="2731"/>
                  </a:cubicBezTo>
                  <a:lnTo>
                    <a:pt x="990" y="9908"/>
                  </a:lnTo>
                  <a:cubicBezTo>
                    <a:pt x="990" y="9989"/>
                    <a:pt x="1056" y="10055"/>
                    <a:pt x="1137" y="10055"/>
                  </a:cubicBezTo>
                  <a:cubicBezTo>
                    <a:pt x="1959" y="10055"/>
                    <a:pt x="5993" y="10055"/>
                    <a:pt x="6016" y="10055"/>
                  </a:cubicBezTo>
                  <a:cubicBezTo>
                    <a:pt x="8790" y="10055"/>
                    <a:pt x="11057" y="7807"/>
                    <a:pt x="11057" y="5033"/>
                  </a:cubicBezTo>
                  <a:cubicBezTo>
                    <a:pt x="11057" y="2212"/>
                    <a:pt x="8790" y="0"/>
                    <a:pt x="6003" y="0"/>
                  </a:cubicBezTo>
                  <a:close/>
                  <a:moveTo>
                    <a:pt x="5867" y="7386"/>
                  </a:moveTo>
                  <a:lnTo>
                    <a:pt x="5867" y="7386"/>
                  </a:lnTo>
                  <a:lnTo>
                    <a:pt x="3814" y="7386"/>
                  </a:lnTo>
                  <a:cubicBezTo>
                    <a:pt x="3783" y="7386"/>
                    <a:pt x="3758" y="7361"/>
                    <a:pt x="3758" y="7330"/>
                  </a:cubicBezTo>
                  <a:lnTo>
                    <a:pt x="3758" y="2749"/>
                  </a:lnTo>
                  <a:cubicBezTo>
                    <a:pt x="3758" y="2718"/>
                    <a:pt x="3783" y="2697"/>
                    <a:pt x="3814" y="2697"/>
                  </a:cubicBezTo>
                  <a:lnTo>
                    <a:pt x="5867" y="2697"/>
                  </a:lnTo>
                  <a:cubicBezTo>
                    <a:pt x="7145" y="2718"/>
                    <a:pt x="8174" y="3758"/>
                    <a:pt x="8174" y="5040"/>
                  </a:cubicBezTo>
                  <a:cubicBezTo>
                    <a:pt x="8174" y="6323"/>
                    <a:pt x="7145" y="7365"/>
                    <a:pt x="5867" y="7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F5FF7A05-9BB1-4DCB-850F-681AA6893C5E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378326" y="2692400"/>
              <a:ext cx="996950" cy="2733675"/>
            </a:xfrm>
            <a:custGeom>
              <a:avLst/>
              <a:gdLst>
                <a:gd name="T0" fmla="*/ 2644 w 2768"/>
                <a:gd name="T1" fmla="*/ 1 h 7569"/>
                <a:gd name="T2" fmla="*/ 2619 w 2768"/>
                <a:gd name="T3" fmla="*/ 0 h 7569"/>
                <a:gd name="T4" fmla="*/ 147 w 2768"/>
                <a:gd name="T5" fmla="*/ 0 h 7569"/>
                <a:gd name="T6" fmla="*/ 120 w 2768"/>
                <a:gd name="T7" fmla="*/ 2 h 7569"/>
                <a:gd name="T8" fmla="*/ 0 w 2768"/>
                <a:gd name="T9" fmla="*/ 146 h 7569"/>
                <a:gd name="T10" fmla="*/ 0 w 2768"/>
                <a:gd name="T11" fmla="*/ 146 h 7569"/>
                <a:gd name="T12" fmla="*/ 0 w 2768"/>
                <a:gd name="T13" fmla="*/ 7424 h 7569"/>
                <a:gd name="T14" fmla="*/ 145 w 2768"/>
                <a:gd name="T15" fmla="*/ 7569 h 7569"/>
                <a:gd name="T16" fmla="*/ 2623 w 2768"/>
                <a:gd name="T17" fmla="*/ 7569 h 7569"/>
                <a:gd name="T18" fmla="*/ 2768 w 2768"/>
                <a:gd name="T19" fmla="*/ 7422 h 7569"/>
                <a:gd name="T20" fmla="*/ 2768 w 2768"/>
                <a:gd name="T21" fmla="*/ 146 h 7569"/>
                <a:gd name="T22" fmla="*/ 2768 w 2768"/>
                <a:gd name="T23" fmla="*/ 146 h 7569"/>
                <a:gd name="T24" fmla="*/ 2644 w 2768"/>
                <a:gd name="T25" fmla="*/ 1 h 7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8" h="7569">
                  <a:moveTo>
                    <a:pt x="2644" y="1"/>
                  </a:moveTo>
                  <a:cubicBezTo>
                    <a:pt x="2636" y="0"/>
                    <a:pt x="2627" y="0"/>
                    <a:pt x="2619" y="0"/>
                  </a:cubicBezTo>
                  <a:lnTo>
                    <a:pt x="147" y="0"/>
                  </a:lnTo>
                  <a:cubicBezTo>
                    <a:pt x="138" y="0"/>
                    <a:pt x="129" y="0"/>
                    <a:pt x="120" y="2"/>
                  </a:cubicBezTo>
                  <a:cubicBezTo>
                    <a:pt x="52" y="15"/>
                    <a:pt x="0" y="74"/>
                    <a:pt x="0" y="146"/>
                  </a:cubicBezTo>
                  <a:lnTo>
                    <a:pt x="0" y="146"/>
                  </a:lnTo>
                  <a:lnTo>
                    <a:pt x="0" y="7424"/>
                  </a:lnTo>
                  <a:cubicBezTo>
                    <a:pt x="0" y="7504"/>
                    <a:pt x="65" y="7568"/>
                    <a:pt x="145" y="7569"/>
                  </a:cubicBezTo>
                  <a:lnTo>
                    <a:pt x="2623" y="7569"/>
                  </a:lnTo>
                  <a:cubicBezTo>
                    <a:pt x="2703" y="7568"/>
                    <a:pt x="2768" y="7503"/>
                    <a:pt x="2768" y="7422"/>
                  </a:cubicBezTo>
                  <a:lnTo>
                    <a:pt x="2768" y="146"/>
                  </a:lnTo>
                  <a:lnTo>
                    <a:pt x="2768" y="146"/>
                  </a:lnTo>
                  <a:cubicBezTo>
                    <a:pt x="2767" y="73"/>
                    <a:pt x="2714" y="13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xmlns="" id="{F7EFD231-5DCF-4272-88AE-DC31330A3AF7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316413" y="1376363"/>
              <a:ext cx="1120775" cy="1122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F6A7A1AB-A19D-4C53-ABA1-B84A5C4F409B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5557838" y="2619375"/>
              <a:ext cx="3105150" cy="2863850"/>
            </a:xfrm>
            <a:custGeom>
              <a:avLst/>
              <a:gdLst>
                <a:gd name="T0" fmla="*/ 8466 w 8612"/>
                <a:gd name="T1" fmla="*/ 202 h 7927"/>
                <a:gd name="T2" fmla="*/ 5995 w 8612"/>
                <a:gd name="T3" fmla="*/ 202 h 7927"/>
                <a:gd name="T4" fmla="*/ 5849 w 8612"/>
                <a:gd name="T5" fmla="*/ 347 h 7927"/>
                <a:gd name="T6" fmla="*/ 5849 w 8612"/>
                <a:gd name="T7" fmla="*/ 672 h 7927"/>
                <a:gd name="T8" fmla="*/ 3757 w 8612"/>
                <a:gd name="T9" fmla="*/ 0 h 7927"/>
                <a:gd name="T10" fmla="*/ 0 w 8612"/>
                <a:gd name="T11" fmla="*/ 3964 h 7927"/>
                <a:gd name="T12" fmla="*/ 3757 w 8612"/>
                <a:gd name="T13" fmla="*/ 7927 h 7927"/>
                <a:gd name="T14" fmla="*/ 5849 w 8612"/>
                <a:gd name="T15" fmla="*/ 7256 h 7927"/>
                <a:gd name="T16" fmla="*/ 5849 w 8612"/>
                <a:gd name="T17" fmla="*/ 7621 h 7927"/>
                <a:gd name="T18" fmla="*/ 5849 w 8612"/>
                <a:gd name="T19" fmla="*/ 7625 h 7927"/>
                <a:gd name="T20" fmla="*/ 5994 w 8612"/>
                <a:gd name="T21" fmla="*/ 7772 h 7927"/>
                <a:gd name="T22" fmla="*/ 8467 w 8612"/>
                <a:gd name="T23" fmla="*/ 7772 h 7927"/>
                <a:gd name="T24" fmla="*/ 8612 w 8612"/>
                <a:gd name="T25" fmla="*/ 7621 h 7927"/>
                <a:gd name="T26" fmla="*/ 8612 w 8612"/>
                <a:gd name="T27" fmla="*/ 4306 h 7927"/>
                <a:gd name="T28" fmla="*/ 7511 w 8612"/>
                <a:gd name="T29" fmla="*/ 4306 h 7927"/>
                <a:gd name="T30" fmla="*/ 7511 w 8612"/>
                <a:gd name="T31" fmla="*/ 3700 h 7927"/>
                <a:gd name="T32" fmla="*/ 8612 w 8612"/>
                <a:gd name="T33" fmla="*/ 3700 h 7927"/>
                <a:gd name="T34" fmla="*/ 8612 w 8612"/>
                <a:gd name="T35" fmla="*/ 350 h 7927"/>
                <a:gd name="T36" fmla="*/ 8466 w 8612"/>
                <a:gd name="T37" fmla="*/ 202 h 7927"/>
                <a:gd name="T38" fmla="*/ 4021 w 8612"/>
                <a:gd name="T39" fmla="*/ 5788 h 7927"/>
                <a:gd name="T40" fmla="*/ 4021 w 8612"/>
                <a:gd name="T41" fmla="*/ 5788 h 7927"/>
                <a:gd name="T42" fmla="*/ 2206 w 8612"/>
                <a:gd name="T43" fmla="*/ 3973 h 7927"/>
                <a:gd name="T44" fmla="*/ 4021 w 8612"/>
                <a:gd name="T45" fmla="*/ 2159 h 7927"/>
                <a:gd name="T46" fmla="*/ 5835 w 8612"/>
                <a:gd name="T47" fmla="*/ 3973 h 7927"/>
                <a:gd name="T48" fmla="*/ 4021 w 8612"/>
                <a:gd name="T49" fmla="*/ 5788 h 7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12" h="7927">
                  <a:moveTo>
                    <a:pt x="8466" y="202"/>
                  </a:moveTo>
                  <a:lnTo>
                    <a:pt x="5995" y="202"/>
                  </a:lnTo>
                  <a:cubicBezTo>
                    <a:pt x="5915" y="203"/>
                    <a:pt x="5850" y="267"/>
                    <a:pt x="5849" y="347"/>
                  </a:cubicBezTo>
                  <a:lnTo>
                    <a:pt x="5849" y="672"/>
                  </a:lnTo>
                  <a:cubicBezTo>
                    <a:pt x="5251" y="248"/>
                    <a:pt x="4532" y="0"/>
                    <a:pt x="3757" y="0"/>
                  </a:cubicBezTo>
                  <a:cubicBezTo>
                    <a:pt x="1682" y="0"/>
                    <a:pt x="0" y="1775"/>
                    <a:pt x="0" y="3964"/>
                  </a:cubicBezTo>
                  <a:cubicBezTo>
                    <a:pt x="0" y="6152"/>
                    <a:pt x="1682" y="7927"/>
                    <a:pt x="3757" y="7927"/>
                  </a:cubicBezTo>
                  <a:cubicBezTo>
                    <a:pt x="4532" y="7927"/>
                    <a:pt x="5251" y="7679"/>
                    <a:pt x="5849" y="7256"/>
                  </a:cubicBezTo>
                  <a:lnTo>
                    <a:pt x="5849" y="7621"/>
                  </a:lnTo>
                  <a:lnTo>
                    <a:pt x="5849" y="7625"/>
                  </a:lnTo>
                  <a:cubicBezTo>
                    <a:pt x="5849" y="7706"/>
                    <a:pt x="5914" y="7771"/>
                    <a:pt x="5994" y="7772"/>
                  </a:cubicBezTo>
                  <a:lnTo>
                    <a:pt x="8467" y="7772"/>
                  </a:lnTo>
                  <a:cubicBezTo>
                    <a:pt x="8547" y="7771"/>
                    <a:pt x="8612" y="7702"/>
                    <a:pt x="8612" y="7621"/>
                  </a:cubicBezTo>
                  <a:lnTo>
                    <a:pt x="8612" y="4306"/>
                  </a:lnTo>
                  <a:lnTo>
                    <a:pt x="7511" y="4306"/>
                  </a:lnTo>
                  <a:lnTo>
                    <a:pt x="7511" y="3700"/>
                  </a:lnTo>
                  <a:lnTo>
                    <a:pt x="8612" y="3700"/>
                  </a:lnTo>
                  <a:lnTo>
                    <a:pt x="8612" y="350"/>
                  </a:lnTo>
                  <a:cubicBezTo>
                    <a:pt x="8612" y="269"/>
                    <a:pt x="8546" y="203"/>
                    <a:pt x="8466" y="202"/>
                  </a:cubicBezTo>
                  <a:close/>
                  <a:moveTo>
                    <a:pt x="4021" y="5788"/>
                  </a:moveTo>
                  <a:lnTo>
                    <a:pt x="4021" y="5788"/>
                  </a:lnTo>
                  <a:cubicBezTo>
                    <a:pt x="3019" y="5788"/>
                    <a:pt x="2206" y="4975"/>
                    <a:pt x="2206" y="3973"/>
                  </a:cubicBezTo>
                  <a:cubicBezTo>
                    <a:pt x="2206" y="2971"/>
                    <a:pt x="3019" y="2159"/>
                    <a:pt x="4021" y="2159"/>
                  </a:cubicBezTo>
                  <a:cubicBezTo>
                    <a:pt x="5023" y="2159"/>
                    <a:pt x="5835" y="2971"/>
                    <a:pt x="5835" y="3973"/>
                  </a:cubicBezTo>
                  <a:cubicBezTo>
                    <a:pt x="5835" y="4975"/>
                    <a:pt x="5023" y="5788"/>
                    <a:pt x="4021" y="57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05E42B6D-4B18-4B15-9A41-35B7AC2CC47D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8882063" y="1793875"/>
              <a:ext cx="3105150" cy="3687763"/>
            </a:xfrm>
            <a:custGeom>
              <a:avLst/>
              <a:gdLst>
                <a:gd name="T0" fmla="*/ 8443 w 8612"/>
                <a:gd name="T1" fmla="*/ 7314 h 10208"/>
                <a:gd name="T2" fmla="*/ 8314 w 8612"/>
                <a:gd name="T3" fmla="*/ 7308 h 10208"/>
                <a:gd name="T4" fmla="*/ 6384 w 8612"/>
                <a:gd name="T5" fmla="*/ 5753 h 10208"/>
                <a:gd name="T6" fmla="*/ 6399 w 8612"/>
                <a:gd name="T7" fmla="*/ 5715 h 10208"/>
                <a:gd name="T8" fmla="*/ 8544 w 8612"/>
                <a:gd name="T9" fmla="*/ 4357 h 10208"/>
                <a:gd name="T10" fmla="*/ 8612 w 8612"/>
                <a:gd name="T11" fmla="*/ 4234 h 10208"/>
                <a:gd name="T12" fmla="*/ 8612 w 8612"/>
                <a:gd name="T13" fmla="*/ 1454 h 10208"/>
                <a:gd name="T14" fmla="*/ 8465 w 8612"/>
                <a:gd name="T15" fmla="*/ 1307 h 10208"/>
                <a:gd name="T16" fmla="*/ 5990 w 8612"/>
                <a:gd name="T17" fmla="*/ 1307 h 10208"/>
                <a:gd name="T18" fmla="*/ 5844 w 8612"/>
                <a:gd name="T19" fmla="*/ 1453 h 10208"/>
                <a:gd name="T20" fmla="*/ 5844 w 8612"/>
                <a:gd name="T21" fmla="*/ 2872 h 10208"/>
                <a:gd name="T22" fmla="*/ 5775 w 8612"/>
                <a:gd name="T23" fmla="*/ 2996 h 10208"/>
                <a:gd name="T24" fmla="*/ 2797 w 8612"/>
                <a:gd name="T25" fmla="*/ 4760 h 10208"/>
                <a:gd name="T26" fmla="*/ 2787 w 8612"/>
                <a:gd name="T27" fmla="*/ 4763 h 10208"/>
                <a:gd name="T28" fmla="*/ 2766 w 8612"/>
                <a:gd name="T29" fmla="*/ 4742 h 10208"/>
                <a:gd name="T30" fmla="*/ 2766 w 8612"/>
                <a:gd name="T31" fmla="*/ 145 h 10208"/>
                <a:gd name="T32" fmla="*/ 2620 w 8612"/>
                <a:gd name="T33" fmla="*/ 0 h 10208"/>
                <a:gd name="T34" fmla="*/ 145 w 8612"/>
                <a:gd name="T35" fmla="*/ 0 h 10208"/>
                <a:gd name="T36" fmla="*/ 0 w 8612"/>
                <a:gd name="T37" fmla="*/ 146 h 10208"/>
                <a:gd name="T38" fmla="*/ 0 w 8612"/>
                <a:gd name="T39" fmla="*/ 5983 h 10208"/>
                <a:gd name="T40" fmla="*/ 1099 w 8612"/>
                <a:gd name="T41" fmla="*/ 5983 h 10208"/>
                <a:gd name="T42" fmla="*/ 1099 w 8612"/>
                <a:gd name="T43" fmla="*/ 6589 h 10208"/>
                <a:gd name="T44" fmla="*/ 0 w 8612"/>
                <a:gd name="T45" fmla="*/ 6589 h 10208"/>
                <a:gd name="T46" fmla="*/ 0 w 8612"/>
                <a:gd name="T47" fmla="*/ 9908 h 10208"/>
                <a:gd name="T48" fmla="*/ 147 w 8612"/>
                <a:gd name="T49" fmla="*/ 10055 h 10208"/>
                <a:gd name="T50" fmla="*/ 2619 w 8612"/>
                <a:gd name="T51" fmla="*/ 10055 h 10208"/>
                <a:gd name="T52" fmla="*/ 2766 w 8612"/>
                <a:gd name="T53" fmla="*/ 9910 h 10208"/>
                <a:gd name="T54" fmla="*/ 2766 w 8612"/>
                <a:gd name="T55" fmla="*/ 7951 h 10208"/>
                <a:gd name="T56" fmla="*/ 2834 w 8612"/>
                <a:gd name="T57" fmla="*/ 7827 h 10208"/>
                <a:gd name="T58" fmla="*/ 3851 w 8612"/>
                <a:gd name="T59" fmla="*/ 7224 h 10208"/>
                <a:gd name="T60" fmla="*/ 3862 w 8612"/>
                <a:gd name="T61" fmla="*/ 7222 h 10208"/>
                <a:gd name="T62" fmla="*/ 3884 w 8612"/>
                <a:gd name="T63" fmla="*/ 7237 h 10208"/>
                <a:gd name="T64" fmla="*/ 3884 w 8612"/>
                <a:gd name="T65" fmla="*/ 7238 h 10208"/>
                <a:gd name="T66" fmla="*/ 8436 w 8612"/>
                <a:gd name="T67" fmla="*/ 10208 h 10208"/>
                <a:gd name="T68" fmla="*/ 8611 w 8612"/>
                <a:gd name="T69" fmla="*/ 10048 h 10208"/>
                <a:gd name="T70" fmla="*/ 8612 w 8612"/>
                <a:gd name="T71" fmla="*/ 7461 h 10208"/>
                <a:gd name="T72" fmla="*/ 8443 w 8612"/>
                <a:gd name="T73" fmla="*/ 7314 h 10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12" h="10208">
                  <a:moveTo>
                    <a:pt x="8443" y="7314"/>
                  </a:moveTo>
                  <a:cubicBezTo>
                    <a:pt x="8399" y="7313"/>
                    <a:pt x="8356" y="7311"/>
                    <a:pt x="8314" y="7308"/>
                  </a:cubicBezTo>
                  <a:cubicBezTo>
                    <a:pt x="7167" y="7228"/>
                    <a:pt x="6712" y="6627"/>
                    <a:pt x="6384" y="5753"/>
                  </a:cubicBezTo>
                  <a:cubicBezTo>
                    <a:pt x="6379" y="5737"/>
                    <a:pt x="6386" y="5724"/>
                    <a:pt x="6399" y="5715"/>
                  </a:cubicBezTo>
                  <a:lnTo>
                    <a:pt x="8544" y="4357"/>
                  </a:lnTo>
                  <a:cubicBezTo>
                    <a:pt x="8584" y="4331"/>
                    <a:pt x="8612" y="4286"/>
                    <a:pt x="8612" y="4234"/>
                  </a:cubicBezTo>
                  <a:lnTo>
                    <a:pt x="8612" y="1454"/>
                  </a:lnTo>
                  <a:cubicBezTo>
                    <a:pt x="8612" y="1373"/>
                    <a:pt x="8546" y="1307"/>
                    <a:pt x="8465" y="1307"/>
                  </a:cubicBezTo>
                  <a:lnTo>
                    <a:pt x="5990" y="1307"/>
                  </a:lnTo>
                  <a:cubicBezTo>
                    <a:pt x="5909" y="1307"/>
                    <a:pt x="5844" y="1372"/>
                    <a:pt x="5844" y="1453"/>
                  </a:cubicBezTo>
                  <a:lnTo>
                    <a:pt x="5844" y="2872"/>
                  </a:lnTo>
                  <a:cubicBezTo>
                    <a:pt x="5844" y="2924"/>
                    <a:pt x="5816" y="2970"/>
                    <a:pt x="5775" y="2996"/>
                  </a:cubicBezTo>
                  <a:lnTo>
                    <a:pt x="2797" y="4760"/>
                  </a:lnTo>
                  <a:cubicBezTo>
                    <a:pt x="2794" y="4761"/>
                    <a:pt x="2790" y="4763"/>
                    <a:pt x="2787" y="4763"/>
                  </a:cubicBezTo>
                  <a:cubicBezTo>
                    <a:pt x="2775" y="4763"/>
                    <a:pt x="2766" y="4753"/>
                    <a:pt x="2766" y="4742"/>
                  </a:cubicBezTo>
                  <a:lnTo>
                    <a:pt x="2766" y="145"/>
                  </a:lnTo>
                  <a:cubicBezTo>
                    <a:pt x="2765" y="65"/>
                    <a:pt x="2700" y="1"/>
                    <a:pt x="2620" y="0"/>
                  </a:cubicBezTo>
                  <a:lnTo>
                    <a:pt x="145" y="0"/>
                  </a:lnTo>
                  <a:cubicBezTo>
                    <a:pt x="65" y="1"/>
                    <a:pt x="1" y="66"/>
                    <a:pt x="0" y="146"/>
                  </a:cubicBezTo>
                  <a:cubicBezTo>
                    <a:pt x="0" y="147"/>
                    <a:pt x="0" y="5983"/>
                    <a:pt x="0" y="5983"/>
                  </a:cubicBezTo>
                  <a:lnTo>
                    <a:pt x="1099" y="5983"/>
                  </a:lnTo>
                  <a:lnTo>
                    <a:pt x="1099" y="6589"/>
                  </a:lnTo>
                  <a:lnTo>
                    <a:pt x="0" y="6589"/>
                  </a:lnTo>
                  <a:lnTo>
                    <a:pt x="0" y="9908"/>
                  </a:lnTo>
                  <a:cubicBezTo>
                    <a:pt x="0" y="9989"/>
                    <a:pt x="66" y="10055"/>
                    <a:pt x="147" y="10055"/>
                  </a:cubicBezTo>
                  <a:lnTo>
                    <a:pt x="2619" y="10055"/>
                  </a:lnTo>
                  <a:cubicBezTo>
                    <a:pt x="2700" y="10055"/>
                    <a:pt x="2765" y="9990"/>
                    <a:pt x="2766" y="9910"/>
                  </a:cubicBezTo>
                  <a:lnTo>
                    <a:pt x="2766" y="7951"/>
                  </a:lnTo>
                  <a:cubicBezTo>
                    <a:pt x="2766" y="7898"/>
                    <a:pt x="2793" y="7853"/>
                    <a:pt x="2834" y="7827"/>
                  </a:cubicBezTo>
                  <a:lnTo>
                    <a:pt x="3851" y="7224"/>
                  </a:lnTo>
                  <a:cubicBezTo>
                    <a:pt x="3854" y="7223"/>
                    <a:pt x="3858" y="7222"/>
                    <a:pt x="3862" y="7222"/>
                  </a:cubicBezTo>
                  <a:cubicBezTo>
                    <a:pt x="3872" y="7222"/>
                    <a:pt x="3880" y="7228"/>
                    <a:pt x="3884" y="7237"/>
                  </a:cubicBezTo>
                  <a:lnTo>
                    <a:pt x="3884" y="7238"/>
                  </a:lnTo>
                  <a:cubicBezTo>
                    <a:pt x="4482" y="8541"/>
                    <a:pt x="5698" y="10156"/>
                    <a:pt x="8436" y="10208"/>
                  </a:cubicBezTo>
                  <a:cubicBezTo>
                    <a:pt x="8515" y="10208"/>
                    <a:pt x="8611" y="10126"/>
                    <a:pt x="8611" y="10048"/>
                  </a:cubicBezTo>
                  <a:lnTo>
                    <a:pt x="8612" y="7461"/>
                  </a:lnTo>
                  <a:cubicBezTo>
                    <a:pt x="8612" y="7382"/>
                    <a:pt x="8521" y="7318"/>
                    <a:pt x="8443" y="7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8137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Tx/>
        <a:buBlip>
          <a:blip r:embed="rId11"/>
        </a:buBlip>
        <a:defRPr sz="200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2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38411" y="6442172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r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DIAKONIA-AMMATTIKORKEAKOULU / DIACONIA UNIVERSITY OF APPLIED SCIENCES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0211" y="6442172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algn="l"/>
            <a:fld id="{E6C61BD7-0D7C-FF44-A7F4-F5ABEAE0126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08" y="6256758"/>
            <a:ext cx="641920" cy="2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Tx/>
        <a:buBlip>
          <a:blip r:embed="rId12"/>
        </a:buBlip>
        <a:defRPr sz="200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3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lkari.fi/bitstream/handle/10024/116235/maatta.pdf?sequence=1" TargetMode="External"/><Relationship Id="rId7" Type="http://schemas.openxmlformats.org/officeDocument/2006/relationships/hyperlink" Target="http://www.stat.fi/til/tyti/2017/13/tyti_2017_13_2018-04-12_kat_004_fi.html" TargetMode="External"/><Relationship Id="rId2" Type="http://schemas.openxmlformats.org/officeDocument/2006/relationships/hyperlink" Target="https://theseus.fi/bitstream/handle/10024/133266/Puheenvuoro_11_978-952-493-298-1.pdf?sequence=4&amp;isAllowed=y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theseus.fi/bitstream/handle/10024/141721/Diak_Tyoelama_13_verkko.pdf?sequence=4&amp;isAllowed=y" TargetMode="External"/><Relationship Id="rId5" Type="http://schemas.openxmlformats.org/officeDocument/2006/relationships/hyperlink" Target="http://www.diak.fi/tyoelama/Julkaisut/Sivut/Diak-Puheenvuoro.aspx" TargetMode="External"/><Relationship Id="rId4" Type="http://schemas.openxmlformats.org/officeDocument/2006/relationships/hyperlink" Target="http://vnk.fi/documents/10616/1456483/VNK+16_2015.pdf/2efb35eb-0f6e-4428-93bf-5998df7d983d?version=1.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/>
              <a:t>Ulkoringiltä sisärinkiin </a:t>
            </a:r>
            <a:r>
              <a:rPr lang="fi-FI" sz="4000" dirty="0"/>
              <a:t>– 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3000" dirty="0" smtClean="0"/>
              <a:t>Kumuloituneista </a:t>
            </a:r>
            <a:r>
              <a:rPr lang="fi-FI" sz="3000" dirty="0"/>
              <a:t>ongelmista kärsivät nuoret aikuiset pirstaleisessa palvelujärjestelmässä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12.6.2018</a:t>
            </a:r>
          </a:p>
          <a:p>
            <a:r>
              <a:rPr lang="fi-FI" dirty="0" smtClean="0"/>
              <a:t>Anne Määttä, VTT, Palvelujärjestelmäkehityksen erityisasiantuntija, DIAK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46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Palveluihin </a:t>
            </a:r>
            <a:r>
              <a:rPr lang="fi-FI" dirty="0" smtClean="0"/>
              <a:t>pääsy ja palveluiden hierarkkisuus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7364" y="2179179"/>
            <a:ext cx="5444548" cy="3949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dirty="0"/>
              <a:t>Lähiyhteisö, ulko- ja </a:t>
            </a:r>
            <a:r>
              <a:rPr lang="fi-FI" sz="1600" b="1" dirty="0" smtClean="0"/>
              <a:t>sisäringit</a:t>
            </a:r>
          </a:p>
          <a:p>
            <a:pPr lvl="1"/>
            <a:r>
              <a:rPr lang="fi-FI" sz="1500" dirty="0" smtClean="0"/>
              <a:t>Kynnyksetön lähiyhteisö</a:t>
            </a:r>
          </a:p>
          <a:p>
            <a:pPr lvl="1"/>
            <a:r>
              <a:rPr lang="fi-FI" sz="1500" dirty="0" err="1" smtClean="0"/>
              <a:t>Siiloutunut</a:t>
            </a:r>
            <a:r>
              <a:rPr lang="fi-FI" sz="1500" dirty="0" smtClean="0"/>
              <a:t> </a:t>
            </a:r>
            <a:r>
              <a:rPr lang="fi-FI" sz="1500" dirty="0"/>
              <a:t>ulkorinki: yksittäisiä etuuksia, heikosti koordinoituja palveluita </a:t>
            </a:r>
          </a:p>
          <a:p>
            <a:pPr lvl="1"/>
            <a:r>
              <a:rPr lang="fi-FI" sz="1500" dirty="0"/>
              <a:t>Sisäringin erityispalvelut</a:t>
            </a:r>
          </a:p>
          <a:p>
            <a:pPr lvl="1"/>
            <a:endParaRPr lang="fi-FI" sz="1500" dirty="0" smtClean="0"/>
          </a:p>
          <a:p>
            <a:pPr lvl="1"/>
            <a:r>
              <a:rPr lang="fi-FI" sz="1500" dirty="0" smtClean="0"/>
              <a:t>Rajojen </a:t>
            </a:r>
            <a:r>
              <a:rPr lang="fi-FI" sz="1500" dirty="0"/>
              <a:t>ylittäjät: projektit ja etsivä </a:t>
            </a:r>
            <a:r>
              <a:rPr lang="fi-FI" sz="1500" dirty="0" smtClean="0"/>
              <a:t>työ</a:t>
            </a:r>
          </a:p>
          <a:p>
            <a:pPr lvl="1"/>
            <a:endParaRPr lang="fi-FI" sz="1500" dirty="0"/>
          </a:p>
          <a:p>
            <a:pPr lvl="1"/>
            <a:r>
              <a:rPr lang="fi-FI" sz="1500" dirty="0" smtClean="0"/>
              <a:t>Lähde: Määttä &amp; Keskitalo (2014) Ulkoringiltä sisärinkiin…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10401" y="1658471"/>
            <a:ext cx="4422674" cy="43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Professiosidonnaiset</a:t>
            </a:r>
            <a:r>
              <a:rPr lang="fi-FI" dirty="0" smtClean="0"/>
              <a:t> roolit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sz="2500" dirty="0" smtClean="0"/>
              <a:t>Kopin </a:t>
            </a:r>
            <a:r>
              <a:rPr lang="fi-FI" sz="2500" dirty="0"/>
              <a:t>ottajat: </a:t>
            </a:r>
            <a:endParaRPr lang="fi-FI" sz="2500" dirty="0" smtClean="0"/>
          </a:p>
          <a:p>
            <a:pPr lvl="1"/>
            <a:r>
              <a:rPr lang="fi-FI" dirty="0" smtClean="0"/>
              <a:t>Vahva palvelujärjestelmäosaaminen</a:t>
            </a:r>
          </a:p>
          <a:p>
            <a:pPr lvl="1"/>
            <a:r>
              <a:rPr lang="fi-FI" dirty="0" smtClean="0"/>
              <a:t>Asiakkaan asianajajat, </a:t>
            </a:r>
            <a:r>
              <a:rPr lang="fi-FI" dirty="0"/>
              <a:t>tunnistavat </a:t>
            </a:r>
            <a:r>
              <a:rPr lang="fi-FI" dirty="0" smtClean="0"/>
              <a:t>tuen </a:t>
            </a:r>
            <a:r>
              <a:rPr lang="fi-FI" dirty="0"/>
              <a:t>tarpeen, kyvyt ja niiden </a:t>
            </a:r>
            <a:r>
              <a:rPr lang="fi-FI" dirty="0" smtClean="0"/>
              <a:t>puutteet </a:t>
            </a:r>
          </a:p>
          <a:p>
            <a:pPr lvl="1"/>
            <a:r>
              <a:rPr lang="fi-FI" dirty="0" smtClean="0"/>
              <a:t>nuorisotyö</a:t>
            </a:r>
            <a:r>
              <a:rPr lang="fi-FI" dirty="0"/>
              <a:t>, TYP, sosiaalityö, psykiatrian ja päihdepalvelut</a:t>
            </a:r>
          </a:p>
          <a:p>
            <a:r>
              <a:rPr lang="fi-FI" sz="2500" dirty="0"/>
              <a:t>Siirtäjät: </a:t>
            </a:r>
          </a:p>
          <a:p>
            <a:pPr lvl="1"/>
            <a:r>
              <a:rPr lang="fi-FI" dirty="0" smtClean="0"/>
              <a:t>Vahva palvelujärjestelmäosaaminen, toimintatapana neuvonta ja ohjaus </a:t>
            </a:r>
          </a:p>
          <a:p>
            <a:pPr lvl="1"/>
            <a:r>
              <a:rPr lang="fi-FI" dirty="0" smtClean="0"/>
              <a:t>Kela (toimeentulotuen etuuskäsittely), </a:t>
            </a:r>
            <a:r>
              <a:rPr lang="fi-FI" dirty="0" err="1" smtClean="0"/>
              <a:t>Te-toimisto</a:t>
            </a:r>
            <a:endParaRPr lang="fi-FI" dirty="0"/>
          </a:p>
          <a:p>
            <a:r>
              <a:rPr lang="fi-FI" sz="2500" dirty="0" smtClean="0"/>
              <a:t>Torjunta</a:t>
            </a:r>
            <a:r>
              <a:rPr lang="fi-FI" sz="2500" dirty="0"/>
              <a:t>, </a:t>
            </a:r>
            <a:r>
              <a:rPr lang="fi-FI" sz="2500" dirty="0" smtClean="0"/>
              <a:t>poisohjaaminen</a:t>
            </a:r>
          </a:p>
          <a:p>
            <a:pPr lvl="1"/>
            <a:r>
              <a:rPr lang="fi-FI" dirty="0" smtClean="0"/>
              <a:t>Asiakkaan kumuloitunut tilanne ei johda toimenpiteisiin</a:t>
            </a:r>
          </a:p>
          <a:p>
            <a:pPr lvl="1"/>
            <a:r>
              <a:rPr lang="fi-FI" dirty="0" smtClean="0"/>
              <a:t>terveyskeskus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72488" y="1825625"/>
            <a:ext cx="3298499" cy="43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Haasteet monipalveluasiakkaiden tukemisessa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Sähköinen asiointi lisääntyy, kasvokkainen kohtaaminen vähentyy</a:t>
            </a:r>
          </a:p>
          <a:p>
            <a:r>
              <a:rPr lang="fi-FI" dirty="0"/>
              <a:t>Avun hakeminen viivästyy tietopuutteista johtuen =&gt; mihin ottaa yhteyttä?</a:t>
            </a:r>
          </a:p>
          <a:p>
            <a:r>
              <a:rPr lang="fi-FI" dirty="0"/>
              <a:t>Tarvittava tuki koostuu monille hallinnonaloille ja eri ”luukuille”</a:t>
            </a:r>
          </a:p>
          <a:p>
            <a:r>
              <a:rPr lang="fi-FI" dirty="0"/>
              <a:t>Yksittäisen työntekijän vaikea arvioida asiakkaan kykyjä tai kyvyttömyyttä hoitaa asioitaan ja avuntarpeen kokonaisuutta</a:t>
            </a:r>
          </a:p>
          <a:p>
            <a:r>
              <a:rPr lang="fi-FI" dirty="0"/>
              <a:t>Tietokatkoksia toimijoiden välillä, tieto hajallaan eri järjestelmissä</a:t>
            </a:r>
          </a:p>
          <a:p>
            <a:r>
              <a:rPr lang="fi-FI" dirty="0"/>
              <a:t>Salassapitosäännösten tulkintatavat eroavat</a:t>
            </a:r>
          </a:p>
          <a:p>
            <a:r>
              <a:rPr lang="fi-FI" dirty="0"/>
              <a:t>Tehdään paljon erillisiä ja irrallisia tukitoimia sekä päätöksiä</a:t>
            </a:r>
          </a:p>
          <a:p>
            <a:r>
              <a:rPr lang="fi-FI" dirty="0"/>
              <a:t>Yhteistyön koordinaatiossa puutteita, tuen ja avun kokonaisuus ei ole yhden toimijan vastuulla</a:t>
            </a:r>
          </a:p>
          <a:p>
            <a:r>
              <a:rPr lang="fi-FI" dirty="0"/>
              <a:t>Päällekkäistä työtä &gt;&lt; poiskäännyttämistä</a:t>
            </a:r>
          </a:p>
          <a:p>
            <a:r>
              <a:rPr lang="fi-FI" dirty="0"/>
              <a:t>Asiakas kuuluu kaikille, eli ei kenellekään</a:t>
            </a:r>
          </a:p>
          <a:p>
            <a:r>
              <a:rPr lang="fi-FI" dirty="0"/>
              <a:t>Asiakkaalla riski pudota etuuksien tai palvelujen väliin ja oman onnensa nojaan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Monitoimijaisen yhteistyön kehittämistarpeet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Nykytila</a:t>
            </a:r>
            <a:r>
              <a:rPr lang="fi-FI" dirty="0"/>
              <a:t>: </a:t>
            </a:r>
            <a:endParaRPr lang="fi-FI" dirty="0" smtClean="0"/>
          </a:p>
          <a:p>
            <a:pPr lvl="1"/>
            <a:r>
              <a:rPr lang="fi-FI" dirty="0" smtClean="0"/>
              <a:t>Hallinnonalojen </a:t>
            </a:r>
            <a:r>
              <a:rPr lang="fi-FI" dirty="0"/>
              <a:t>välinen tiedonvaihto </a:t>
            </a:r>
            <a:r>
              <a:rPr lang="fi-FI" dirty="0" smtClean="0"/>
              <a:t>eri ole koordinoitua</a:t>
            </a:r>
            <a:endParaRPr lang="fi-FI" dirty="0"/>
          </a:p>
          <a:p>
            <a:pPr lvl="2"/>
            <a:r>
              <a:rPr lang="fi-FI" dirty="0" smtClean="0"/>
              <a:t>Sos</a:t>
            </a:r>
            <a:r>
              <a:rPr lang="fi-FI" dirty="0"/>
              <a:t>., </a:t>
            </a:r>
            <a:r>
              <a:rPr lang="fi-FI" dirty="0" err="1"/>
              <a:t>terv</a:t>
            </a:r>
            <a:r>
              <a:rPr lang="fi-FI" dirty="0"/>
              <a:t>., sivistystoimen, perus- ja erityistason / julkisen, yksityisen ja kolmannen </a:t>
            </a:r>
            <a:r>
              <a:rPr lang="fi-FI" dirty="0" smtClean="0"/>
              <a:t>sektorin välillä</a:t>
            </a:r>
            <a:r>
              <a:rPr lang="fi-FI" dirty="0"/>
              <a:t>	</a:t>
            </a:r>
          </a:p>
          <a:p>
            <a:pPr lvl="1"/>
            <a:r>
              <a:rPr lang="fi-FI" dirty="0"/>
              <a:t>Yhteisesti asetetut tavoitteet puuttuvat</a:t>
            </a:r>
          </a:p>
          <a:p>
            <a:pPr lvl="1"/>
            <a:r>
              <a:rPr lang="fi-FI" dirty="0"/>
              <a:t>Palvelut näyttäytyvät asiakkaalle ja työntekijöille </a:t>
            </a:r>
            <a:r>
              <a:rPr lang="fi-FI" dirty="0" smtClean="0"/>
              <a:t>pirstaleisina, niitä johdetaan siiloissa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Tarve:</a:t>
            </a:r>
            <a:endParaRPr lang="fi-FI" dirty="0"/>
          </a:p>
          <a:p>
            <a:pPr lvl="1"/>
            <a:r>
              <a:rPr lang="fi-FI" dirty="0"/>
              <a:t>Tarkastellaan ja tuotetaan </a:t>
            </a:r>
            <a:r>
              <a:rPr lang="fi-FI" dirty="0" smtClean="0"/>
              <a:t>toimijarajat ylittäviä </a:t>
            </a:r>
            <a:r>
              <a:rPr lang="fi-FI" dirty="0"/>
              <a:t>palveluita horisontaalisena ja </a:t>
            </a:r>
            <a:r>
              <a:rPr lang="fi-FI" dirty="0" smtClean="0"/>
              <a:t>vertikaalisena, asiakaslähtöisenä </a:t>
            </a:r>
            <a:r>
              <a:rPr lang="fi-FI" dirty="0"/>
              <a:t>kokonaisuutena </a:t>
            </a:r>
            <a:endParaRPr lang="fi-FI" dirty="0" smtClean="0"/>
          </a:p>
          <a:p>
            <a:pPr lvl="2"/>
            <a:r>
              <a:rPr lang="fi-FI" dirty="0" smtClean="0"/>
              <a:t>esim</a:t>
            </a:r>
            <a:r>
              <a:rPr lang="fi-FI" dirty="0"/>
              <a:t>. nuorisotyö, sosiaalityö, terveydenhuolto, oppilaitokset, järjestöt jne.</a:t>
            </a:r>
          </a:p>
          <a:p>
            <a:pPr lvl="1"/>
            <a:r>
              <a:rPr lang="fi-FI" dirty="0"/>
              <a:t>Monitoimijaiseen yhteistyöhön syntyy pysyviä yhteistyörakenteita ja luottamusta</a:t>
            </a:r>
          </a:p>
          <a:p>
            <a:pPr marL="0" lvl="1" indent="0">
              <a:buNone/>
            </a:pPr>
            <a:r>
              <a:rPr lang="fi-FI" dirty="0" smtClean="0"/>
              <a:t>= Kyetään vastaamaan monipalveluasiakkaiden tarpeisiin</a:t>
            </a:r>
          </a:p>
          <a:p>
            <a:pPr marL="0" lvl="1" indent="0">
              <a:buNone/>
            </a:pPr>
            <a:endParaRPr lang="fi-FI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Ratkaisuja:</a:t>
            </a:r>
            <a:br>
              <a:rPr lang="fi-FI" dirty="0" smtClean="0"/>
            </a:br>
            <a:r>
              <a:rPr lang="fi-FI" sz="4000" dirty="0" smtClean="0"/>
              <a:t>palveluintegraatio, palveLuohjaus ja yhteensovittava johtaminen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Perusteluja palveluiden integroimiselle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/>
              <a:t>90 % asiakkaista pärjää nykyisillä palveluilla, 10 % tarvitsee erityistä tukea ja useampia yhtäaikaisia palveluja</a:t>
            </a:r>
          </a:p>
          <a:p>
            <a:pPr lvl="1"/>
            <a:r>
              <a:rPr lang="fi-FI" dirty="0"/>
              <a:t>Monipalveluasiakkaat ovat monen luukun, kunnan ja maakunnan asiakkaita ja avun tarpeessaan kuormittavat myös palveluita, jotka eivät auta heitä</a:t>
            </a:r>
          </a:p>
          <a:p>
            <a:pPr lvl="1"/>
            <a:r>
              <a:rPr lang="fi-FI" dirty="0"/>
              <a:t>Poisohjaaminen aiheuttaa asiakkaalle inhimillistä kärsimystä, avun viivästymistä, vääriä palveluja, sopimattomia etuuksia, karensseja, taloudellisia vaikeuksia, päällekkäistä työtä tai avun ulkopuolelle</a:t>
            </a:r>
          </a:p>
          <a:p>
            <a:pPr lvl="1"/>
            <a:r>
              <a:rPr lang="fi-FI" dirty="0"/>
              <a:t>Tavoitteellisesti integroiduille palveluille helpompi asettaa tavoitteet, määritellä monialaisten toimijoiden roolit ja niitä on selkeämpi johtaa</a:t>
            </a:r>
          </a:p>
          <a:p>
            <a:pPr lvl="1"/>
            <a:r>
              <a:rPr lang="fi-FI" dirty="0"/>
              <a:t>Työntekijät hyötyvät moniammatillisesta ja –alaisesta verkostosta, tiivis yhteistyö ja tuki vähentää poisohjausta</a:t>
            </a:r>
          </a:p>
          <a:p>
            <a:pPr lvl="1"/>
            <a:r>
              <a:rPr lang="fi-FI" dirty="0"/>
              <a:t>Monipalveluasiakkaat, verkoston työntekijät, johto ja talous = kaikki </a:t>
            </a:r>
            <a:r>
              <a:rPr lang="fi-FI" dirty="0" smtClean="0"/>
              <a:t>hyötyvät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Palveluohjaus ja monialainen yhteistyö</a:t>
            </a:r>
            <a:br>
              <a:rPr lang="fi-FI" dirty="0" smtClean="0"/>
            </a:br>
            <a:r>
              <a:rPr lang="fi-FI" dirty="0" smtClean="0"/>
              <a:t> - esimerkkinä OHJAAMO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ETUJA</a:t>
            </a:r>
          </a:p>
          <a:p>
            <a:r>
              <a:rPr lang="fi-FI" dirty="0" smtClean="0"/>
              <a:t>Monialaiset </a:t>
            </a:r>
            <a:r>
              <a:rPr lang="fi-FI" dirty="0"/>
              <a:t>palvelut saman katon alla</a:t>
            </a:r>
          </a:p>
          <a:p>
            <a:r>
              <a:rPr lang="fi-FI" dirty="0" smtClean="0"/>
              <a:t>Matala kynnys asioida</a:t>
            </a:r>
            <a:endParaRPr lang="fi-FI" dirty="0"/>
          </a:p>
          <a:p>
            <a:r>
              <a:rPr lang="fi-FI" dirty="0" smtClean="0"/>
              <a:t>Mahdollistaa nopean tiedonvaihdon ja ohjaamisen sekä moniammatillisen yhteistyön</a:t>
            </a:r>
          </a:p>
          <a:p>
            <a:r>
              <a:rPr lang="fi-FI" dirty="0" smtClean="0"/>
              <a:t>Työntekijöiden itsenäisyys</a:t>
            </a:r>
          </a:p>
          <a:p>
            <a:r>
              <a:rPr lang="fi-FI" dirty="0" smtClean="0"/>
              <a:t>Vähän byrokratiaa ja hierarkioita, ei virallista johtajaa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HAASTEITA</a:t>
            </a:r>
          </a:p>
          <a:p>
            <a:r>
              <a:rPr lang="fi-FI" dirty="0" smtClean="0"/>
              <a:t>Tavoittaako kaikki nuoret (kaupunki &gt;&lt; lähiöt / maaseutu)?</a:t>
            </a:r>
          </a:p>
          <a:p>
            <a:r>
              <a:rPr lang="fi-FI" dirty="0" smtClean="0"/>
              <a:t>Palveleeko vaikeimmissa tilanteissa olevia nuoria vaatiessaan oma-aloitteellisuutta?</a:t>
            </a:r>
          </a:p>
          <a:p>
            <a:r>
              <a:rPr lang="fi-FI" dirty="0" smtClean="0"/>
              <a:t>Työntekijöiden esimiehet emo-organisaatioissa</a:t>
            </a:r>
          </a:p>
          <a:p>
            <a:r>
              <a:rPr lang="fi-FI" dirty="0" smtClean="0"/>
              <a:t>Koordinaattorin </a:t>
            </a:r>
            <a:r>
              <a:rPr lang="fi-FI" dirty="0"/>
              <a:t>tai </a:t>
            </a:r>
            <a:r>
              <a:rPr lang="fi-FI" dirty="0" smtClean="0"/>
              <a:t>vastuuhenkilön esimiesasema </a:t>
            </a:r>
            <a:r>
              <a:rPr lang="fi-FI" dirty="0"/>
              <a:t>suhteessa </a:t>
            </a:r>
            <a:r>
              <a:rPr lang="fi-FI" dirty="0" smtClean="0"/>
              <a:t>työntekijöihin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96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Yhteensovittava johtaminen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Tarkastellaan ja tuotetaan yhdessä hallinnonalat ja toimijarajat ylittäviä palveluita horisontaalisena ja vertikaalisena kokonaisuutena </a:t>
            </a:r>
            <a:endParaRPr lang="fi-FI" dirty="0" smtClean="0"/>
          </a:p>
          <a:p>
            <a:pPr lvl="1"/>
            <a:r>
              <a:rPr lang="fi-FI" dirty="0" smtClean="0"/>
              <a:t>Esim. </a:t>
            </a:r>
            <a:r>
              <a:rPr lang="fi-FI" dirty="0" err="1" smtClean="0"/>
              <a:t>Sosiaali</a:t>
            </a:r>
            <a:r>
              <a:rPr lang="fi-FI" dirty="0" smtClean="0"/>
              <a:t>, terveys, sivistys, Kela, Te-hallinto</a:t>
            </a:r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Ratkaisu haasteisiin, joihin yksittäinen hallinnonala ei kykene vastaamaan, esim. syrjäytymisvaarassa olevien nuorten tuki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DIAKONIA-AMMATTIKORKEAKOULU / DIACONIA UNIVERSITY OF APPLIED SCIENCES /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fi-FI" dirty="0"/>
              <a:t>Johdetaan tavoitteellisesti toimijarajat ylittävää, strategista ja operationaalista, voimavarojen ja kumppanuuksien kokonaisuutta</a:t>
            </a:r>
          </a:p>
          <a:p>
            <a:pPr lvl="2"/>
            <a:r>
              <a:rPr lang="fi-FI" dirty="0" smtClean="0"/>
              <a:t>Toimivaltainen </a:t>
            </a:r>
            <a:r>
              <a:rPr lang="fi-FI" dirty="0"/>
              <a:t>johto asettaa yhteisiä </a:t>
            </a:r>
            <a:r>
              <a:rPr lang="fi-FI" dirty="0" smtClean="0"/>
              <a:t>tavoitteita</a:t>
            </a:r>
          </a:p>
          <a:p>
            <a:pPr lvl="2"/>
            <a:r>
              <a:rPr lang="fi-FI" dirty="0" smtClean="0"/>
              <a:t>Sovitaan eri toimijoiden rooleista </a:t>
            </a:r>
            <a:r>
              <a:rPr lang="fi-FI" dirty="0"/>
              <a:t>ja </a:t>
            </a:r>
            <a:r>
              <a:rPr lang="fi-FI" dirty="0" smtClean="0"/>
              <a:t>yhteisistä toimintamalleista</a:t>
            </a:r>
          </a:p>
          <a:p>
            <a:pPr lvl="2"/>
            <a:r>
              <a:rPr lang="fi-FI" dirty="0" smtClean="0"/>
              <a:t>Laajemmat </a:t>
            </a:r>
            <a:r>
              <a:rPr lang="fi-FI" dirty="0"/>
              <a:t>resurssit tavoitteellisesti käytössä</a:t>
            </a:r>
          </a:p>
          <a:p>
            <a:pPr lvl="2"/>
            <a:endParaRPr lang="fi-FI" dirty="0"/>
          </a:p>
          <a:p>
            <a:pPr lvl="1"/>
            <a:r>
              <a:rPr lang="fi-FI" dirty="0" smtClean="0"/>
              <a:t>Tavoitteena </a:t>
            </a:r>
            <a:r>
              <a:rPr lang="fi-FI" dirty="0"/>
              <a:t>nopeampi tuki haastaville asiakkaille, toimintakulttuurin muutos ja kustannusvaikutukset</a:t>
            </a:r>
          </a:p>
          <a:p>
            <a:pPr lvl="2"/>
            <a:r>
              <a:rPr lang="fi-FI" dirty="0"/>
              <a:t>Paras osaaminen hyödynnetään tavoitteellisesti, oikea-aikaisesti ja oikeassa </a:t>
            </a:r>
            <a:r>
              <a:rPr lang="fi-FI" dirty="0" smtClean="0"/>
              <a:t>paikassa</a:t>
            </a:r>
          </a:p>
          <a:p>
            <a:pPr marL="360000" lvl="2" indent="0">
              <a:buNone/>
            </a:pPr>
            <a:endParaRPr lang="fi-FI" dirty="0"/>
          </a:p>
          <a:p>
            <a:pPr marL="360000" lvl="2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3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Askeleet palveluiden integroimiseksi 1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7364" y="1482436"/>
            <a:ext cx="10744200" cy="4810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1) Asiakassegmentointi </a:t>
            </a:r>
          </a:p>
          <a:p>
            <a:pPr lvl="2"/>
            <a:r>
              <a:rPr lang="fi-FI" dirty="0" smtClean="0"/>
              <a:t>Asiakasryhmän tarkka määrittely: esim. nuoret sosiaalisen kuntoutuksen asiakkaat</a:t>
            </a:r>
          </a:p>
          <a:p>
            <a:pPr lvl="2"/>
            <a:r>
              <a:rPr lang="fi-FI" dirty="0" smtClean="0"/>
              <a:t>Tutkimustieto käyttöön</a:t>
            </a:r>
            <a:r>
              <a:rPr lang="fi-FI" dirty="0" smtClean="0">
                <a:solidFill>
                  <a:srgbClr val="FF0000"/>
                </a:solidFill>
              </a:rPr>
              <a:t>=</a:t>
            </a:r>
            <a:r>
              <a:rPr lang="fi-FI" dirty="0" smtClean="0"/>
              <a:t> </a:t>
            </a:r>
            <a:r>
              <a:rPr lang="fi-FI" b="1" dirty="0">
                <a:solidFill>
                  <a:srgbClr val="FF0000"/>
                </a:solidFill>
              </a:rPr>
              <a:t>mitä jo </a:t>
            </a:r>
            <a:r>
              <a:rPr lang="fi-FI" b="1" dirty="0" smtClean="0">
                <a:solidFill>
                  <a:srgbClr val="FF0000"/>
                </a:solidFill>
              </a:rPr>
              <a:t>tiedämme kohderyhmästä, haasteista ja tarpeista?</a:t>
            </a:r>
          </a:p>
          <a:p>
            <a:pPr marL="360000" lvl="2" indent="0">
              <a:buNone/>
            </a:pPr>
            <a:endParaRPr lang="fi-F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smtClean="0"/>
              <a:t>2) Asiakasryhmän nykyisten palveluiden ja palvelupolun kuvaus</a:t>
            </a:r>
          </a:p>
          <a:p>
            <a:pPr lvl="2"/>
            <a:r>
              <a:rPr lang="fi-FI" dirty="0"/>
              <a:t>Mistä asiakkaat tulevat? Mihin ovat </a:t>
            </a:r>
            <a:r>
              <a:rPr lang="fi-FI" dirty="0" smtClean="0"/>
              <a:t>menossa? Mitä </a:t>
            </a:r>
            <a:r>
              <a:rPr lang="fi-FI" dirty="0"/>
              <a:t>tukea ja palveluita </a:t>
            </a:r>
            <a:r>
              <a:rPr lang="fi-FI" dirty="0" smtClean="0"/>
              <a:t>saavat eri vaiheissa? </a:t>
            </a:r>
          </a:p>
          <a:p>
            <a:pPr lvl="2"/>
            <a:r>
              <a:rPr lang="fi-FI" dirty="0" smtClean="0"/>
              <a:t>Paikalliset hyvät </a:t>
            </a:r>
            <a:r>
              <a:rPr lang="fi-FI" dirty="0"/>
              <a:t>käytännöt ja </a:t>
            </a:r>
            <a:r>
              <a:rPr lang="fi-FI" dirty="0" smtClean="0"/>
              <a:t>kehittämistyö esiin </a:t>
            </a:r>
            <a:r>
              <a:rPr lang="fi-FI" b="1" dirty="0" smtClean="0">
                <a:solidFill>
                  <a:srgbClr val="FF0000"/>
                </a:solidFill>
              </a:rPr>
              <a:t>=</a:t>
            </a:r>
            <a:r>
              <a:rPr lang="fi-FI" b="1" dirty="0" smtClean="0"/>
              <a:t> </a:t>
            </a:r>
            <a:r>
              <a:rPr lang="fi-FI" b="1" dirty="0" smtClean="0">
                <a:solidFill>
                  <a:srgbClr val="FF0000"/>
                </a:solidFill>
              </a:rPr>
              <a:t>mitä </a:t>
            </a:r>
            <a:r>
              <a:rPr lang="fi-FI" b="1" dirty="0">
                <a:solidFill>
                  <a:srgbClr val="FF0000"/>
                </a:solidFill>
              </a:rPr>
              <a:t>jo </a:t>
            </a:r>
            <a:r>
              <a:rPr lang="fi-FI" b="1" dirty="0" smtClean="0">
                <a:solidFill>
                  <a:srgbClr val="FF0000"/>
                </a:solidFill>
              </a:rPr>
              <a:t>osaamme?</a:t>
            </a:r>
          </a:p>
          <a:p>
            <a:pPr marL="360000" lvl="2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dirty="0" smtClean="0"/>
              <a:t>3</a:t>
            </a:r>
            <a:r>
              <a:rPr lang="fi-FI" dirty="0"/>
              <a:t>) </a:t>
            </a:r>
            <a:r>
              <a:rPr lang="fi-FI" dirty="0" smtClean="0"/>
              <a:t>Palveluverkoston </a:t>
            </a:r>
            <a:r>
              <a:rPr lang="fi-FI" dirty="0"/>
              <a:t>analyysi</a:t>
            </a:r>
          </a:p>
          <a:p>
            <a:pPr lvl="2"/>
            <a:r>
              <a:rPr lang="fi-FI" dirty="0" smtClean="0"/>
              <a:t>Minkä toimijan (työntekijän) sosiaalisen kuntoutuksen </a:t>
            </a:r>
            <a:r>
              <a:rPr lang="fi-FI" dirty="0"/>
              <a:t>asiakas kohtaa </a:t>
            </a:r>
            <a:r>
              <a:rPr lang="fi-FI" dirty="0" smtClean="0"/>
              <a:t>tuen eri vaiheissa?</a:t>
            </a:r>
            <a:endParaRPr lang="fi-FI" dirty="0"/>
          </a:p>
          <a:p>
            <a:pPr lvl="2"/>
            <a:r>
              <a:rPr lang="fi-FI" dirty="0" smtClean="0"/>
              <a:t>Asiakasryhmäkohtaisen toimijaverkoston analyysi: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dirty="0" smtClean="0"/>
              <a:t>Onko </a:t>
            </a:r>
            <a:r>
              <a:rPr lang="fi-FI" dirty="0"/>
              <a:t>tarvittavat toimijat mukana? Ketä muita tarvitaan?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dirty="0"/>
              <a:t>Huomioidaan julkinen, yksityinen ja kolmas sektori sekä </a:t>
            </a:r>
            <a:r>
              <a:rPr lang="fi-FI" dirty="0" smtClean="0"/>
              <a:t>lähiverkosto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Ohjaamo-asiakkaiden erilaiset polut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Nuoren siirtymät: </a:t>
            </a:r>
          </a:p>
          <a:p>
            <a:pPr lvl="1"/>
            <a:r>
              <a:rPr lang="fi-FI" dirty="0" smtClean="0"/>
              <a:t>mistä nuoret tulevat ohjaamoon, millaista tukea tai tukikokonaisuuksia nuoret tarvitsevat, mihin nuoret ovat matkalla?</a:t>
            </a:r>
          </a:p>
          <a:p>
            <a:pPr lvl="1"/>
            <a:endParaRPr lang="fi-FI" dirty="0"/>
          </a:p>
          <a:p>
            <a:pPr lvl="1"/>
            <a:endParaRPr lang="fi-FI" dirty="0" smtClean="0"/>
          </a:p>
          <a:p>
            <a:pPr lvl="1"/>
            <a:endParaRPr lang="fi-FI" dirty="0"/>
          </a:p>
          <a:p>
            <a:pPr lvl="1"/>
            <a:endParaRPr lang="fi-FI" dirty="0" smtClean="0"/>
          </a:p>
          <a:p>
            <a:pPr lvl="1"/>
            <a:endParaRPr lang="fi-FI" dirty="0"/>
          </a:p>
          <a:p>
            <a:pPr lvl="1"/>
            <a:endParaRPr lang="fi-FI" dirty="0" smtClean="0"/>
          </a:p>
          <a:p>
            <a:pPr lvl="1"/>
            <a:endParaRPr lang="fi-FI" dirty="0"/>
          </a:p>
          <a:p>
            <a:pPr marL="0" lvl="1" indent="0">
              <a:buNone/>
            </a:pPr>
            <a:endParaRPr lang="fi-FI" sz="1200" dirty="0" smtClean="0"/>
          </a:p>
          <a:p>
            <a:pPr marL="0" lvl="1" indent="0">
              <a:buNone/>
            </a:pPr>
            <a:r>
              <a:rPr lang="fi-FI" sz="1200" dirty="0" smtClean="0"/>
              <a:t>Lähde: Kommenttipuheenvuoro artikkeliin: Saarelainen, Minkkinen &amp; Mäensivu: Nuorten </a:t>
            </a:r>
            <a:r>
              <a:rPr lang="fi-FI" sz="1200" dirty="0"/>
              <a:t>Ohjaamo – ekosysteemi </a:t>
            </a:r>
            <a:r>
              <a:rPr lang="fi-FI" sz="1200" dirty="0" smtClean="0"/>
              <a:t>Rovaniemellä. (Ohjaamo-tutkimusseminaari 20.11.2017, TEM)</a:t>
            </a:r>
          </a:p>
          <a:p>
            <a:pPr marL="0" lvl="1" indent="0">
              <a:buNone/>
            </a:pP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92" y="3006652"/>
            <a:ext cx="8844896" cy="24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1" b="7531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ESITYKSEN TEEMAT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87521" y="2234153"/>
            <a:ext cx="6584900" cy="38999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ASIAKKAAT: </a:t>
            </a:r>
            <a:r>
              <a:rPr lang="fi-FI" dirty="0" smtClean="0"/>
              <a:t>Monipalveluasiakkaat </a:t>
            </a:r>
            <a:r>
              <a:rPr lang="fi-FI" dirty="0"/>
              <a:t>palvelujärjestelmässä</a:t>
            </a:r>
          </a:p>
          <a:p>
            <a:pPr lvl="1"/>
            <a:r>
              <a:rPr lang="fi-FI" dirty="0"/>
              <a:t>Kumuloituvat ongelmat</a:t>
            </a:r>
          </a:p>
          <a:p>
            <a:pPr lvl="1"/>
            <a:r>
              <a:rPr lang="fi-FI" dirty="0"/>
              <a:t>Esimerkkinä syrjäytymisvaarassa olevat nuoret (Mikan tarina)</a:t>
            </a:r>
          </a:p>
          <a:p>
            <a:pPr marL="0" indent="0">
              <a:buNone/>
            </a:pPr>
            <a:r>
              <a:rPr lang="fi-FI" dirty="0" smtClean="0"/>
              <a:t>MONITOIMIJAINEN YHTEISTYÖ: Haasteita ja mahdollisuuksia</a:t>
            </a:r>
            <a:endParaRPr lang="fi-FI" dirty="0"/>
          </a:p>
          <a:p>
            <a:pPr lvl="1"/>
            <a:r>
              <a:rPr lang="fi-FI" dirty="0"/>
              <a:t>Moniammatillisuus, yhteistyö ja palvelujärjestelmän rakenteisiin liittyvät </a:t>
            </a:r>
            <a:r>
              <a:rPr lang="fi-FI" dirty="0" smtClean="0"/>
              <a:t>kysymykset</a:t>
            </a:r>
          </a:p>
          <a:p>
            <a:pPr lvl="1"/>
            <a:r>
              <a:rPr lang="fi-FI" dirty="0" smtClean="0"/>
              <a:t>OHJAAMO toimintarakenteena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JOHTAMINEN: Tarpeita ja ratkaisumahdollisuuksia</a:t>
            </a:r>
            <a:endParaRPr lang="fi-FI" dirty="0"/>
          </a:p>
          <a:p>
            <a:pPr lvl="1"/>
            <a:r>
              <a:rPr lang="fi-FI" dirty="0" smtClean="0"/>
              <a:t>Palveluiden </a:t>
            </a:r>
            <a:r>
              <a:rPr lang="fi-FI" dirty="0"/>
              <a:t>integraatio</a:t>
            </a:r>
          </a:p>
          <a:p>
            <a:pPr lvl="1"/>
            <a:r>
              <a:rPr lang="fi-FI" dirty="0"/>
              <a:t>Yhteensovittava johtaminen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Askeleet palveluiden integroimiseksi 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7364" y="1649507"/>
            <a:ext cx="10744200" cy="4626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4) </a:t>
            </a:r>
            <a:r>
              <a:rPr lang="fi-FI" dirty="0"/>
              <a:t>Nivelvaiheiden </a:t>
            </a:r>
            <a:r>
              <a:rPr lang="fi-FI" dirty="0" smtClean="0"/>
              <a:t>analyysi </a:t>
            </a:r>
            <a:endParaRPr lang="fi-FI" sz="1600" dirty="0" smtClean="0"/>
          </a:p>
          <a:p>
            <a:pPr lvl="2"/>
            <a:r>
              <a:rPr lang="fi-FI" dirty="0">
                <a:solidFill>
                  <a:srgbClr val="343434"/>
                </a:solidFill>
              </a:rPr>
              <a:t>Siirtymien ja yhdyspintojen </a:t>
            </a:r>
            <a:r>
              <a:rPr lang="fi-FI" dirty="0" smtClean="0">
                <a:solidFill>
                  <a:srgbClr val="343434"/>
                </a:solidFill>
              </a:rPr>
              <a:t>analyysi: asiakkaan tärkeimmät siirtymät </a:t>
            </a:r>
            <a:endParaRPr lang="fi-FI" dirty="0">
              <a:solidFill>
                <a:srgbClr val="343434"/>
              </a:solidFill>
            </a:endParaRPr>
          </a:p>
          <a:p>
            <a:pPr lvl="2"/>
            <a:r>
              <a:rPr lang="fi-FI" dirty="0" smtClean="0">
                <a:solidFill>
                  <a:srgbClr val="343434"/>
                </a:solidFill>
              </a:rPr>
              <a:t>avaintoimijoiden nimeäminen </a:t>
            </a:r>
            <a:r>
              <a:rPr lang="fi-FI" dirty="0" smtClean="0">
                <a:solidFill>
                  <a:srgbClr val="FF0000"/>
                </a:solidFill>
              </a:rPr>
              <a:t>= perusteena lakisääteiset tehtävät, vastuut ja valta</a:t>
            </a:r>
          </a:p>
          <a:p>
            <a:pPr marL="360000" lvl="2" indent="0">
              <a:buNone/>
            </a:pPr>
            <a:endParaRPr lang="fi-FI" dirty="0" smtClean="0">
              <a:solidFill>
                <a:srgbClr val="343434"/>
              </a:solidFill>
            </a:endParaRPr>
          </a:p>
          <a:p>
            <a:pPr marL="0" indent="0">
              <a:buNone/>
            </a:pPr>
            <a:r>
              <a:rPr lang="fi-FI" dirty="0" smtClean="0"/>
              <a:t>5</a:t>
            </a:r>
            <a:r>
              <a:rPr lang="fi-FI" dirty="0"/>
              <a:t>) </a:t>
            </a:r>
            <a:r>
              <a:rPr lang="fi-FI" dirty="0" smtClean="0"/>
              <a:t>Monialaisen yhteistyön tavoitteiden asettaminen</a:t>
            </a:r>
            <a:endParaRPr lang="fi-FI" dirty="0"/>
          </a:p>
          <a:p>
            <a:pPr lvl="2"/>
            <a:r>
              <a:rPr lang="fi-FI" dirty="0" smtClean="0"/>
              <a:t>Tavoiteltavat </a:t>
            </a:r>
            <a:r>
              <a:rPr lang="fi-FI" dirty="0"/>
              <a:t>muutokset, tuen ja avun </a:t>
            </a:r>
            <a:r>
              <a:rPr lang="fi-FI" b="1" dirty="0"/>
              <a:t>ajoitus</a:t>
            </a:r>
            <a:r>
              <a:rPr lang="fi-FI" dirty="0"/>
              <a:t>, toimijoiden </a:t>
            </a:r>
            <a:r>
              <a:rPr lang="fi-FI" b="1" dirty="0"/>
              <a:t>roolit</a:t>
            </a:r>
            <a:r>
              <a:rPr lang="fi-FI" dirty="0"/>
              <a:t> palvelupolun eri </a:t>
            </a:r>
            <a:r>
              <a:rPr lang="fi-FI" dirty="0" smtClean="0"/>
              <a:t>vaiheissa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dirty="0" smtClean="0"/>
              <a:t>Esim</a:t>
            </a:r>
            <a:r>
              <a:rPr lang="fi-FI" dirty="0"/>
              <a:t>. missä asiakkaat voisivat tulla palvelun piiriin nykyistä aiemmin? </a:t>
            </a:r>
          </a:p>
          <a:p>
            <a:pPr lvl="2"/>
            <a:r>
              <a:rPr lang="fi-FI" dirty="0" smtClean="0"/>
              <a:t>Yhteiskehittäminen </a:t>
            </a:r>
            <a:r>
              <a:rPr lang="fi-FI" dirty="0"/>
              <a:t>ja palvelumuotoilu </a:t>
            </a:r>
            <a:r>
              <a:rPr lang="fi-FI" dirty="0">
                <a:solidFill>
                  <a:srgbClr val="FF0000"/>
                </a:solidFill>
              </a:rPr>
              <a:t>= asiakkaat, työntekijät ja johto </a:t>
            </a:r>
            <a:r>
              <a:rPr lang="fi-FI" dirty="0" smtClean="0">
                <a:solidFill>
                  <a:srgbClr val="FF0000"/>
                </a:solidFill>
              </a:rPr>
              <a:t>yhdessä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6) </a:t>
            </a:r>
            <a:r>
              <a:rPr lang="fi-FI" dirty="0"/>
              <a:t>T</a:t>
            </a:r>
            <a:r>
              <a:rPr lang="fi-FI" dirty="0" smtClean="0"/>
              <a:t>oteutuksen </a:t>
            </a:r>
            <a:r>
              <a:rPr lang="fi-FI" dirty="0"/>
              <a:t>vastuista sopiminen </a:t>
            </a:r>
            <a:r>
              <a:rPr lang="fi-FI" dirty="0" smtClean="0"/>
              <a:t>= yhteensovittava johtaminen</a:t>
            </a:r>
            <a:endParaRPr lang="fi-FI" dirty="0"/>
          </a:p>
          <a:p>
            <a:pPr lvl="2"/>
            <a:r>
              <a:rPr lang="fi-FI" dirty="0"/>
              <a:t>johdon sitoutuminen= yhteensovittava johtaminen päätösten legitimoimiseksi ja toiminnan juurruttamiseksi</a:t>
            </a:r>
          </a:p>
          <a:p>
            <a:pPr lvl="2"/>
            <a:r>
              <a:rPr lang="fi-FI" dirty="0" smtClean="0"/>
              <a:t>sopimukset: suunnitelmallinen </a:t>
            </a:r>
            <a:r>
              <a:rPr lang="fi-FI" dirty="0"/>
              <a:t>moniammatillinen yhteistyö tuen eri </a:t>
            </a:r>
            <a:r>
              <a:rPr lang="fi-FI" dirty="0" smtClean="0"/>
              <a:t>vaiheissa:</a:t>
            </a:r>
          </a:p>
          <a:p>
            <a:pPr lvl="2"/>
            <a:r>
              <a:rPr lang="fi-FI" dirty="0" smtClean="0"/>
              <a:t>vastuut, velvollisuudet  ja yhteistyö eri hallinnonalojen välillä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kysymyksiä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Yksilöllinen palveluohjaus vai sovittuja yhteistyörakenteita?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  <a:p>
            <a:r>
              <a:rPr lang="fi-FI" dirty="0"/>
              <a:t>Onko verkostossa kaikki asiakasryhmän kannalta tärkeimmät toimijat?</a:t>
            </a:r>
          </a:p>
          <a:p>
            <a:endParaRPr lang="fi-FI" dirty="0"/>
          </a:p>
          <a:p>
            <a:r>
              <a:rPr lang="fi-FI" dirty="0"/>
              <a:t>Millaisia haasteita eri hallinnonalojen välisten vastuiden, tavoitteiden ja resurssien yhteensovittaminen aiheuttaa?</a:t>
            </a:r>
          </a:p>
          <a:p>
            <a:endParaRPr lang="fi-FI" dirty="0"/>
          </a:p>
          <a:p>
            <a:r>
              <a:rPr lang="fi-FI" dirty="0"/>
              <a:t>Syntyykö yhteisiä käytäntöjä ja </a:t>
            </a:r>
            <a:r>
              <a:rPr lang="fi-FI" dirty="0" smtClean="0"/>
              <a:t>toimintarakenteita?</a:t>
            </a:r>
            <a:endParaRPr lang="fi-FI" dirty="0"/>
          </a:p>
          <a:p>
            <a:endParaRPr lang="fi-FI" dirty="0"/>
          </a:p>
          <a:p>
            <a:r>
              <a:rPr lang="fi-FI" dirty="0"/>
              <a:t>Miten päätöksenteko toimii tilanteessa, jossa eri hallinnonalojen toimijat ovat keskenään yhtä vaikutusvaltaisia?</a:t>
            </a:r>
          </a:p>
          <a:p>
            <a:endParaRPr lang="fi-FI" dirty="0"/>
          </a:p>
          <a:p>
            <a:r>
              <a:rPr lang="fi-FI" dirty="0"/>
              <a:t>Miten useiden toimijoiden panosta vaativia tukikokonaisuuksia koordinoidaan ja johdetaan?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7364" y="1589518"/>
            <a:ext cx="10744200" cy="4538779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fi-FI" sz="1200" b="1" dirty="0"/>
              <a:t>Heikki </a:t>
            </a:r>
            <a:r>
              <a:rPr lang="fi-FI" sz="1200" b="1" dirty="0" err="1"/>
              <a:t>Hiilamo</a:t>
            </a:r>
            <a:r>
              <a:rPr lang="fi-FI" sz="1200" b="1" dirty="0"/>
              <a:t>, Anne Määttä, Karoliina Koskenvuo, Jussi Pyykkönen, Tapio Räsänen &amp; Sanna Aaltonen</a:t>
            </a:r>
            <a:r>
              <a:rPr lang="fi-FI" sz="1200" dirty="0"/>
              <a:t>: NUORTEN OSALLISUUDEN EDISTÄMINEN.  Selvitysmiehen raportti</a:t>
            </a:r>
            <a:r>
              <a:rPr lang="fi-FI" sz="1200" dirty="0" smtClean="0"/>
              <a:t>. </a:t>
            </a:r>
            <a:r>
              <a:rPr lang="fi-FI" sz="1200" dirty="0" smtClean="0">
                <a:hlinkClick r:id="rId2"/>
              </a:rPr>
              <a:t>https</a:t>
            </a:r>
            <a:r>
              <a:rPr lang="fi-FI" sz="1200" dirty="0">
                <a:hlinkClick r:id="rId2"/>
              </a:rPr>
              <a:t>://</a:t>
            </a:r>
            <a:r>
              <a:rPr lang="fi-FI" sz="1200" dirty="0" smtClean="0">
                <a:hlinkClick r:id="rId2"/>
              </a:rPr>
              <a:t>theseus.fi/bitstream/handle/10024/133266/Puheenvuoro_11_978-952-493-298-1.pdf?sequence=4&amp;isAllowed=y</a:t>
            </a:r>
            <a:r>
              <a:rPr lang="fi-FI" sz="1200" dirty="0" smtClean="0"/>
              <a:t> </a:t>
            </a:r>
            <a:endParaRPr lang="fi-FI" sz="1200" dirty="0"/>
          </a:p>
          <a:p>
            <a:pPr lvl="1"/>
            <a:r>
              <a:rPr lang="fi-FI" sz="1200" b="1" dirty="0" smtClean="0"/>
              <a:t>Anne Määttä&amp; Elsa Keskitalo </a:t>
            </a:r>
            <a:r>
              <a:rPr lang="fi-FI" sz="1200" dirty="0" smtClean="0"/>
              <a:t>(</a:t>
            </a:r>
            <a:r>
              <a:rPr lang="fi-FI" sz="1200" dirty="0"/>
              <a:t>2014): Ulkoringiltä sisärinkiin. Kumuloituneista ongelmista kärsivät nuoret aikuiset pirstaleisessa palvelujärjestelmässä. (YP 79 (2014):2, 197-207) </a:t>
            </a:r>
            <a:r>
              <a:rPr lang="fi-FI" sz="1200" dirty="0">
                <a:hlinkClick r:id="rId3"/>
              </a:rPr>
              <a:t>https://www.julkari.fi/bitstream/handle/10024/116235/maatta.pdf?sequence=1</a:t>
            </a:r>
            <a:r>
              <a:rPr lang="fi-FI" sz="1200" dirty="0"/>
              <a:t>  </a:t>
            </a:r>
          </a:p>
          <a:p>
            <a:pPr lvl="1"/>
            <a:r>
              <a:rPr lang="fi-FI" sz="1200" b="1" dirty="0" smtClean="0"/>
              <a:t>Anne Määttä </a:t>
            </a:r>
            <a:r>
              <a:rPr lang="fi-FI" sz="1200" dirty="0"/>
              <a:t>(2015): Nuorten tukijärjestelmää johdettava kokonaisuutena. Teoksessa: Mirja Määttä &amp; Anne Määttä (toim.) Parempia ratkaisuja työn ja opintojen ulkopuolella olevien nuorten tukemiseen. </a:t>
            </a:r>
            <a:r>
              <a:rPr lang="fi-FI" sz="1200" dirty="0" err="1"/>
              <a:t>VNK:n</a:t>
            </a:r>
            <a:r>
              <a:rPr lang="fi-FI" sz="1200" dirty="0"/>
              <a:t> julkaisuja 16 / 2015. </a:t>
            </a:r>
            <a:r>
              <a:rPr lang="fi-FI" sz="1200" dirty="0">
                <a:hlinkClick r:id="rId4"/>
              </a:rPr>
              <a:t>http://</a:t>
            </a:r>
            <a:r>
              <a:rPr lang="fi-FI" sz="1200" dirty="0" smtClean="0">
                <a:hlinkClick r:id="rId4"/>
              </a:rPr>
              <a:t>vnk.fi/documents/10616/1456483/VNK+16_2015.pdf/2efb35eb-0f6e-4428-93bf-5998df7d983d?version=1.0</a:t>
            </a:r>
            <a:r>
              <a:rPr lang="fi-FI" sz="1200" dirty="0" smtClean="0"/>
              <a:t> </a:t>
            </a:r>
            <a:endParaRPr lang="fi-FI" sz="1200" dirty="0"/>
          </a:p>
          <a:p>
            <a:pPr lvl="1"/>
            <a:r>
              <a:rPr lang="fi-FI" sz="1200" b="1" dirty="0" smtClean="0"/>
              <a:t>Anne Määttä </a:t>
            </a:r>
            <a:r>
              <a:rPr lang="fi-FI" sz="1200" dirty="0"/>
              <a:t>(2016) Palveluintegraatio ja moniasiakkaat </a:t>
            </a:r>
            <a:r>
              <a:rPr lang="fi-FI" sz="1200" dirty="0" err="1"/>
              <a:t>sote</a:t>
            </a:r>
            <a:r>
              <a:rPr lang="fi-FI" sz="1200" dirty="0"/>
              <a:t>-uudistuksessa. Teoksessa Niemelä, Jorma (toim.) (2016) </a:t>
            </a:r>
            <a:r>
              <a:rPr lang="fi-FI" sz="1200" dirty="0" err="1"/>
              <a:t>Sote</a:t>
            </a:r>
            <a:r>
              <a:rPr lang="fi-FI" sz="1200" dirty="0"/>
              <a:t> sosiaalisen kestävyyden vahvistajana. </a:t>
            </a:r>
            <a:r>
              <a:rPr lang="fi-FI" sz="1200" dirty="0">
                <a:hlinkClick r:id="rId5"/>
              </a:rPr>
              <a:t>http://www.diak.fi/tyoelama/Julkaisut/Sivut/Diak-Puheenvuoro.aspx</a:t>
            </a:r>
            <a:r>
              <a:rPr lang="fi-FI" sz="1200" dirty="0"/>
              <a:t>  </a:t>
            </a:r>
          </a:p>
          <a:p>
            <a:pPr lvl="1"/>
            <a:r>
              <a:rPr lang="fi-FI" sz="1200" b="1" dirty="0" smtClean="0"/>
              <a:t>Anne Määttä </a:t>
            </a:r>
            <a:r>
              <a:rPr lang="fi-FI" sz="1200" b="1" dirty="0"/>
              <a:t>(2018) </a:t>
            </a:r>
            <a:r>
              <a:rPr lang="fi-FI" sz="1200" dirty="0"/>
              <a:t>Sosiaalinen kuntoutus ja </a:t>
            </a:r>
            <a:r>
              <a:rPr lang="fi-FI" sz="1200" dirty="0" err="1"/>
              <a:t>yhteensovittavan</a:t>
            </a:r>
            <a:r>
              <a:rPr lang="fi-FI" sz="1200" dirty="0"/>
              <a:t> </a:t>
            </a:r>
            <a:r>
              <a:rPr lang="fi-FI" sz="1200" dirty="0" smtClean="0"/>
              <a:t>johtamisen työskentelyprosessi. </a:t>
            </a:r>
            <a:r>
              <a:rPr lang="fi-FI" sz="1200" dirty="0"/>
              <a:t>Teoksessa: Kostilainen H., Nieminen A. (</a:t>
            </a:r>
            <a:r>
              <a:rPr lang="fi-FI" sz="1200" dirty="0" err="1"/>
              <a:t>Eds</a:t>
            </a:r>
            <a:r>
              <a:rPr lang="fi-FI" sz="1200" dirty="0"/>
              <a:t>.)., (2018). Sosiaalisen kuntoutuksen näkökulmia ja mahdollisuuksia. , In: Diak Työelämä, 13, Diakonia-ammattikorkeakoulu. </a:t>
            </a:r>
            <a:r>
              <a:rPr lang="fi-FI" sz="1200" dirty="0">
                <a:hlinkClick r:id="rId6"/>
              </a:rPr>
              <a:t>http://</a:t>
            </a:r>
            <a:r>
              <a:rPr lang="fi-FI" sz="1200" dirty="0" smtClean="0">
                <a:hlinkClick r:id="rId6"/>
              </a:rPr>
              <a:t>www.theseus.fi/bitstream/handle/10024/141721/Diak_Tyoelama_13_verkko.pdf?sequence=4&amp;isAllowed=y</a:t>
            </a:r>
            <a:r>
              <a:rPr lang="fi-FI" sz="1200" dirty="0" smtClean="0"/>
              <a:t> </a:t>
            </a:r>
            <a:endParaRPr lang="fi-FI" sz="1200" dirty="0"/>
          </a:p>
          <a:p>
            <a:pPr lvl="1"/>
            <a:r>
              <a:rPr lang="fi-FI" sz="1200" b="1" dirty="0"/>
              <a:t>Marja-Leena Perälä</a:t>
            </a:r>
            <a:r>
              <a:rPr lang="fi-FI" sz="1200" b="1" dirty="0" smtClean="0"/>
              <a:t>, Nina Halme</a:t>
            </a:r>
            <a:r>
              <a:rPr lang="fi-FI" sz="1200" b="1" dirty="0"/>
              <a:t> </a:t>
            </a:r>
            <a:r>
              <a:rPr lang="fi-FI" sz="1200" b="1" dirty="0" smtClean="0"/>
              <a:t>&amp; Sirpa Nykänen </a:t>
            </a:r>
            <a:r>
              <a:rPr lang="fi-FI" sz="1200" dirty="0"/>
              <a:t>(2012) Lasten, nuorten ja perheiden palveluja yhteensovittava johtaminen. Opas 19/2012. Tampere: Terveyden ja hyvinvoinnin laitos (THL</a:t>
            </a:r>
            <a:r>
              <a:rPr lang="fi-FI" sz="1200" dirty="0" smtClean="0"/>
              <a:t>).</a:t>
            </a:r>
          </a:p>
          <a:p>
            <a:pPr lvl="1"/>
            <a:r>
              <a:rPr lang="fi-FI" sz="1200" dirty="0"/>
              <a:t>Suomen virallinen tilasto (SVT): Työvoimatutkimus [verkkojulkaisu]. ISSN=1798-7830. työllisyys ja työttömyys 2017, 4 Työvoiman ulkopuolella olevat . Helsinki: Tilastokeskus [viitattu: 8.6.2018]. Saantitapa: </a:t>
            </a:r>
            <a:r>
              <a:rPr lang="fi-FI" sz="1200" dirty="0">
                <a:hlinkClick r:id="rId7"/>
              </a:rPr>
              <a:t>http://www.stat.fi/til/tyti/2017/13/tyti_2017_13_2018-04-12_kat_004_fi.html</a:t>
            </a:r>
            <a:r>
              <a:rPr lang="fi-FI" sz="1200" dirty="0"/>
              <a:t> </a:t>
            </a:r>
          </a:p>
          <a:p>
            <a:pPr lvl="1"/>
            <a:endParaRPr lang="fi-FI" sz="1200" dirty="0"/>
          </a:p>
          <a:p>
            <a:pPr lvl="1"/>
            <a:endParaRPr lang="fi-FI" sz="1200" dirty="0"/>
          </a:p>
          <a:p>
            <a:pPr marL="0" indent="0">
              <a:buNone/>
            </a:pPr>
            <a:endParaRPr lang="fi-FI" sz="1200" dirty="0" smtClean="0"/>
          </a:p>
          <a:p>
            <a:endParaRPr lang="fi-FI" sz="1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Asiakkaat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- kun ongelmat kasautuvat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Monipalveluasiakkaat - ketä he </a:t>
            </a:r>
            <a:r>
              <a:rPr lang="fi-FI" dirty="0" smtClean="0"/>
              <a:t>ovat?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Monipalveluasiakas </a:t>
            </a:r>
            <a:r>
              <a:rPr lang="fi-FI" dirty="0" smtClean="0"/>
              <a:t> </a:t>
            </a:r>
            <a:endParaRPr lang="fi-FI" dirty="0"/>
          </a:p>
          <a:p>
            <a:pPr lvl="1"/>
            <a:r>
              <a:rPr lang="fi-FI" dirty="0"/>
              <a:t>Asiakkaat, joilla yhtäaikaisia tai </a:t>
            </a:r>
            <a:r>
              <a:rPr lang="fi-FI" dirty="0" smtClean="0"/>
              <a:t>peräkkäisiä</a:t>
            </a:r>
            <a:r>
              <a:rPr lang="fi-FI" dirty="0"/>
              <a:t>, eri hallinnonaloille paikantuvia tuen tarpeita (sosiaalitoimi, terveydenhuolto, te-hallinto, Kela jne.)</a:t>
            </a:r>
          </a:p>
          <a:p>
            <a:pPr lvl="1"/>
            <a:r>
              <a:rPr lang="fi-FI" dirty="0"/>
              <a:t>Asiointia tai asiointitarvetta monien eri toimijoiden kanssa</a:t>
            </a:r>
          </a:p>
          <a:p>
            <a:r>
              <a:rPr lang="fi-FI" dirty="0"/>
              <a:t>Esimerkiksi:</a:t>
            </a:r>
          </a:p>
          <a:p>
            <a:pPr lvl="1"/>
            <a:r>
              <a:rPr lang="fi-FI" dirty="0"/>
              <a:t>Mielenterveys- ja päihdeasiakkaat</a:t>
            </a:r>
          </a:p>
          <a:p>
            <a:pPr lvl="1"/>
            <a:r>
              <a:rPr lang="fi-FI" dirty="0"/>
              <a:t>Pitkäaikaistyöttömät</a:t>
            </a:r>
          </a:p>
          <a:p>
            <a:pPr lvl="1"/>
            <a:r>
              <a:rPr lang="fi-FI" dirty="0"/>
              <a:t>Osatyökykyiset henkilöt</a:t>
            </a:r>
          </a:p>
          <a:p>
            <a:pPr lvl="1"/>
            <a:r>
              <a:rPr lang="fi-FI" dirty="0"/>
              <a:t>Lastensuojeluasiakkaat</a:t>
            </a:r>
          </a:p>
          <a:p>
            <a:pPr lvl="1"/>
            <a:r>
              <a:rPr lang="fi-FI" dirty="0" smtClean="0"/>
              <a:t>Opintojen </a:t>
            </a:r>
            <a:r>
              <a:rPr lang="fi-FI" dirty="0"/>
              <a:t>ja työn ulkopuolella olevat nuoret (NEET)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83313" y="1974500"/>
            <a:ext cx="5276850" cy="40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Syrjäytymisvaarassa olevat nuoret Suomessa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Syrjäytymisvaarassa ovat sellaiset nuoret, jotka</a:t>
            </a:r>
          </a:p>
          <a:p>
            <a:pPr lvl="1"/>
            <a:r>
              <a:rPr lang="fi-FI" dirty="0"/>
              <a:t>ovat suorittaneet vain perusasteen tutkinnon </a:t>
            </a:r>
          </a:p>
          <a:p>
            <a:pPr lvl="1"/>
            <a:r>
              <a:rPr lang="fi-FI" dirty="0"/>
              <a:t>eivät saa perusasteen jälkeen </a:t>
            </a:r>
            <a:r>
              <a:rPr lang="fi-FI" dirty="0" smtClean="0"/>
              <a:t>koulutuspaikkaa </a:t>
            </a:r>
            <a:r>
              <a:rPr lang="fi-FI" dirty="0"/>
              <a:t>tai eivät suorita tutkintoa</a:t>
            </a:r>
          </a:p>
          <a:p>
            <a:pPr lvl="1"/>
            <a:r>
              <a:rPr lang="fi-FI" dirty="0"/>
              <a:t>eivät ole työsuhteessa tai aktiivisessa </a:t>
            </a:r>
            <a:r>
              <a:rPr lang="fi-FI" dirty="0" smtClean="0"/>
              <a:t>toiminnassa</a:t>
            </a:r>
            <a:endParaRPr lang="fi-FI" dirty="0"/>
          </a:p>
          <a:p>
            <a:pPr lvl="1"/>
            <a:r>
              <a:rPr lang="fi-FI" dirty="0"/>
              <a:t>j</a:t>
            </a:r>
            <a:r>
              <a:rPr lang="fi-FI" dirty="0" smtClean="0"/>
              <a:t>a tarvitsevat </a:t>
            </a:r>
            <a:r>
              <a:rPr lang="fi-FI" dirty="0"/>
              <a:t>muuta tukea</a:t>
            </a:r>
          </a:p>
          <a:p>
            <a:endParaRPr lang="fi-FI" dirty="0"/>
          </a:p>
          <a:p>
            <a:r>
              <a:rPr lang="fi-FI" dirty="0"/>
              <a:t>NEET = </a:t>
            </a:r>
            <a:r>
              <a:rPr lang="fi-FI" dirty="0" err="1"/>
              <a:t>Not</a:t>
            </a:r>
            <a:r>
              <a:rPr lang="fi-FI" dirty="0"/>
              <a:t> in </a:t>
            </a:r>
            <a:r>
              <a:rPr lang="fi-FI" dirty="0" err="1"/>
              <a:t>Education</a:t>
            </a:r>
            <a:r>
              <a:rPr lang="fi-FI" dirty="0"/>
              <a:t>, </a:t>
            </a:r>
            <a:r>
              <a:rPr lang="fi-FI" dirty="0" err="1"/>
              <a:t>Employment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Trainging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sz="1600" dirty="0" smtClean="0"/>
              <a:t>15-24-vuotiaat </a:t>
            </a:r>
            <a:r>
              <a:rPr lang="fi-FI" sz="1600" dirty="0"/>
              <a:t>nuoret, jotka eivät olleet työssä, koulutuksessa eivätkä asevelvollisuutta suorittamassa, vuosina </a:t>
            </a:r>
            <a:r>
              <a:rPr lang="fi-FI" sz="1600" dirty="0" smtClean="0"/>
              <a:t>2007–2017(tilastokeskus)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37" y="2977625"/>
            <a:ext cx="4676037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Esimerkki monipalveluasiakkaasta:</a:t>
            </a:r>
            <a:br>
              <a:rPr lang="fi-FI" dirty="0" smtClean="0"/>
            </a:br>
            <a:r>
              <a:rPr lang="fi-FI" dirty="0" smtClean="0"/>
              <a:t>Mikan tarina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Koulukiusaamista</a:t>
            </a:r>
            <a:r>
              <a:rPr lang="fi-FI" dirty="0"/>
              <a:t>, masentuneisuutta, mielialalääkitys </a:t>
            </a:r>
          </a:p>
          <a:p>
            <a:endParaRPr lang="fi-FI" dirty="0" smtClean="0"/>
          </a:p>
          <a:p>
            <a:r>
              <a:rPr lang="fi-FI" dirty="0" smtClean="0"/>
              <a:t>Siirtymä </a:t>
            </a:r>
            <a:r>
              <a:rPr lang="fi-FI" dirty="0"/>
              <a:t>II asteelle, oma asunto -&gt; poissaoloja, koulun </a:t>
            </a:r>
            <a:r>
              <a:rPr lang="fi-FI" dirty="0" smtClean="0"/>
              <a:t>keskeyttäminen, vuokravelkaa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Vaikeudet </a:t>
            </a:r>
            <a:r>
              <a:rPr lang="fi-FI" dirty="0"/>
              <a:t>etuuksien kanssa: opintotuki, sairauspäiväraha, ilmoittautuminen työttömäksi, toimeentulotuki</a:t>
            </a:r>
          </a:p>
          <a:p>
            <a:endParaRPr lang="fi-FI" dirty="0" smtClean="0"/>
          </a:p>
          <a:p>
            <a:r>
              <a:rPr lang="fi-FI" dirty="0" smtClean="0"/>
              <a:t>Paluu </a:t>
            </a:r>
            <a:r>
              <a:rPr lang="fi-FI" dirty="0"/>
              <a:t>kotiin, sulkeutuminen, masennus ja itsetuhoisuus, riippuvuus vanhempien tuesta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Monitoimijainen yhteistyö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- haasteita </a:t>
            </a:r>
            <a:r>
              <a:rPr lang="fi-FI" sz="3200" dirty="0"/>
              <a:t>ja </a:t>
            </a:r>
            <a:r>
              <a:rPr lang="fi-FI" sz="3200" dirty="0" smtClean="0"/>
              <a:t>mahdollisuuksia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DIAKONIA-AMMATTIKORKEAKOULU / DIACONIA UNIVERSITY OF APPLIED SCIENCES /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3" y="0"/>
            <a:ext cx="10279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5042-9180-4433-86DD-FD55B31FEB84}" type="slidenum">
              <a:rPr lang="fi-FI" smtClean="0"/>
              <a:t>9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055"/>
            <a:ext cx="12192000" cy="60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k_Violetti">
  <a:themeElements>
    <a:clrScheme name="Diak_PPT">
      <a:dk1>
        <a:srgbClr val="3B0083"/>
      </a:dk1>
      <a:lt1>
        <a:srgbClr val="FFFFFF"/>
      </a:lt1>
      <a:dk2>
        <a:srgbClr val="343434"/>
      </a:dk2>
      <a:lt2>
        <a:srgbClr val="E8E8E8"/>
      </a:lt2>
      <a:accent1>
        <a:srgbClr val="3B0083"/>
      </a:accent1>
      <a:accent2>
        <a:srgbClr val="BED600"/>
      </a:accent2>
      <a:accent3>
        <a:srgbClr val="F56EC2"/>
      </a:accent3>
      <a:accent4>
        <a:srgbClr val="65CFE9"/>
      </a:accent4>
      <a:accent5>
        <a:srgbClr val="F9EB28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k_Powerpoint_presentation_example_v2018-02-20.pptx" id="{10B087FC-1C0B-41DD-A35C-81B03F564AED}" vid="{5400DDCD-BD3C-40A3-9367-E7C5FF5F3B2F}"/>
    </a:ext>
  </a:extLst>
</a:theme>
</file>

<file path=ppt/theme/theme2.xml><?xml version="1.0" encoding="utf-8"?>
<a:theme xmlns:a="http://schemas.openxmlformats.org/drawingml/2006/main" name="Diak_Vihreä">
  <a:themeElements>
    <a:clrScheme name="Diak_PPT">
      <a:dk1>
        <a:srgbClr val="3B0083"/>
      </a:dk1>
      <a:lt1>
        <a:srgbClr val="FFFFFF"/>
      </a:lt1>
      <a:dk2>
        <a:srgbClr val="343434"/>
      </a:dk2>
      <a:lt2>
        <a:srgbClr val="E8E8E8"/>
      </a:lt2>
      <a:accent1>
        <a:srgbClr val="3B0083"/>
      </a:accent1>
      <a:accent2>
        <a:srgbClr val="BED600"/>
      </a:accent2>
      <a:accent3>
        <a:srgbClr val="F56EC2"/>
      </a:accent3>
      <a:accent4>
        <a:srgbClr val="65CFE9"/>
      </a:accent4>
      <a:accent5>
        <a:srgbClr val="F9EB28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k_Powerpoint_presentation_example_v2018-02-20.pptx" id="{10B087FC-1C0B-41DD-A35C-81B03F564AED}" vid="{C61B6BCD-9309-41D5-86B2-0751D91C405B}"/>
    </a:ext>
  </a:extLst>
</a:theme>
</file>

<file path=ppt/theme/theme3.xml><?xml version="1.0" encoding="utf-8"?>
<a:theme xmlns:a="http://schemas.openxmlformats.org/drawingml/2006/main" name="Diak_Pinkki">
  <a:themeElements>
    <a:clrScheme name="Diak_PPT">
      <a:dk1>
        <a:srgbClr val="3B0083"/>
      </a:dk1>
      <a:lt1>
        <a:srgbClr val="FFFFFF"/>
      </a:lt1>
      <a:dk2>
        <a:srgbClr val="343434"/>
      </a:dk2>
      <a:lt2>
        <a:srgbClr val="E8E8E8"/>
      </a:lt2>
      <a:accent1>
        <a:srgbClr val="3B0083"/>
      </a:accent1>
      <a:accent2>
        <a:srgbClr val="BED600"/>
      </a:accent2>
      <a:accent3>
        <a:srgbClr val="F56EC2"/>
      </a:accent3>
      <a:accent4>
        <a:srgbClr val="65CFE9"/>
      </a:accent4>
      <a:accent5>
        <a:srgbClr val="F9EB28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k_Powerpoint_presentation_example_v2018-02-20.pptx" id="{10B087FC-1C0B-41DD-A35C-81B03F564AED}" vid="{3849080A-F272-4A8D-A896-07948E1A8AB5}"/>
    </a:ext>
  </a:extLst>
</a:theme>
</file>

<file path=ppt/theme/theme4.xml><?xml version="1.0" encoding="utf-8"?>
<a:theme xmlns:a="http://schemas.openxmlformats.org/drawingml/2006/main" name="Diak_Sininen">
  <a:themeElements>
    <a:clrScheme name="Diak_PPT">
      <a:dk1>
        <a:srgbClr val="3B0083"/>
      </a:dk1>
      <a:lt1>
        <a:srgbClr val="FFFFFF"/>
      </a:lt1>
      <a:dk2>
        <a:srgbClr val="343434"/>
      </a:dk2>
      <a:lt2>
        <a:srgbClr val="E8E8E8"/>
      </a:lt2>
      <a:accent1>
        <a:srgbClr val="3B0083"/>
      </a:accent1>
      <a:accent2>
        <a:srgbClr val="BED600"/>
      </a:accent2>
      <a:accent3>
        <a:srgbClr val="F56EC2"/>
      </a:accent3>
      <a:accent4>
        <a:srgbClr val="65CFE9"/>
      </a:accent4>
      <a:accent5>
        <a:srgbClr val="F9EB28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k_Powerpoint_presentation_example_v2018-02-20.pptx" id="{10B087FC-1C0B-41DD-A35C-81B03F564AED}" vid="{08C6018B-DA8E-4E9A-AA82-D252F30C8D4E}"/>
    </a:ext>
  </a:extLst>
</a:theme>
</file>

<file path=ppt/theme/theme5.xml><?xml version="1.0" encoding="utf-8"?>
<a:theme xmlns:a="http://schemas.openxmlformats.org/drawingml/2006/main" name="Diak_Keltainen">
  <a:themeElements>
    <a:clrScheme name="Diak_PPT">
      <a:dk1>
        <a:srgbClr val="3B0083"/>
      </a:dk1>
      <a:lt1>
        <a:srgbClr val="FFFFFF"/>
      </a:lt1>
      <a:dk2>
        <a:srgbClr val="343434"/>
      </a:dk2>
      <a:lt2>
        <a:srgbClr val="E8E8E8"/>
      </a:lt2>
      <a:accent1>
        <a:srgbClr val="3B0083"/>
      </a:accent1>
      <a:accent2>
        <a:srgbClr val="BED600"/>
      </a:accent2>
      <a:accent3>
        <a:srgbClr val="F56EC2"/>
      </a:accent3>
      <a:accent4>
        <a:srgbClr val="65CFE9"/>
      </a:accent4>
      <a:accent5>
        <a:srgbClr val="F9EB28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k_Powerpoint_presentation_example_v2018-02-20.pptx" id="{10B087FC-1C0B-41DD-A35C-81B03F564AED}" vid="{A7C09E2E-A656-4753-B69C-501CD4BA4CD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DIAK_PPT_template</Template>
  <TotalTime>566</TotalTime>
  <Words>1484</Words>
  <Application>Microsoft Office PowerPoint</Application>
  <PresentationFormat>Laajakuva</PresentationFormat>
  <Paragraphs>241</Paragraphs>
  <Slides>23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23</vt:i4>
      </vt:variant>
    </vt:vector>
  </HeadingPairs>
  <TitlesOfParts>
    <vt:vector size="34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Diak_Violetti</vt:lpstr>
      <vt:lpstr>Diak_Vihreä</vt:lpstr>
      <vt:lpstr>Diak_Pinkki</vt:lpstr>
      <vt:lpstr>Diak_Sininen</vt:lpstr>
      <vt:lpstr>Diak_Keltainen</vt:lpstr>
      <vt:lpstr>Ulkoringiltä sisärinkiin –  Kumuloituneista ongelmista kärsivät nuoret aikuiset pirstaleisessa palvelujärjestelmässä</vt:lpstr>
      <vt:lpstr>ESITYKSEN TEEMAT</vt:lpstr>
      <vt:lpstr>Asiakkaat </vt:lpstr>
      <vt:lpstr>Monipalveluasiakkaat - ketä he ovat?</vt:lpstr>
      <vt:lpstr>Syrjäytymisvaarassa olevat nuoret Suomessa </vt:lpstr>
      <vt:lpstr>Esimerkki monipalveluasiakkaasta: Mikan tarina</vt:lpstr>
      <vt:lpstr>Monitoimijainen yhteistyö</vt:lpstr>
      <vt:lpstr>PowerPoint-esitys</vt:lpstr>
      <vt:lpstr>PowerPoint-esitys</vt:lpstr>
      <vt:lpstr>Palveluihin pääsy ja palveluiden hierarkkisuus</vt:lpstr>
      <vt:lpstr>Professiosidonnaiset roolit</vt:lpstr>
      <vt:lpstr>Haasteet monipalveluasiakkaiden tukemisessa</vt:lpstr>
      <vt:lpstr>Monitoimijaisen yhteistyön kehittämistarpeet</vt:lpstr>
      <vt:lpstr>Ratkaisuja: palveluintegraatio, palveLuohjaus ja yhteensovittava johtaminen </vt:lpstr>
      <vt:lpstr>Perusteluja palveluiden integroimiselle</vt:lpstr>
      <vt:lpstr>Palveluohjaus ja monialainen yhteistyö  - esimerkkinä OHJAAMO</vt:lpstr>
      <vt:lpstr>Yhteensovittava johtaminen</vt:lpstr>
      <vt:lpstr>Askeleet palveluiden integroimiseksi 1</vt:lpstr>
      <vt:lpstr>Ohjaamo-asiakkaiden erilaiset polut</vt:lpstr>
      <vt:lpstr>Askeleet palveluiden integroimiseksi 2</vt:lpstr>
      <vt:lpstr>kysymyksiä</vt:lpstr>
      <vt:lpstr>Yksilöllinen palveluohjaus vai sovittuja yhteistyörakenteita?</vt:lpstr>
      <vt:lpstr>LÄHTEET</vt:lpstr>
    </vt:vector>
  </TitlesOfParts>
  <Company>Diakonia-ammattikorkeakoulu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Ulkoringiltä sisärinkiin –  Kumuloituneista ongelmista kärsivät nuoret aikuiset pirstaleisessa palvelujärjestelmässä</dc:title>
  <dc:creator>Anne Määttä</dc:creator>
  <cp:lastModifiedBy>Westerback Frida Wilhelmina</cp:lastModifiedBy>
  <cp:revision>102</cp:revision>
  <dcterms:created xsi:type="dcterms:W3CDTF">2018-06-08T06:06:48Z</dcterms:created>
  <dcterms:modified xsi:type="dcterms:W3CDTF">2018-06-11T11:23:48Z</dcterms:modified>
</cp:coreProperties>
</file>