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30279975" cy="42808525"/>
  <p:notesSz cx="6805613" cy="9944100"/>
  <p:defaultTextStyle>
    <a:defPPr>
      <a:defRPr lang="fi-FI"/>
    </a:defPPr>
    <a:lvl1pPr marL="0" algn="l" defTabSz="4176356" rtl="0" eaLnBrk="1" latinLnBrk="0" hangingPunct="1">
      <a:defRPr sz="8200" kern="1200">
        <a:solidFill>
          <a:schemeClr val="tx1"/>
        </a:solidFill>
        <a:latin typeface="+mn-lt"/>
        <a:ea typeface="+mn-ea"/>
        <a:cs typeface="+mn-cs"/>
      </a:defRPr>
    </a:lvl1pPr>
    <a:lvl2pPr marL="2088179" algn="l" defTabSz="4176356" rtl="0" eaLnBrk="1" latinLnBrk="0" hangingPunct="1">
      <a:defRPr sz="8200" kern="1200">
        <a:solidFill>
          <a:schemeClr val="tx1"/>
        </a:solidFill>
        <a:latin typeface="+mn-lt"/>
        <a:ea typeface="+mn-ea"/>
        <a:cs typeface="+mn-cs"/>
      </a:defRPr>
    </a:lvl2pPr>
    <a:lvl3pPr marL="4176356" algn="l" defTabSz="4176356" rtl="0" eaLnBrk="1" latinLnBrk="0" hangingPunct="1">
      <a:defRPr sz="8200" kern="1200">
        <a:solidFill>
          <a:schemeClr val="tx1"/>
        </a:solidFill>
        <a:latin typeface="+mn-lt"/>
        <a:ea typeface="+mn-ea"/>
        <a:cs typeface="+mn-cs"/>
      </a:defRPr>
    </a:lvl3pPr>
    <a:lvl4pPr marL="6264535" algn="l" defTabSz="4176356" rtl="0" eaLnBrk="1" latinLnBrk="0" hangingPunct="1">
      <a:defRPr sz="8200" kern="1200">
        <a:solidFill>
          <a:schemeClr val="tx1"/>
        </a:solidFill>
        <a:latin typeface="+mn-lt"/>
        <a:ea typeface="+mn-ea"/>
        <a:cs typeface="+mn-cs"/>
      </a:defRPr>
    </a:lvl4pPr>
    <a:lvl5pPr marL="8352714" algn="l" defTabSz="4176356" rtl="0" eaLnBrk="1" latinLnBrk="0" hangingPunct="1">
      <a:defRPr sz="8200" kern="1200">
        <a:solidFill>
          <a:schemeClr val="tx1"/>
        </a:solidFill>
        <a:latin typeface="+mn-lt"/>
        <a:ea typeface="+mn-ea"/>
        <a:cs typeface="+mn-cs"/>
      </a:defRPr>
    </a:lvl5pPr>
    <a:lvl6pPr marL="10440891" algn="l" defTabSz="4176356" rtl="0" eaLnBrk="1" latinLnBrk="0" hangingPunct="1">
      <a:defRPr sz="8200" kern="1200">
        <a:solidFill>
          <a:schemeClr val="tx1"/>
        </a:solidFill>
        <a:latin typeface="+mn-lt"/>
        <a:ea typeface="+mn-ea"/>
        <a:cs typeface="+mn-cs"/>
      </a:defRPr>
    </a:lvl6pPr>
    <a:lvl7pPr marL="12529070" algn="l" defTabSz="4176356" rtl="0" eaLnBrk="1" latinLnBrk="0" hangingPunct="1">
      <a:defRPr sz="8200" kern="1200">
        <a:solidFill>
          <a:schemeClr val="tx1"/>
        </a:solidFill>
        <a:latin typeface="+mn-lt"/>
        <a:ea typeface="+mn-ea"/>
        <a:cs typeface="+mn-cs"/>
      </a:defRPr>
    </a:lvl7pPr>
    <a:lvl8pPr marL="14617247" algn="l" defTabSz="4176356" rtl="0" eaLnBrk="1" latinLnBrk="0" hangingPunct="1">
      <a:defRPr sz="8200" kern="1200">
        <a:solidFill>
          <a:schemeClr val="tx1"/>
        </a:solidFill>
        <a:latin typeface="+mn-lt"/>
        <a:ea typeface="+mn-ea"/>
        <a:cs typeface="+mn-cs"/>
      </a:defRPr>
    </a:lvl8pPr>
    <a:lvl9pPr marL="16705426" algn="l" defTabSz="41763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53A"/>
    <a:srgbClr val="8C8C8C"/>
    <a:srgbClr val="FCA311"/>
    <a:srgbClr val="FCD1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660"/>
  </p:normalViewPr>
  <p:slideViewPr>
    <p:cSldViewPr>
      <p:cViewPr varScale="1">
        <p:scale>
          <a:sx n="15" d="100"/>
          <a:sy n="15" d="100"/>
        </p:scale>
        <p:origin x="2984" y="376"/>
      </p:cViewPr>
      <p:guideLst>
        <p:guide orient="horz" pos="13483"/>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F11472-316A-4900-82B5-13C5979C50B0}" type="doc">
      <dgm:prSet loTypeId="urn:microsoft.com/office/officeart/2005/8/layout/cycle5" loCatId="cycle" qsTypeId="urn:microsoft.com/office/officeart/2005/8/quickstyle/simple1" qsCatId="simple" csTypeId="urn:microsoft.com/office/officeart/2005/8/colors/accent1_1" csCatId="accent1" phldr="1"/>
      <dgm:spPr/>
      <dgm:t>
        <a:bodyPr/>
        <a:lstStyle/>
        <a:p>
          <a:endParaRPr lang="fi-FI"/>
        </a:p>
      </dgm:t>
    </dgm:pt>
    <dgm:pt modelId="{275BBF22-E536-452C-A239-C42AA6ABB0D5}">
      <dgm:prSet phldrT="[Text]" custT="1"/>
      <dgm:spPr/>
      <dgm:t>
        <a:bodyPr/>
        <a:lstStyle/>
        <a:p>
          <a:r>
            <a:rPr lang="fi-FI" sz="4800" dirty="0" err="1"/>
            <a:t>Rättigheter</a:t>
          </a:r>
          <a:r>
            <a:rPr lang="fi-FI" sz="4800" dirty="0"/>
            <a:t> &amp; </a:t>
          </a:r>
          <a:r>
            <a:rPr lang="fi-FI" sz="4800" dirty="0" err="1"/>
            <a:t>Hörselskada</a:t>
          </a:r>
          <a:endParaRPr lang="fi-FI" sz="4800" dirty="0"/>
        </a:p>
      </dgm:t>
    </dgm:pt>
    <dgm:pt modelId="{3A1BA5EA-2767-480B-B6ED-68019210EF70}" type="parTrans" cxnId="{B1EBF99E-1283-4938-AD73-14EF2F86B80E}">
      <dgm:prSet/>
      <dgm:spPr/>
      <dgm:t>
        <a:bodyPr/>
        <a:lstStyle/>
        <a:p>
          <a:endParaRPr lang="fi-FI"/>
        </a:p>
      </dgm:t>
    </dgm:pt>
    <dgm:pt modelId="{C0EC3EB2-D7CB-49F5-9E18-2EE0D4E05E8B}" type="sibTrans" cxnId="{B1EBF99E-1283-4938-AD73-14EF2F86B80E}">
      <dgm:prSet/>
      <dgm:spPr/>
      <dgm:t>
        <a:bodyPr/>
        <a:lstStyle/>
        <a:p>
          <a:endParaRPr lang="fi-FI"/>
        </a:p>
      </dgm:t>
    </dgm:pt>
    <dgm:pt modelId="{96C136EE-0764-41E4-BFF9-E6ED46460FD4}">
      <dgm:prSet phldrT="[Text]" custT="1"/>
      <dgm:spPr/>
      <dgm:t>
        <a:bodyPr/>
        <a:lstStyle/>
        <a:p>
          <a:r>
            <a:rPr lang="fi-FI" sz="4800" dirty="0" err="1"/>
            <a:t>Information</a:t>
          </a:r>
          <a:endParaRPr lang="fi-FI" sz="4800" dirty="0"/>
        </a:p>
      </dgm:t>
    </dgm:pt>
    <dgm:pt modelId="{8F3B12D9-8ABD-499C-AA5B-59CB6391DD2A}" type="parTrans" cxnId="{0E3E1C2C-A237-4A16-8CA7-240286937C70}">
      <dgm:prSet/>
      <dgm:spPr/>
      <dgm:t>
        <a:bodyPr/>
        <a:lstStyle/>
        <a:p>
          <a:endParaRPr lang="fi-FI"/>
        </a:p>
      </dgm:t>
    </dgm:pt>
    <dgm:pt modelId="{3604A17A-654A-4080-95BE-35DCA22F313F}" type="sibTrans" cxnId="{0E3E1C2C-A237-4A16-8CA7-240286937C70}">
      <dgm:prSet/>
      <dgm:spPr/>
      <dgm:t>
        <a:bodyPr/>
        <a:lstStyle/>
        <a:p>
          <a:endParaRPr lang="fi-FI"/>
        </a:p>
      </dgm:t>
    </dgm:pt>
    <dgm:pt modelId="{99292A8E-8A4A-422D-87FB-0A6B47AB2788}">
      <dgm:prSet phldrT="[Text]" custT="1"/>
      <dgm:spPr/>
      <dgm:t>
        <a:bodyPr/>
        <a:lstStyle/>
        <a:p>
          <a:r>
            <a:rPr lang="fi-FI" sz="4800" dirty="0" err="1"/>
            <a:t>Individen</a:t>
          </a:r>
          <a:r>
            <a:rPr lang="fi-FI" sz="4800" dirty="0"/>
            <a:t> &amp; </a:t>
          </a:r>
          <a:r>
            <a:rPr lang="fi-FI" sz="4800" dirty="0" err="1"/>
            <a:t>Arbetsplatsen</a:t>
          </a:r>
          <a:endParaRPr lang="fi-FI" sz="4800" dirty="0"/>
        </a:p>
      </dgm:t>
    </dgm:pt>
    <dgm:pt modelId="{07E9227D-DCA9-4C00-B846-EE762D07D454}" type="parTrans" cxnId="{7A27C383-927D-418E-ADA2-08A28A1B0EF9}">
      <dgm:prSet/>
      <dgm:spPr/>
      <dgm:t>
        <a:bodyPr/>
        <a:lstStyle/>
        <a:p>
          <a:endParaRPr lang="fi-FI"/>
        </a:p>
      </dgm:t>
    </dgm:pt>
    <dgm:pt modelId="{9CE9BC13-6911-4ADC-95E8-F24C614B09FC}" type="sibTrans" cxnId="{7A27C383-927D-418E-ADA2-08A28A1B0EF9}">
      <dgm:prSet/>
      <dgm:spPr/>
      <dgm:t>
        <a:bodyPr/>
        <a:lstStyle/>
        <a:p>
          <a:endParaRPr lang="fi-FI"/>
        </a:p>
      </dgm:t>
    </dgm:pt>
    <dgm:pt modelId="{6479C938-85AB-42DD-A7A8-A572A43BF4C5}">
      <dgm:prSet phldrT="[Text]" custT="1"/>
      <dgm:spPr/>
      <dgm:t>
        <a:bodyPr/>
        <a:lstStyle/>
        <a:p>
          <a:r>
            <a:rPr lang="fi-FI" sz="4800" dirty="0" err="1"/>
            <a:t>Diskussion</a:t>
          </a:r>
          <a:endParaRPr lang="fi-FI" sz="4800" dirty="0"/>
        </a:p>
      </dgm:t>
    </dgm:pt>
    <dgm:pt modelId="{F4E1DF85-C006-47A0-8BC7-9967D4500297}" type="parTrans" cxnId="{EEC532A4-D307-49E1-B463-D939BAA4A05F}">
      <dgm:prSet/>
      <dgm:spPr/>
      <dgm:t>
        <a:bodyPr/>
        <a:lstStyle/>
        <a:p>
          <a:endParaRPr lang="fi-FI"/>
        </a:p>
      </dgm:t>
    </dgm:pt>
    <dgm:pt modelId="{BD690911-9FAC-43FD-A533-7885C7A534AA}" type="sibTrans" cxnId="{EEC532A4-D307-49E1-B463-D939BAA4A05F}">
      <dgm:prSet/>
      <dgm:spPr/>
      <dgm:t>
        <a:bodyPr/>
        <a:lstStyle/>
        <a:p>
          <a:endParaRPr lang="fi-FI"/>
        </a:p>
      </dgm:t>
    </dgm:pt>
    <dgm:pt modelId="{7682B61D-D862-44D6-BCCF-034F165E5981}">
      <dgm:prSet phldrT="[Text]" custT="1"/>
      <dgm:spPr/>
      <dgm:t>
        <a:bodyPr/>
        <a:lstStyle/>
        <a:p>
          <a:r>
            <a:rPr lang="fi-FI" sz="4800" dirty="0" err="1"/>
            <a:t>Stöd</a:t>
          </a:r>
          <a:endParaRPr lang="fi-FI" sz="4800" dirty="0"/>
        </a:p>
      </dgm:t>
    </dgm:pt>
    <dgm:pt modelId="{05648723-3DF6-44F9-8C1A-62C0A964A794}" type="parTrans" cxnId="{CADBA8FF-502C-4B37-971D-711B4ADFFE9C}">
      <dgm:prSet/>
      <dgm:spPr/>
      <dgm:t>
        <a:bodyPr/>
        <a:lstStyle/>
        <a:p>
          <a:endParaRPr lang="fi-FI"/>
        </a:p>
      </dgm:t>
    </dgm:pt>
    <dgm:pt modelId="{6CD26BC5-EDFB-4367-9145-06F8852AA589}" type="sibTrans" cxnId="{CADBA8FF-502C-4B37-971D-711B4ADFFE9C}">
      <dgm:prSet/>
      <dgm:spPr/>
      <dgm:t>
        <a:bodyPr/>
        <a:lstStyle/>
        <a:p>
          <a:endParaRPr lang="fi-FI"/>
        </a:p>
      </dgm:t>
    </dgm:pt>
    <dgm:pt modelId="{41DE334B-AD98-4FBF-B1AB-508B67AE1A75}" type="pres">
      <dgm:prSet presAssocID="{C5F11472-316A-4900-82B5-13C5979C50B0}" presName="cycle" presStyleCnt="0">
        <dgm:presLayoutVars>
          <dgm:dir/>
          <dgm:resizeHandles val="exact"/>
        </dgm:presLayoutVars>
      </dgm:prSet>
      <dgm:spPr/>
    </dgm:pt>
    <dgm:pt modelId="{1C30052F-6FF5-4673-90FC-B19E81AFF190}" type="pres">
      <dgm:prSet presAssocID="{275BBF22-E536-452C-A239-C42AA6ABB0D5}" presName="node" presStyleLbl="node1" presStyleIdx="0" presStyleCnt="5" custScaleX="199647" custScaleY="86261" custRadScaleRad="89997" custRadScaleInc="16636">
        <dgm:presLayoutVars>
          <dgm:bulletEnabled val="1"/>
        </dgm:presLayoutVars>
      </dgm:prSet>
      <dgm:spPr/>
    </dgm:pt>
    <dgm:pt modelId="{E76796A9-10B9-451E-8C6F-FA596A15FBB1}" type="pres">
      <dgm:prSet presAssocID="{275BBF22-E536-452C-A239-C42AA6ABB0D5}" presName="spNode" presStyleCnt="0"/>
      <dgm:spPr/>
    </dgm:pt>
    <dgm:pt modelId="{A98474EF-772D-4F20-91C8-1BE3555D1DCE}" type="pres">
      <dgm:prSet presAssocID="{C0EC3EB2-D7CB-49F5-9E18-2EE0D4E05E8B}" presName="sibTrans" presStyleLbl="sibTrans1D1" presStyleIdx="0" presStyleCnt="5"/>
      <dgm:spPr/>
    </dgm:pt>
    <dgm:pt modelId="{8A243FAC-4650-4762-81D5-4647A8A5A46E}" type="pres">
      <dgm:prSet presAssocID="{96C136EE-0764-41E4-BFF9-E6ED46460FD4}" presName="node" presStyleLbl="node1" presStyleIdx="1" presStyleCnt="5" custScaleX="171307" custScaleY="68659" custRadScaleRad="93586" custRadScaleInc="11008">
        <dgm:presLayoutVars>
          <dgm:bulletEnabled val="1"/>
        </dgm:presLayoutVars>
      </dgm:prSet>
      <dgm:spPr/>
    </dgm:pt>
    <dgm:pt modelId="{09A9D588-2366-452A-9B14-CC6DED504877}" type="pres">
      <dgm:prSet presAssocID="{96C136EE-0764-41E4-BFF9-E6ED46460FD4}" presName="spNode" presStyleCnt="0"/>
      <dgm:spPr/>
    </dgm:pt>
    <dgm:pt modelId="{2FDE1C1B-DA34-4863-A40E-3B979444E2C6}" type="pres">
      <dgm:prSet presAssocID="{3604A17A-654A-4080-95BE-35DCA22F313F}" presName="sibTrans" presStyleLbl="sibTrans1D1" presStyleIdx="1" presStyleCnt="5"/>
      <dgm:spPr/>
    </dgm:pt>
    <dgm:pt modelId="{3BFF8644-7945-42CA-9376-B1AE71C7E190}" type="pres">
      <dgm:prSet presAssocID="{99292A8E-8A4A-422D-87FB-0A6B47AB2788}" presName="node" presStyleLbl="node1" presStyleIdx="2" presStyleCnt="5" custScaleX="175239" custScaleY="85914" custRadScaleRad="121836" custRadScaleInc="-64788">
        <dgm:presLayoutVars>
          <dgm:bulletEnabled val="1"/>
        </dgm:presLayoutVars>
      </dgm:prSet>
      <dgm:spPr/>
    </dgm:pt>
    <dgm:pt modelId="{1761A6BA-4094-4C39-A5E2-B30A6A5A1A87}" type="pres">
      <dgm:prSet presAssocID="{99292A8E-8A4A-422D-87FB-0A6B47AB2788}" presName="spNode" presStyleCnt="0"/>
      <dgm:spPr/>
    </dgm:pt>
    <dgm:pt modelId="{A14CBB0C-C8E2-475C-82F7-40CCE2A334BB}" type="pres">
      <dgm:prSet presAssocID="{9CE9BC13-6911-4ADC-95E8-F24C614B09FC}" presName="sibTrans" presStyleLbl="sibTrans1D1" presStyleIdx="2" presStyleCnt="5"/>
      <dgm:spPr/>
    </dgm:pt>
    <dgm:pt modelId="{F9C365E3-B2DB-4D2B-BD6F-04BEA1101031}" type="pres">
      <dgm:prSet presAssocID="{6479C938-85AB-42DD-A7A8-A572A43BF4C5}" presName="node" presStyleLbl="node1" presStyleIdx="3" presStyleCnt="5" custScaleX="164205" custScaleY="84734" custRadScaleRad="104237" custRadScaleInc="38699">
        <dgm:presLayoutVars>
          <dgm:bulletEnabled val="1"/>
        </dgm:presLayoutVars>
      </dgm:prSet>
      <dgm:spPr/>
    </dgm:pt>
    <dgm:pt modelId="{FA37C8FB-5766-475B-AB2F-8D95AA7ECA26}" type="pres">
      <dgm:prSet presAssocID="{6479C938-85AB-42DD-A7A8-A572A43BF4C5}" presName="spNode" presStyleCnt="0"/>
      <dgm:spPr/>
    </dgm:pt>
    <dgm:pt modelId="{B67B7B30-3010-4756-ADE8-A5D26226775D}" type="pres">
      <dgm:prSet presAssocID="{BD690911-9FAC-43FD-A533-7885C7A534AA}" presName="sibTrans" presStyleLbl="sibTrans1D1" presStyleIdx="3" presStyleCnt="5"/>
      <dgm:spPr/>
    </dgm:pt>
    <dgm:pt modelId="{A4BCC7D2-8476-42F1-84B0-197599A37AB8}" type="pres">
      <dgm:prSet presAssocID="{7682B61D-D862-44D6-BCCF-034F165E5981}" presName="node" presStyleLbl="node1" presStyleIdx="4" presStyleCnt="5" custScaleX="159318" custScaleY="68329" custRadScaleRad="77784" custRadScaleInc="1073">
        <dgm:presLayoutVars>
          <dgm:bulletEnabled val="1"/>
        </dgm:presLayoutVars>
      </dgm:prSet>
      <dgm:spPr/>
    </dgm:pt>
    <dgm:pt modelId="{75EFCC84-BC89-418A-981D-B67852CBF4D4}" type="pres">
      <dgm:prSet presAssocID="{7682B61D-D862-44D6-BCCF-034F165E5981}" presName="spNode" presStyleCnt="0"/>
      <dgm:spPr/>
    </dgm:pt>
    <dgm:pt modelId="{A747E7FA-50EB-40EF-8F8D-AAFF710A76E8}" type="pres">
      <dgm:prSet presAssocID="{6CD26BC5-EDFB-4367-9145-06F8852AA589}" presName="sibTrans" presStyleLbl="sibTrans1D1" presStyleIdx="4" presStyleCnt="5"/>
      <dgm:spPr/>
    </dgm:pt>
  </dgm:ptLst>
  <dgm:cxnLst>
    <dgm:cxn modelId="{8D480C15-FC33-4D2C-9E1B-6BD30F1BE48A}" type="presOf" srcId="{C0EC3EB2-D7CB-49F5-9E18-2EE0D4E05E8B}" destId="{A98474EF-772D-4F20-91C8-1BE3555D1DCE}" srcOrd="0" destOrd="0" presId="urn:microsoft.com/office/officeart/2005/8/layout/cycle5"/>
    <dgm:cxn modelId="{0E3E1C2C-A237-4A16-8CA7-240286937C70}" srcId="{C5F11472-316A-4900-82B5-13C5979C50B0}" destId="{96C136EE-0764-41E4-BFF9-E6ED46460FD4}" srcOrd="1" destOrd="0" parTransId="{8F3B12D9-8ABD-499C-AA5B-59CB6391DD2A}" sibTransId="{3604A17A-654A-4080-95BE-35DCA22F313F}"/>
    <dgm:cxn modelId="{3C291641-86AD-48E7-967C-8F2734368728}" type="presOf" srcId="{6479C938-85AB-42DD-A7A8-A572A43BF4C5}" destId="{F9C365E3-B2DB-4D2B-BD6F-04BEA1101031}" srcOrd="0" destOrd="0" presId="urn:microsoft.com/office/officeart/2005/8/layout/cycle5"/>
    <dgm:cxn modelId="{2C39094F-B73B-478A-A25B-888979A5725D}" type="presOf" srcId="{275BBF22-E536-452C-A239-C42AA6ABB0D5}" destId="{1C30052F-6FF5-4673-90FC-B19E81AFF190}" srcOrd="0" destOrd="0" presId="urn:microsoft.com/office/officeart/2005/8/layout/cycle5"/>
    <dgm:cxn modelId="{CC914558-1B67-47F6-9865-8C4401B4821E}" type="presOf" srcId="{6CD26BC5-EDFB-4367-9145-06F8852AA589}" destId="{A747E7FA-50EB-40EF-8F8D-AAFF710A76E8}" srcOrd="0" destOrd="0" presId="urn:microsoft.com/office/officeart/2005/8/layout/cycle5"/>
    <dgm:cxn modelId="{1402FB71-957B-4342-91D9-FA6EBFDD89E6}" type="presOf" srcId="{96C136EE-0764-41E4-BFF9-E6ED46460FD4}" destId="{8A243FAC-4650-4762-81D5-4647A8A5A46E}" srcOrd="0" destOrd="0" presId="urn:microsoft.com/office/officeart/2005/8/layout/cycle5"/>
    <dgm:cxn modelId="{9EAF8C7A-3D03-4B1A-8FE1-9DBADDAE094D}" type="presOf" srcId="{99292A8E-8A4A-422D-87FB-0A6B47AB2788}" destId="{3BFF8644-7945-42CA-9376-B1AE71C7E190}" srcOrd="0" destOrd="0" presId="urn:microsoft.com/office/officeart/2005/8/layout/cycle5"/>
    <dgm:cxn modelId="{7A27C383-927D-418E-ADA2-08A28A1B0EF9}" srcId="{C5F11472-316A-4900-82B5-13C5979C50B0}" destId="{99292A8E-8A4A-422D-87FB-0A6B47AB2788}" srcOrd="2" destOrd="0" parTransId="{07E9227D-DCA9-4C00-B846-EE762D07D454}" sibTransId="{9CE9BC13-6911-4ADC-95E8-F24C614B09FC}"/>
    <dgm:cxn modelId="{B1EBF99E-1283-4938-AD73-14EF2F86B80E}" srcId="{C5F11472-316A-4900-82B5-13C5979C50B0}" destId="{275BBF22-E536-452C-A239-C42AA6ABB0D5}" srcOrd="0" destOrd="0" parTransId="{3A1BA5EA-2767-480B-B6ED-68019210EF70}" sibTransId="{C0EC3EB2-D7CB-49F5-9E18-2EE0D4E05E8B}"/>
    <dgm:cxn modelId="{EEC532A4-D307-49E1-B463-D939BAA4A05F}" srcId="{C5F11472-316A-4900-82B5-13C5979C50B0}" destId="{6479C938-85AB-42DD-A7A8-A572A43BF4C5}" srcOrd="3" destOrd="0" parTransId="{F4E1DF85-C006-47A0-8BC7-9967D4500297}" sibTransId="{BD690911-9FAC-43FD-A533-7885C7A534AA}"/>
    <dgm:cxn modelId="{289666C9-CE27-4F6C-910A-C77D00CD833A}" type="presOf" srcId="{9CE9BC13-6911-4ADC-95E8-F24C614B09FC}" destId="{A14CBB0C-C8E2-475C-82F7-40CCE2A334BB}" srcOrd="0" destOrd="0" presId="urn:microsoft.com/office/officeart/2005/8/layout/cycle5"/>
    <dgm:cxn modelId="{91ECB9CA-44A4-4389-94DF-D93DC2E99B9A}" type="presOf" srcId="{BD690911-9FAC-43FD-A533-7885C7A534AA}" destId="{B67B7B30-3010-4756-ADE8-A5D26226775D}" srcOrd="0" destOrd="0" presId="urn:microsoft.com/office/officeart/2005/8/layout/cycle5"/>
    <dgm:cxn modelId="{188217D4-107D-4BBB-B994-BA87F52B8537}" type="presOf" srcId="{C5F11472-316A-4900-82B5-13C5979C50B0}" destId="{41DE334B-AD98-4FBF-B1AB-508B67AE1A75}" srcOrd="0" destOrd="0" presId="urn:microsoft.com/office/officeart/2005/8/layout/cycle5"/>
    <dgm:cxn modelId="{6A5CB1E6-28BC-478C-BC0E-6E398F2355B9}" type="presOf" srcId="{3604A17A-654A-4080-95BE-35DCA22F313F}" destId="{2FDE1C1B-DA34-4863-A40E-3B979444E2C6}" srcOrd="0" destOrd="0" presId="urn:microsoft.com/office/officeart/2005/8/layout/cycle5"/>
    <dgm:cxn modelId="{03EE74FA-30D2-40D4-AC76-CE532260F041}" type="presOf" srcId="{7682B61D-D862-44D6-BCCF-034F165E5981}" destId="{A4BCC7D2-8476-42F1-84B0-197599A37AB8}" srcOrd="0" destOrd="0" presId="urn:microsoft.com/office/officeart/2005/8/layout/cycle5"/>
    <dgm:cxn modelId="{CADBA8FF-502C-4B37-971D-711B4ADFFE9C}" srcId="{C5F11472-316A-4900-82B5-13C5979C50B0}" destId="{7682B61D-D862-44D6-BCCF-034F165E5981}" srcOrd="4" destOrd="0" parTransId="{05648723-3DF6-44F9-8C1A-62C0A964A794}" sibTransId="{6CD26BC5-EDFB-4367-9145-06F8852AA589}"/>
    <dgm:cxn modelId="{0648D0E3-03E8-4AE5-955B-AE88B6CEDEA0}" type="presParOf" srcId="{41DE334B-AD98-4FBF-B1AB-508B67AE1A75}" destId="{1C30052F-6FF5-4673-90FC-B19E81AFF190}" srcOrd="0" destOrd="0" presId="urn:microsoft.com/office/officeart/2005/8/layout/cycle5"/>
    <dgm:cxn modelId="{52CCE7F1-8883-4668-9805-C7B80F29D5F4}" type="presParOf" srcId="{41DE334B-AD98-4FBF-B1AB-508B67AE1A75}" destId="{E76796A9-10B9-451E-8C6F-FA596A15FBB1}" srcOrd="1" destOrd="0" presId="urn:microsoft.com/office/officeart/2005/8/layout/cycle5"/>
    <dgm:cxn modelId="{BB3A16B6-DCA7-47B9-A497-B30E8CF4CB1B}" type="presParOf" srcId="{41DE334B-AD98-4FBF-B1AB-508B67AE1A75}" destId="{A98474EF-772D-4F20-91C8-1BE3555D1DCE}" srcOrd="2" destOrd="0" presId="urn:microsoft.com/office/officeart/2005/8/layout/cycle5"/>
    <dgm:cxn modelId="{DD759264-9706-44DD-BB73-F1C96F949FB1}" type="presParOf" srcId="{41DE334B-AD98-4FBF-B1AB-508B67AE1A75}" destId="{8A243FAC-4650-4762-81D5-4647A8A5A46E}" srcOrd="3" destOrd="0" presId="urn:microsoft.com/office/officeart/2005/8/layout/cycle5"/>
    <dgm:cxn modelId="{76514EE4-3E81-4BCE-93A6-666B589F18D4}" type="presParOf" srcId="{41DE334B-AD98-4FBF-B1AB-508B67AE1A75}" destId="{09A9D588-2366-452A-9B14-CC6DED504877}" srcOrd="4" destOrd="0" presId="urn:microsoft.com/office/officeart/2005/8/layout/cycle5"/>
    <dgm:cxn modelId="{5F83CCB3-466D-4C63-8A45-F545A2F5CA29}" type="presParOf" srcId="{41DE334B-AD98-4FBF-B1AB-508B67AE1A75}" destId="{2FDE1C1B-DA34-4863-A40E-3B979444E2C6}" srcOrd="5" destOrd="0" presId="urn:microsoft.com/office/officeart/2005/8/layout/cycle5"/>
    <dgm:cxn modelId="{6326E25D-438F-410F-B775-A96B491AD410}" type="presParOf" srcId="{41DE334B-AD98-4FBF-B1AB-508B67AE1A75}" destId="{3BFF8644-7945-42CA-9376-B1AE71C7E190}" srcOrd="6" destOrd="0" presId="urn:microsoft.com/office/officeart/2005/8/layout/cycle5"/>
    <dgm:cxn modelId="{B59B225A-E5BB-426E-A81E-24934A7ED9C6}" type="presParOf" srcId="{41DE334B-AD98-4FBF-B1AB-508B67AE1A75}" destId="{1761A6BA-4094-4C39-A5E2-B30A6A5A1A87}" srcOrd="7" destOrd="0" presId="urn:microsoft.com/office/officeart/2005/8/layout/cycle5"/>
    <dgm:cxn modelId="{FAF2032C-8071-4551-9725-3719DD7704D3}" type="presParOf" srcId="{41DE334B-AD98-4FBF-B1AB-508B67AE1A75}" destId="{A14CBB0C-C8E2-475C-82F7-40CCE2A334BB}" srcOrd="8" destOrd="0" presId="urn:microsoft.com/office/officeart/2005/8/layout/cycle5"/>
    <dgm:cxn modelId="{57404CE9-7DB6-49F5-884E-33F407825592}" type="presParOf" srcId="{41DE334B-AD98-4FBF-B1AB-508B67AE1A75}" destId="{F9C365E3-B2DB-4D2B-BD6F-04BEA1101031}" srcOrd="9" destOrd="0" presId="urn:microsoft.com/office/officeart/2005/8/layout/cycle5"/>
    <dgm:cxn modelId="{61B4F18E-3FFD-42D8-A1AC-C9DA8B1B04A1}" type="presParOf" srcId="{41DE334B-AD98-4FBF-B1AB-508B67AE1A75}" destId="{FA37C8FB-5766-475B-AB2F-8D95AA7ECA26}" srcOrd="10" destOrd="0" presId="urn:microsoft.com/office/officeart/2005/8/layout/cycle5"/>
    <dgm:cxn modelId="{F492C141-4F05-453B-8654-DB01741EEF18}" type="presParOf" srcId="{41DE334B-AD98-4FBF-B1AB-508B67AE1A75}" destId="{B67B7B30-3010-4756-ADE8-A5D26226775D}" srcOrd="11" destOrd="0" presId="urn:microsoft.com/office/officeart/2005/8/layout/cycle5"/>
    <dgm:cxn modelId="{71409BB5-3517-4139-8CB0-956B9B464686}" type="presParOf" srcId="{41DE334B-AD98-4FBF-B1AB-508B67AE1A75}" destId="{A4BCC7D2-8476-42F1-84B0-197599A37AB8}" srcOrd="12" destOrd="0" presId="urn:microsoft.com/office/officeart/2005/8/layout/cycle5"/>
    <dgm:cxn modelId="{750E88BC-8F54-4E65-AE32-71336BF1632A}" type="presParOf" srcId="{41DE334B-AD98-4FBF-B1AB-508B67AE1A75}" destId="{75EFCC84-BC89-418A-981D-B67852CBF4D4}" srcOrd="13" destOrd="0" presId="urn:microsoft.com/office/officeart/2005/8/layout/cycle5"/>
    <dgm:cxn modelId="{47E0BCA7-0170-4362-B9CF-6AB2FAB3ABBF}" type="presParOf" srcId="{41DE334B-AD98-4FBF-B1AB-508B67AE1A75}" destId="{A747E7FA-50EB-40EF-8F8D-AAFF710A76E8}"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0052F-6FF5-4673-90FC-B19E81AFF190}">
      <dsp:nvSpPr>
        <dsp:cNvPr id="0" name=""/>
        <dsp:cNvSpPr/>
      </dsp:nvSpPr>
      <dsp:spPr>
        <a:xfrm>
          <a:off x="2530949" y="394700"/>
          <a:ext cx="5053271" cy="141918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fi-FI" sz="4800" kern="1200" dirty="0" err="1"/>
            <a:t>Rättigheter</a:t>
          </a:r>
          <a:r>
            <a:rPr lang="fi-FI" sz="4800" kern="1200" dirty="0"/>
            <a:t> &amp; </a:t>
          </a:r>
          <a:r>
            <a:rPr lang="fi-FI" sz="4800" kern="1200" dirty="0" err="1"/>
            <a:t>Hörselskada</a:t>
          </a:r>
          <a:endParaRPr lang="fi-FI" sz="4800" kern="1200" dirty="0"/>
        </a:p>
      </dsp:txBody>
      <dsp:txXfrm>
        <a:off x="2600228" y="463979"/>
        <a:ext cx="4914713" cy="1280622"/>
      </dsp:txXfrm>
    </dsp:sp>
    <dsp:sp modelId="{A98474EF-772D-4F20-91C8-1BE3555D1DCE}">
      <dsp:nvSpPr>
        <dsp:cNvPr id="0" name=""/>
        <dsp:cNvSpPr/>
      </dsp:nvSpPr>
      <dsp:spPr>
        <a:xfrm>
          <a:off x="1279174" y="1496944"/>
          <a:ext cx="6574098" cy="6574098"/>
        </a:xfrm>
        <a:custGeom>
          <a:avLst/>
          <a:gdLst/>
          <a:ahLst/>
          <a:cxnLst/>
          <a:rect l="0" t="0" r="0" b="0"/>
          <a:pathLst>
            <a:path>
              <a:moveTo>
                <a:pt x="4944310" y="448356"/>
              </a:moveTo>
              <a:arcTo wR="3287049" hR="3287049" stAng="18016612" swAng="8952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A243FAC-4650-4762-81D5-4647A8A5A46E}">
      <dsp:nvSpPr>
        <dsp:cNvPr id="0" name=""/>
        <dsp:cNvSpPr/>
      </dsp:nvSpPr>
      <dsp:spPr>
        <a:xfrm>
          <a:off x="5649993" y="2675823"/>
          <a:ext cx="4335956" cy="112958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fi-FI" sz="4800" kern="1200" dirty="0" err="1"/>
            <a:t>Information</a:t>
          </a:r>
          <a:endParaRPr lang="fi-FI" sz="4800" kern="1200" dirty="0"/>
        </a:p>
      </dsp:txBody>
      <dsp:txXfrm>
        <a:off x="5705135" y="2730965"/>
        <a:ext cx="4225672" cy="1019305"/>
      </dsp:txXfrm>
    </dsp:sp>
    <dsp:sp modelId="{2FDE1C1B-DA34-4863-A40E-3B979444E2C6}">
      <dsp:nvSpPr>
        <dsp:cNvPr id="0" name=""/>
        <dsp:cNvSpPr/>
      </dsp:nvSpPr>
      <dsp:spPr>
        <a:xfrm>
          <a:off x="1632967" y="1867016"/>
          <a:ext cx="6574098" cy="6574098"/>
        </a:xfrm>
        <a:custGeom>
          <a:avLst/>
          <a:gdLst/>
          <a:ahLst/>
          <a:cxnLst/>
          <a:rect l="0" t="0" r="0" b="0"/>
          <a:pathLst>
            <a:path>
              <a:moveTo>
                <a:pt x="6428897" y="2320878"/>
              </a:moveTo>
              <a:arcTo wR="3287049" hR="3287049" stAng="20574388" swAng="131943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BFF8644-7945-42CA-9376-B1AE71C7E190}">
      <dsp:nvSpPr>
        <dsp:cNvPr id="0" name=""/>
        <dsp:cNvSpPr/>
      </dsp:nvSpPr>
      <dsp:spPr>
        <a:xfrm>
          <a:off x="5419461" y="5838985"/>
          <a:ext cx="4435479" cy="1413471"/>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fi-FI" sz="4800" kern="1200" dirty="0" err="1"/>
            <a:t>Individen</a:t>
          </a:r>
          <a:r>
            <a:rPr lang="fi-FI" sz="4800" kern="1200" dirty="0"/>
            <a:t> &amp; </a:t>
          </a:r>
          <a:r>
            <a:rPr lang="fi-FI" sz="4800" kern="1200" dirty="0" err="1"/>
            <a:t>Arbetsplatsen</a:t>
          </a:r>
          <a:endParaRPr lang="fi-FI" sz="4800" kern="1200" dirty="0"/>
        </a:p>
      </dsp:txBody>
      <dsp:txXfrm>
        <a:off x="5488461" y="5907985"/>
        <a:ext cx="4297479" cy="1275471"/>
      </dsp:txXfrm>
    </dsp:sp>
    <dsp:sp modelId="{A14CBB0C-C8E2-475C-82F7-40CCE2A334BB}">
      <dsp:nvSpPr>
        <dsp:cNvPr id="0" name=""/>
        <dsp:cNvSpPr/>
      </dsp:nvSpPr>
      <dsp:spPr>
        <a:xfrm>
          <a:off x="1884678" y="1101776"/>
          <a:ext cx="6574098" cy="6574098"/>
        </a:xfrm>
        <a:custGeom>
          <a:avLst/>
          <a:gdLst/>
          <a:ahLst/>
          <a:cxnLst/>
          <a:rect l="0" t="0" r="0" b="0"/>
          <a:pathLst>
            <a:path>
              <a:moveTo>
                <a:pt x="4282399" y="6419775"/>
              </a:moveTo>
              <a:arcTo wR="3287049" hR="3287049" stAng="4342414" swAng="229734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9C365E3-B2DB-4D2B-BD6F-04BEA1101031}">
      <dsp:nvSpPr>
        <dsp:cNvPr id="0" name=""/>
        <dsp:cNvSpPr/>
      </dsp:nvSpPr>
      <dsp:spPr>
        <a:xfrm>
          <a:off x="338595" y="5768904"/>
          <a:ext cx="4156197" cy="1394058"/>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fi-FI" sz="4800" kern="1200" dirty="0" err="1"/>
            <a:t>Diskussion</a:t>
          </a:r>
          <a:endParaRPr lang="fi-FI" sz="4800" kern="1200" dirty="0"/>
        </a:p>
      </dsp:txBody>
      <dsp:txXfrm>
        <a:off x="406647" y="5836956"/>
        <a:ext cx="4020093" cy="1257954"/>
      </dsp:txXfrm>
    </dsp:sp>
    <dsp:sp modelId="{B67B7B30-3010-4756-ADE8-A5D26226775D}">
      <dsp:nvSpPr>
        <dsp:cNvPr id="0" name=""/>
        <dsp:cNvSpPr/>
      </dsp:nvSpPr>
      <dsp:spPr>
        <a:xfrm>
          <a:off x="1869373" y="2166371"/>
          <a:ext cx="6574098" cy="6574098"/>
        </a:xfrm>
        <a:custGeom>
          <a:avLst/>
          <a:gdLst/>
          <a:ahLst/>
          <a:cxnLst/>
          <a:rect l="0" t="0" r="0" b="0"/>
          <a:pathLst>
            <a:path>
              <a:moveTo>
                <a:pt x="1061" y="3203538"/>
              </a:moveTo>
              <a:arcTo wR="3287049" hR="3287049" stAng="10887349" swAng="128697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4BCC7D2-8476-42F1-84B0-197599A37AB8}">
      <dsp:nvSpPr>
        <dsp:cNvPr id="0" name=""/>
        <dsp:cNvSpPr/>
      </dsp:nvSpPr>
      <dsp:spPr>
        <a:xfrm>
          <a:off x="407271" y="2692261"/>
          <a:ext cx="4032502" cy="11241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fi-FI" sz="4800" kern="1200" dirty="0" err="1"/>
            <a:t>Stöd</a:t>
          </a:r>
          <a:endParaRPr lang="fi-FI" sz="4800" kern="1200" dirty="0"/>
        </a:p>
      </dsp:txBody>
      <dsp:txXfrm>
        <a:off x="462148" y="2747138"/>
        <a:ext cx="3922748" cy="1014406"/>
      </dsp:txXfrm>
    </dsp:sp>
    <dsp:sp modelId="{A747E7FA-50EB-40EF-8F8D-AAFF710A76E8}">
      <dsp:nvSpPr>
        <dsp:cNvPr id="0" name=""/>
        <dsp:cNvSpPr/>
      </dsp:nvSpPr>
      <dsp:spPr>
        <a:xfrm>
          <a:off x="2394750" y="1454973"/>
          <a:ext cx="6574098" cy="6574098"/>
        </a:xfrm>
        <a:custGeom>
          <a:avLst/>
          <a:gdLst/>
          <a:ahLst/>
          <a:cxnLst/>
          <a:rect l="0" t="0" r="0" b="0"/>
          <a:pathLst>
            <a:path>
              <a:moveTo>
                <a:pt x="899596" y="1027677"/>
              </a:moveTo>
              <a:arcTo wR="3287049" hR="3287049" stAng="13405269" swAng="88270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Y-Posteripohja">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0" y="10597693"/>
            <a:ext cx="21916618" cy="3231871"/>
          </a:xfrm>
        </p:spPr>
        <p:txBody>
          <a:bodyPr/>
          <a:lstStyle>
            <a:lvl1pPr>
              <a:lnSpc>
                <a:spcPts val="12448"/>
              </a:lnSpc>
              <a:defRPr>
                <a:solidFill>
                  <a:srgbClr val="8C8C8C"/>
                </a:solidFill>
              </a:defRPr>
            </a:lvl1pPr>
          </a:lstStyle>
          <a:p>
            <a:r>
              <a:rPr lang="fi-FI" dirty="0"/>
              <a:t>OTSIKKO</a:t>
            </a:r>
          </a:p>
        </p:txBody>
      </p:sp>
      <p:sp>
        <p:nvSpPr>
          <p:cNvPr id="8" name="Tekstin paikkamerkki 7"/>
          <p:cNvSpPr>
            <a:spLocks noGrp="1"/>
          </p:cNvSpPr>
          <p:nvPr>
            <p:ph type="body" sz="quarter" idx="10" hasCustomPrompt="1"/>
          </p:nvPr>
        </p:nvSpPr>
        <p:spPr>
          <a:xfrm>
            <a:off x="0" y="14637532"/>
            <a:ext cx="29603542" cy="27470904"/>
          </a:xfrm>
        </p:spPr>
        <p:txBody>
          <a:bodyPr>
            <a:normAutofit/>
          </a:bodyPr>
          <a:lstStyle>
            <a:lvl1pPr>
              <a:lnSpc>
                <a:spcPct val="100000"/>
              </a:lnSpc>
              <a:defRPr sz="3400">
                <a:solidFill>
                  <a:schemeClr val="tx1"/>
                </a:solidFill>
                <a:latin typeface="+mn-lt"/>
              </a:defRPr>
            </a:lvl1pPr>
            <a:lvl2pPr>
              <a:lnSpc>
                <a:spcPct val="100000"/>
              </a:lnSpc>
              <a:defRPr sz="2800">
                <a:solidFill>
                  <a:schemeClr val="tx1"/>
                </a:solidFill>
                <a:latin typeface="+mn-lt"/>
              </a:defRPr>
            </a:lvl2pPr>
            <a:lvl3pPr>
              <a:lnSpc>
                <a:spcPct val="100000"/>
              </a:lnSpc>
              <a:defRPr sz="2800">
                <a:solidFill>
                  <a:schemeClr val="tx1"/>
                </a:solidFill>
                <a:latin typeface="+mn-lt"/>
              </a:defRPr>
            </a:lvl3pPr>
          </a:lstStyle>
          <a:p>
            <a:pPr lvl="0"/>
            <a:r>
              <a:rPr lang="fi-FI" dirty="0"/>
              <a:t>Leipätekstit kolmella palstalla, Leipätekstit kolmella palstalla, Leipätekstit kolmella palstalla, Leipätekstit kolmella palstalla.</a:t>
            </a:r>
          </a:p>
        </p:txBody>
      </p:sp>
      <p:sp>
        <p:nvSpPr>
          <p:cNvPr id="12" name="Tekstin paikkamerkki 11"/>
          <p:cNvSpPr>
            <a:spLocks noGrp="1"/>
          </p:cNvSpPr>
          <p:nvPr>
            <p:ph type="body" sz="quarter" idx="11" hasCustomPrompt="1"/>
          </p:nvPr>
        </p:nvSpPr>
        <p:spPr>
          <a:xfrm>
            <a:off x="22118905" y="6153871"/>
            <a:ext cx="7484535" cy="7675695"/>
          </a:xfrm>
        </p:spPr>
        <p:txBody>
          <a:bodyPr numCol="1" anchor="b">
            <a:noAutofit/>
          </a:bodyPr>
          <a:lstStyle>
            <a:lvl1pPr algn="r">
              <a:lnSpc>
                <a:spcPct val="100000"/>
              </a:lnSpc>
              <a:defRPr sz="2800">
                <a:solidFill>
                  <a:schemeClr val="tx1"/>
                </a:solidFill>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fi-FI" dirty="0"/>
              <a:t>Tekijät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Kuva 7" descr="HY__LJ01_valtiF____B3___RGB.jpg"/>
          <p:cNvPicPr>
            <a:picLocks noChangeAspect="1"/>
          </p:cNvPicPr>
          <p:nvPr/>
        </p:nvPicPr>
        <p:blipFill>
          <a:blip r:embed="rId3" cstate="print"/>
          <a:stretch>
            <a:fillRect/>
          </a:stretch>
        </p:blipFill>
        <p:spPr>
          <a:xfrm>
            <a:off x="0" y="-1"/>
            <a:ext cx="11397669" cy="10741407"/>
          </a:xfrm>
          <a:prstGeom prst="rect">
            <a:avLst/>
          </a:prstGeom>
        </p:spPr>
      </p:pic>
      <p:sp>
        <p:nvSpPr>
          <p:cNvPr id="2" name="Otsikon paikkamerkki 1"/>
          <p:cNvSpPr>
            <a:spLocks noGrp="1"/>
          </p:cNvSpPr>
          <p:nvPr>
            <p:ph type="title"/>
          </p:nvPr>
        </p:nvSpPr>
        <p:spPr>
          <a:xfrm>
            <a:off x="0" y="10799685"/>
            <a:ext cx="22017762" cy="3029879"/>
          </a:xfrm>
          <a:prstGeom prst="rect">
            <a:avLst/>
          </a:prstGeom>
        </p:spPr>
        <p:txBody>
          <a:bodyPr vert="horz" lIns="417635" tIns="208818" rIns="417635" bIns="208818" rtlCol="0" anchor="ctr">
            <a:noAutofit/>
          </a:bodyPr>
          <a:lstStyle/>
          <a:p>
            <a:r>
              <a:rPr lang="fi-FI" dirty="0"/>
              <a:t>MUOKKAA PERUSTYYL. NAPSAUTT.</a:t>
            </a:r>
          </a:p>
        </p:txBody>
      </p:sp>
      <p:sp>
        <p:nvSpPr>
          <p:cNvPr id="3" name="Tekstin paikkamerkki 2"/>
          <p:cNvSpPr>
            <a:spLocks noGrp="1"/>
          </p:cNvSpPr>
          <p:nvPr>
            <p:ph type="body" idx="1"/>
          </p:nvPr>
        </p:nvSpPr>
        <p:spPr>
          <a:xfrm>
            <a:off x="0" y="14738527"/>
            <a:ext cx="29704685" cy="27369909"/>
          </a:xfrm>
          <a:prstGeom prst="rect">
            <a:avLst/>
          </a:prstGeom>
        </p:spPr>
        <p:txBody>
          <a:bodyPr vert="horz" lIns="417635" tIns="208818" rIns="417635" bIns="208818" numCol="3" rtlCol="0">
            <a:normAutofit/>
          </a:bodyPr>
          <a:lstStyle/>
          <a:p>
            <a:pPr lvl="0"/>
            <a:r>
              <a:rPr lang="fi-FI" dirty="0"/>
              <a:t>Muokkaa tekstin perustyylejä napsauttamalla</a:t>
            </a:r>
          </a:p>
          <a:p>
            <a:pPr lvl="1"/>
            <a:r>
              <a:rPr lang="fi-FI" dirty="0"/>
              <a:t>toinen taso</a:t>
            </a:r>
          </a:p>
          <a:p>
            <a:pPr lvl="2"/>
            <a:r>
              <a:rPr lang="fi-FI" dirty="0"/>
              <a:t>kolmas taso</a:t>
            </a:r>
          </a:p>
        </p:txBody>
      </p:sp>
      <p:sp>
        <p:nvSpPr>
          <p:cNvPr id="13" name="Tekstikehys 12"/>
          <p:cNvSpPr txBox="1"/>
          <p:nvPr/>
        </p:nvSpPr>
        <p:spPr>
          <a:xfrm>
            <a:off x="13117113" y="902080"/>
            <a:ext cx="16182998" cy="4285599"/>
          </a:xfrm>
          <a:prstGeom prst="rect">
            <a:avLst/>
          </a:prstGeom>
          <a:noFill/>
        </p:spPr>
        <p:txBody>
          <a:bodyPr wrap="square" lIns="129351" tIns="64676" rIns="129351" bIns="64676" rtlCol="0">
            <a:spAutoFit/>
          </a:bodyPr>
          <a:lstStyle/>
          <a:p>
            <a:pPr algn="r"/>
            <a:r>
              <a:rPr lang="fi-FI" sz="4500" spc="-212" dirty="0">
                <a:solidFill>
                  <a:srgbClr val="8C8C8C"/>
                </a:solidFill>
                <a:latin typeface="+mj-lt"/>
              </a:rPr>
              <a:t>HELSINGIN YLIOPISTO</a:t>
            </a:r>
          </a:p>
          <a:p>
            <a:pPr algn="r"/>
            <a:r>
              <a:rPr lang="fi-FI" sz="4500" spc="-212" dirty="0">
                <a:solidFill>
                  <a:srgbClr val="8C8C8C"/>
                </a:solidFill>
                <a:latin typeface="+mj-lt"/>
              </a:rPr>
              <a:t>HELSINGFORS UNIVERSITET</a:t>
            </a:r>
          </a:p>
          <a:p>
            <a:pPr algn="r"/>
            <a:r>
              <a:rPr lang="fi-FI" sz="4500" spc="-212" dirty="0">
                <a:solidFill>
                  <a:srgbClr val="8C8C8C"/>
                </a:solidFill>
                <a:latin typeface="+mj-lt"/>
              </a:rPr>
              <a:t>UNIVERSITY OF HELSINKI</a:t>
            </a:r>
          </a:p>
          <a:p>
            <a:pPr algn="r"/>
            <a:r>
              <a:rPr lang="fi-FI" sz="4500" spc="-212" dirty="0">
                <a:solidFill>
                  <a:srgbClr val="E5053A"/>
                </a:solidFill>
                <a:latin typeface="+mj-lt"/>
              </a:rPr>
              <a:t>VALTIOTIETEELLINEN TIEDEKUNTA</a:t>
            </a:r>
          </a:p>
          <a:p>
            <a:pPr algn="r"/>
            <a:r>
              <a:rPr lang="fi-FI" sz="4500" spc="-212" dirty="0">
                <a:solidFill>
                  <a:srgbClr val="E5053A"/>
                </a:solidFill>
                <a:latin typeface="+mj-lt"/>
              </a:rPr>
              <a:t>STATSVETENSKAPLIGA FAKULTETEN</a:t>
            </a:r>
          </a:p>
          <a:p>
            <a:pPr algn="r"/>
            <a:r>
              <a:rPr lang="fi-FI" sz="4500" spc="-212" dirty="0">
                <a:solidFill>
                  <a:srgbClr val="E5053A"/>
                </a:solidFill>
                <a:latin typeface="+mj-lt"/>
              </a:rPr>
              <a:t>FACULTY OF SOCIAL SCIENCES</a:t>
            </a:r>
          </a:p>
        </p:txBody>
      </p:sp>
      <p:cxnSp>
        <p:nvCxnSpPr>
          <p:cNvPr id="15" name="Suora yhdysviiva 14"/>
          <p:cNvCxnSpPr/>
          <p:nvPr/>
        </p:nvCxnSpPr>
        <p:spPr>
          <a:xfrm rot="10800000">
            <a:off x="1081008" y="14233547"/>
            <a:ext cx="28016815"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Lst>
  <p:txStyles>
    <p:titleStyle>
      <a:lvl1pPr marL="611107" algn="l" defTabSz="4176356" rtl="0" eaLnBrk="1" latinLnBrk="0" hangingPunct="1">
        <a:lnSpc>
          <a:spcPts val="12731"/>
        </a:lnSpc>
        <a:spcBef>
          <a:spcPct val="0"/>
        </a:spcBef>
        <a:buNone/>
        <a:defRPr sz="12400" kern="1200" spc="-212">
          <a:solidFill>
            <a:srgbClr val="8C8C8C"/>
          </a:solidFill>
          <a:latin typeface="+mj-lt"/>
          <a:ea typeface="+mj-ea"/>
          <a:cs typeface="+mj-cs"/>
        </a:defRPr>
      </a:lvl1pPr>
    </p:titleStyle>
    <p:bodyStyle>
      <a:lvl1pPr marL="611107" indent="0" algn="l" defTabSz="4176356" rtl="0" eaLnBrk="1" latinLnBrk="0" hangingPunct="1">
        <a:lnSpc>
          <a:spcPct val="100000"/>
        </a:lnSpc>
        <a:spcBef>
          <a:spcPct val="20000"/>
        </a:spcBef>
        <a:buFont typeface="Arial" pitchFamily="34" charset="0"/>
        <a:buNone/>
        <a:defRPr sz="3400" kern="1200" spc="0">
          <a:solidFill>
            <a:schemeClr val="tx1"/>
          </a:solidFill>
          <a:latin typeface="+mn-lt"/>
          <a:ea typeface="+mn-ea"/>
          <a:cs typeface="+mn-cs"/>
        </a:defRPr>
      </a:lvl1pPr>
      <a:lvl2pPr marL="611107" indent="0" algn="l" defTabSz="4176356" rtl="0" eaLnBrk="1" latinLnBrk="0" hangingPunct="1">
        <a:lnSpc>
          <a:spcPct val="100000"/>
        </a:lnSpc>
        <a:spcBef>
          <a:spcPct val="20000"/>
        </a:spcBef>
        <a:buFont typeface="Arial" pitchFamily="34" charset="0"/>
        <a:buNone/>
        <a:defRPr sz="3400" kern="1200" spc="0">
          <a:solidFill>
            <a:schemeClr val="tx1"/>
          </a:solidFill>
          <a:latin typeface="+mn-lt"/>
          <a:ea typeface="+mn-ea"/>
          <a:cs typeface="+mn-cs"/>
        </a:defRPr>
      </a:lvl2pPr>
      <a:lvl3pPr marL="611107" indent="0" algn="l" defTabSz="4176356" rtl="0" eaLnBrk="1" latinLnBrk="0" hangingPunct="1">
        <a:lnSpc>
          <a:spcPct val="100000"/>
        </a:lnSpc>
        <a:spcBef>
          <a:spcPct val="20000"/>
        </a:spcBef>
        <a:buFont typeface="Arial" pitchFamily="34" charset="0"/>
        <a:buNone/>
        <a:defRPr sz="3400" kern="1200" spc="0">
          <a:solidFill>
            <a:schemeClr val="tx1"/>
          </a:solidFill>
          <a:latin typeface="Gotham Narrow Book" pitchFamily="50" charset="0"/>
          <a:ea typeface="+mn-ea"/>
          <a:cs typeface="+mn-cs"/>
        </a:defRPr>
      </a:lvl3pPr>
      <a:lvl4pPr marL="611107" indent="0" algn="l" defTabSz="4176356" rtl="0" eaLnBrk="1" latinLnBrk="0" hangingPunct="1">
        <a:lnSpc>
          <a:spcPct val="100000"/>
        </a:lnSpc>
        <a:spcBef>
          <a:spcPct val="20000"/>
        </a:spcBef>
        <a:buFont typeface="Arial" pitchFamily="34" charset="0"/>
        <a:buNone/>
        <a:defRPr sz="2800" kern="1200">
          <a:solidFill>
            <a:schemeClr val="tx1"/>
          </a:solidFill>
          <a:latin typeface="+mn-lt"/>
          <a:ea typeface="+mn-ea"/>
          <a:cs typeface="+mn-cs"/>
        </a:defRPr>
      </a:lvl4pPr>
      <a:lvl5pPr marL="611107" indent="0" algn="l" defTabSz="4176356" rtl="0" eaLnBrk="1" latinLnBrk="0" hangingPunct="1">
        <a:lnSpc>
          <a:spcPct val="100000"/>
        </a:lnSpc>
        <a:spcBef>
          <a:spcPct val="20000"/>
        </a:spcBef>
        <a:buFont typeface="Arial" pitchFamily="34" charset="0"/>
        <a:buNone/>
        <a:defRPr sz="2800" kern="1200">
          <a:solidFill>
            <a:schemeClr val="tx1"/>
          </a:solidFill>
          <a:latin typeface="+mn-lt"/>
          <a:ea typeface="+mn-ea"/>
          <a:cs typeface="+mn-cs"/>
        </a:defRPr>
      </a:lvl5pPr>
      <a:lvl6pPr marL="11484980" indent="-1044089" algn="l" defTabSz="4176356"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573159" indent="-1044089" algn="l" defTabSz="4176356"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661336" indent="-1044089" algn="l" defTabSz="4176356"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749515" indent="-1044089" algn="l" defTabSz="4176356"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fi-FI"/>
      </a:defPPr>
      <a:lvl1pPr marL="0" algn="l" defTabSz="4176356" rtl="0" eaLnBrk="1" latinLnBrk="0" hangingPunct="1">
        <a:defRPr sz="8200" kern="1200">
          <a:solidFill>
            <a:schemeClr val="tx1"/>
          </a:solidFill>
          <a:latin typeface="+mn-lt"/>
          <a:ea typeface="+mn-ea"/>
          <a:cs typeface="+mn-cs"/>
        </a:defRPr>
      </a:lvl1pPr>
      <a:lvl2pPr marL="2088179" algn="l" defTabSz="4176356" rtl="0" eaLnBrk="1" latinLnBrk="0" hangingPunct="1">
        <a:defRPr sz="8200" kern="1200">
          <a:solidFill>
            <a:schemeClr val="tx1"/>
          </a:solidFill>
          <a:latin typeface="+mn-lt"/>
          <a:ea typeface="+mn-ea"/>
          <a:cs typeface="+mn-cs"/>
        </a:defRPr>
      </a:lvl2pPr>
      <a:lvl3pPr marL="4176356" algn="l" defTabSz="4176356" rtl="0" eaLnBrk="1" latinLnBrk="0" hangingPunct="1">
        <a:defRPr sz="8200" kern="1200">
          <a:solidFill>
            <a:schemeClr val="tx1"/>
          </a:solidFill>
          <a:latin typeface="+mn-lt"/>
          <a:ea typeface="+mn-ea"/>
          <a:cs typeface="+mn-cs"/>
        </a:defRPr>
      </a:lvl3pPr>
      <a:lvl4pPr marL="6264535" algn="l" defTabSz="4176356" rtl="0" eaLnBrk="1" latinLnBrk="0" hangingPunct="1">
        <a:defRPr sz="8200" kern="1200">
          <a:solidFill>
            <a:schemeClr val="tx1"/>
          </a:solidFill>
          <a:latin typeface="+mn-lt"/>
          <a:ea typeface="+mn-ea"/>
          <a:cs typeface="+mn-cs"/>
        </a:defRPr>
      </a:lvl4pPr>
      <a:lvl5pPr marL="8352714" algn="l" defTabSz="4176356" rtl="0" eaLnBrk="1" latinLnBrk="0" hangingPunct="1">
        <a:defRPr sz="8200" kern="1200">
          <a:solidFill>
            <a:schemeClr val="tx1"/>
          </a:solidFill>
          <a:latin typeface="+mn-lt"/>
          <a:ea typeface="+mn-ea"/>
          <a:cs typeface="+mn-cs"/>
        </a:defRPr>
      </a:lvl5pPr>
      <a:lvl6pPr marL="10440891" algn="l" defTabSz="4176356" rtl="0" eaLnBrk="1" latinLnBrk="0" hangingPunct="1">
        <a:defRPr sz="8200" kern="1200">
          <a:solidFill>
            <a:schemeClr val="tx1"/>
          </a:solidFill>
          <a:latin typeface="+mn-lt"/>
          <a:ea typeface="+mn-ea"/>
          <a:cs typeface="+mn-cs"/>
        </a:defRPr>
      </a:lvl6pPr>
      <a:lvl7pPr marL="12529070" algn="l" defTabSz="4176356" rtl="0" eaLnBrk="1" latinLnBrk="0" hangingPunct="1">
        <a:defRPr sz="8200" kern="1200">
          <a:solidFill>
            <a:schemeClr val="tx1"/>
          </a:solidFill>
          <a:latin typeface="+mn-lt"/>
          <a:ea typeface="+mn-ea"/>
          <a:cs typeface="+mn-cs"/>
        </a:defRPr>
      </a:lvl7pPr>
      <a:lvl8pPr marL="14617247" algn="l" defTabSz="4176356" rtl="0" eaLnBrk="1" latinLnBrk="0" hangingPunct="1">
        <a:defRPr sz="8200" kern="1200">
          <a:solidFill>
            <a:schemeClr val="tx1"/>
          </a:solidFill>
          <a:latin typeface="+mn-lt"/>
          <a:ea typeface="+mn-ea"/>
          <a:cs typeface="+mn-cs"/>
        </a:defRPr>
      </a:lvl8pPr>
      <a:lvl9pPr marL="16705426" algn="l" defTabSz="41763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www.horsel.fi/start/" TargetMode="Externa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sz="8000" dirty="0" err="1">
                <a:solidFill>
                  <a:srgbClr val="E5053A"/>
                </a:solidFill>
              </a:rPr>
              <a:t>Intervjustudie</a:t>
            </a:r>
            <a:r>
              <a:rPr lang="fi-FI" sz="8000" dirty="0">
                <a:solidFill>
                  <a:srgbClr val="E5053A"/>
                </a:solidFill>
              </a:rPr>
              <a:t> </a:t>
            </a:r>
            <a:r>
              <a:rPr lang="fi-FI" sz="8000" dirty="0" err="1">
                <a:solidFill>
                  <a:srgbClr val="E5053A"/>
                </a:solidFill>
              </a:rPr>
              <a:t>kring</a:t>
            </a:r>
            <a:r>
              <a:rPr lang="fi-FI" sz="8000" dirty="0">
                <a:solidFill>
                  <a:srgbClr val="E5053A"/>
                </a:solidFill>
              </a:rPr>
              <a:t> </a:t>
            </a:r>
            <a:r>
              <a:rPr lang="fi-FI" sz="8000" dirty="0" err="1">
                <a:solidFill>
                  <a:srgbClr val="E5053A"/>
                </a:solidFill>
              </a:rPr>
              <a:t>hörselskadades</a:t>
            </a:r>
            <a:r>
              <a:rPr lang="fi-FI" sz="8000" dirty="0">
                <a:solidFill>
                  <a:srgbClr val="E5053A"/>
                </a:solidFill>
              </a:rPr>
              <a:t> </a:t>
            </a:r>
            <a:r>
              <a:rPr lang="fi-FI" sz="8000" dirty="0" err="1">
                <a:solidFill>
                  <a:srgbClr val="E5053A"/>
                </a:solidFill>
              </a:rPr>
              <a:t>rättigheter</a:t>
            </a:r>
            <a:r>
              <a:rPr lang="fi-FI" sz="8000" dirty="0">
                <a:solidFill>
                  <a:srgbClr val="E5053A"/>
                </a:solidFill>
              </a:rPr>
              <a:t> </a:t>
            </a:r>
            <a:r>
              <a:rPr lang="fi-FI" sz="8000" dirty="0" err="1">
                <a:solidFill>
                  <a:srgbClr val="E5053A"/>
                </a:solidFill>
              </a:rPr>
              <a:t>inom</a:t>
            </a:r>
            <a:r>
              <a:rPr lang="fi-FI" sz="8000" dirty="0">
                <a:solidFill>
                  <a:srgbClr val="E5053A"/>
                </a:solidFill>
              </a:rPr>
              <a:t> </a:t>
            </a:r>
            <a:r>
              <a:rPr lang="fi-FI" sz="8000" dirty="0" err="1">
                <a:solidFill>
                  <a:srgbClr val="E5053A"/>
                </a:solidFill>
              </a:rPr>
              <a:t>arbetslivet</a:t>
            </a:r>
            <a:endParaRPr lang="fi-FI" sz="8000" dirty="0">
              <a:solidFill>
                <a:srgbClr val="E5053A"/>
              </a:solidFill>
            </a:endParaRPr>
          </a:p>
        </p:txBody>
      </p:sp>
      <p:sp>
        <p:nvSpPr>
          <p:cNvPr id="3" name="Text Placeholder 2"/>
          <p:cNvSpPr>
            <a:spLocks noGrp="1"/>
          </p:cNvSpPr>
          <p:nvPr>
            <p:ph type="body" sz="quarter" idx="10"/>
          </p:nvPr>
        </p:nvSpPr>
        <p:spPr/>
        <p:txBody>
          <a:bodyPr>
            <a:normAutofit/>
          </a:bodyPr>
          <a:lstStyle/>
          <a:p>
            <a:pPr>
              <a:spcAft>
                <a:spcPts val="500"/>
              </a:spcAft>
            </a:pPr>
            <a:r>
              <a:rPr lang="sv-FI" sz="5800" b="1" spc="-212" dirty="0">
                <a:solidFill>
                  <a:srgbClr val="E5053A"/>
                </a:solidFill>
                <a:latin typeface="+mj-lt"/>
                <a:cs typeface="Times New Roman" panose="02020603050405020304" pitchFamily="18" charset="0"/>
              </a:rPr>
              <a:t>FORSKNINGS-KONTEXT</a:t>
            </a:r>
          </a:p>
          <a:p>
            <a:pPr>
              <a:spcAft>
                <a:spcPts val="500"/>
              </a:spcAft>
            </a:pPr>
            <a:r>
              <a:rPr lang="sv-FI" sz="3800" dirty="0">
                <a:cs typeface="Times New Roman" panose="02020603050405020304" pitchFamily="18" charset="0"/>
              </a:rPr>
              <a:t>De hörselskadade finner sig I en unik position I samhället. I FN:s konvention om rättigheter för personer med funktionsnedsättning nämns denna grupp enbart en gång, även om de omfattas av hela konventionen.</a:t>
            </a:r>
          </a:p>
          <a:p>
            <a:pPr>
              <a:spcAft>
                <a:spcPts val="500"/>
              </a:spcAft>
            </a:pPr>
            <a:r>
              <a:rPr lang="sv-FI" sz="3800" dirty="0">
                <a:cs typeface="Times New Roman" panose="02020603050405020304" pitchFamily="18" charset="0"/>
              </a:rPr>
              <a:t>Forskningen gjordes I samarbete med Svenska hörselförbundet. Förbundet jobbar bl.a. för att sprida information som förmedlar kunskap om hörselskador, och jobbar även som intressebevakare för denna grupp. De jobbar specifikt för att de finlandssvenska hörselskadades rättigheter och intressen hörs.</a:t>
            </a:r>
          </a:p>
          <a:p>
            <a:pPr>
              <a:spcAft>
                <a:spcPts val="500"/>
              </a:spcAft>
            </a:pPr>
            <a:r>
              <a:rPr lang="sv-FI" sz="5800" b="1" spc="-212" dirty="0">
                <a:solidFill>
                  <a:srgbClr val="E5053A"/>
                </a:solidFill>
                <a:latin typeface="+mj-lt"/>
                <a:cs typeface="Times New Roman" panose="02020603050405020304" pitchFamily="18" charset="0"/>
              </a:rPr>
              <a:t>SYFTE</a:t>
            </a:r>
            <a:endParaRPr lang="sv-FI" sz="5800" dirty="0">
              <a:latin typeface="+mj-lt"/>
              <a:cs typeface="Times New Roman" panose="02020603050405020304" pitchFamily="18" charset="0"/>
            </a:endParaRPr>
          </a:p>
          <a:p>
            <a:pPr>
              <a:spcAft>
                <a:spcPts val="500"/>
              </a:spcAft>
            </a:pPr>
            <a:r>
              <a:rPr lang="sv-FI" sz="3600" dirty="0">
                <a:cs typeface="Times New Roman" panose="02020603050405020304" pitchFamily="18" charset="0"/>
              </a:rPr>
              <a:t>Forskningens syfte är att studera hur finlandssvenska hörselskadade upplever att deras rättigheter inom arbete och sysselsättning i praktiken förverkligas. För att göra detta var forskningsfrågan ”Hur upplever vuxna finlandssvenska hörselskadade personer att deras rättigheter gällande arbete och sysselsättning blir tillgodosedda?” Forskningen utgick från de rättigheter som föreskrivs i FN-konventionens 27 artikel kring rättigheter gällande arbete och sysselsättning. </a:t>
            </a:r>
          </a:p>
          <a:p>
            <a:pPr>
              <a:spcAft>
                <a:spcPts val="500"/>
              </a:spcAft>
            </a:pPr>
            <a:endParaRPr lang="sv-FI" sz="3600" dirty="0">
              <a:cs typeface="Times New Roman" panose="02020603050405020304" pitchFamily="18" charset="0"/>
            </a:endParaRPr>
          </a:p>
          <a:p>
            <a:pPr>
              <a:spcAft>
                <a:spcPts val="500"/>
              </a:spcAft>
            </a:pPr>
            <a:r>
              <a:rPr lang="sv-FI" sz="5800" b="1" spc="-212" dirty="0">
                <a:solidFill>
                  <a:srgbClr val="E5053A"/>
                </a:solidFill>
                <a:latin typeface="+mj-lt"/>
                <a:cs typeface="Times New Roman" panose="02020603050405020304" pitchFamily="18" charset="0"/>
              </a:rPr>
              <a:t>MATERIAL OCH ANALYS</a:t>
            </a:r>
          </a:p>
          <a:p>
            <a:pPr>
              <a:spcAft>
                <a:spcPts val="500"/>
              </a:spcAft>
            </a:pPr>
            <a:r>
              <a:rPr lang="sv-FI" sz="3600" dirty="0">
                <a:cs typeface="Times New Roman" panose="02020603050405020304" pitchFamily="18" charset="0"/>
              </a:rPr>
              <a:t>Det var en kvalitativ studie som fokuserade på individernas egna upplevelser, åsikter och erfarenheter. Materialet består av 6 semi-strukturerade intervjuar med hörselskadade personer. Intervjuerna blev inspelade och transkriberandes. Materialet analyserades med hjälp av kvalitativ teoristyrd innehållsanalys och Anti-diskriminerande teori. </a:t>
            </a:r>
          </a:p>
          <a:p>
            <a:pPr>
              <a:spcAft>
                <a:spcPts val="500"/>
              </a:spcAft>
            </a:pPr>
            <a:endParaRPr lang="sv-FI" sz="3600" dirty="0">
              <a:cs typeface="Times New Roman" panose="02020603050405020304" pitchFamily="18" charset="0"/>
            </a:endParaRPr>
          </a:p>
          <a:p>
            <a:pPr>
              <a:spcAft>
                <a:spcPts val="500"/>
              </a:spcAft>
            </a:pPr>
            <a:r>
              <a:rPr lang="sv-FI" sz="5800" b="1" spc="-212" dirty="0">
                <a:solidFill>
                  <a:srgbClr val="E5053A"/>
                </a:solidFill>
                <a:latin typeface="+mj-lt"/>
                <a:cs typeface="Times New Roman" panose="02020603050405020304" pitchFamily="18" charset="0"/>
              </a:rPr>
              <a:t>RESULTAT</a:t>
            </a:r>
          </a:p>
          <a:p>
            <a:pPr>
              <a:spcAft>
                <a:spcPts val="500"/>
              </a:spcAft>
            </a:pPr>
            <a:endParaRPr lang="sv-FI" sz="3600" dirty="0">
              <a:cs typeface="Times New Roman" panose="02020603050405020304" pitchFamily="18" charset="0"/>
            </a:endParaRPr>
          </a:p>
          <a:p>
            <a:pPr>
              <a:spcAft>
                <a:spcPts val="500"/>
              </a:spcAft>
            </a:pPr>
            <a:r>
              <a:rPr lang="sv-FI" sz="3600" dirty="0">
                <a:cs typeface="Times New Roman" panose="02020603050405020304" pitchFamily="18" charset="0"/>
              </a:rPr>
              <a:t>Resultaten visade att hörselskadade upplever flera saker som viktiga för deras arbete. Bland dessa var bl.a. </a:t>
            </a:r>
          </a:p>
          <a:p>
            <a:pPr marL="1354057" indent="-742950">
              <a:spcAft>
                <a:spcPts val="500"/>
              </a:spcAft>
              <a:buAutoNum type="arabicParenR"/>
            </a:pPr>
            <a:endParaRPr lang="sv-FI" sz="3600" dirty="0">
              <a:cs typeface="Times New Roman" panose="02020603050405020304" pitchFamily="18" charset="0"/>
            </a:endParaRPr>
          </a:p>
          <a:p>
            <a:pPr marL="1354057" indent="-742950">
              <a:spcAft>
                <a:spcPts val="500"/>
              </a:spcAft>
              <a:buAutoNum type="arabicParenR"/>
            </a:pPr>
            <a:r>
              <a:rPr lang="sv-FI" sz="3600" dirty="0">
                <a:cs typeface="Times New Roman" panose="02020603050405020304" pitchFamily="18" charset="0"/>
              </a:rPr>
              <a:t>Vissa informanter berättade att de känt sig diskriminerade p.g.a. hörselskadan. T.ex. när de sökte efter arbete och det visade sig vara svårt att få ett jobb. Andra upplevde att de var tvungna att få stöd från den finska sidan, eftersom det inte fans en finlandssvensk hörsel värld. Diskriminering kunde också upplevas på basen av finlandssvenskheten, då man inte hittade information och service på svenska.</a:t>
            </a:r>
          </a:p>
          <a:p>
            <a:pPr marL="1354057" indent="-742950">
              <a:spcAft>
                <a:spcPts val="500"/>
              </a:spcAft>
              <a:buAutoNum type="arabicParenR"/>
            </a:pPr>
            <a:r>
              <a:rPr lang="sv-FI" sz="3600" dirty="0">
                <a:cs typeface="Times New Roman" panose="02020603050405020304" pitchFamily="18" charset="0"/>
              </a:rPr>
              <a:t>Några upplevde att de inte behövt veta om sina rättigheter, eftersom de inte hade ett behov det. Men vissa var ändå medvetna av vilka stöd de hade rätt till. Andra berättade att de inte även skulle ha veta varifrån de skulle ha hittat informationen angående rättigheterna. Beroende av om informanterna hade behovet att veta om sina rättigheter påverkade hur mycket de sökte information angående det.</a:t>
            </a:r>
          </a:p>
          <a:p>
            <a:pPr marL="1354057" indent="-742950">
              <a:spcAft>
                <a:spcPts val="500"/>
              </a:spcAft>
              <a:buAutoNum type="arabicParenR"/>
            </a:pPr>
            <a:r>
              <a:rPr lang="sv-FI" sz="3600" spc="-212" dirty="0">
                <a:cs typeface="Times New Roman" panose="02020603050405020304" pitchFamily="18" charset="0"/>
              </a:rPr>
              <a:t> Tillgång till hjälpmedlen nämndes ofta av informanterna. Moderna telefoner som kunde bl.a. synkronisera med hörapparaterna Verkade underlätta arbetslivet och vardagen. Vissa önskade att de haft tillgång till rätta sortens hjälpmedlen tidigare. Andra upplevde att även ny teknologi kunde lyfta fram utmaningar, som t.ex. läsning på läpparna via Skype.</a:t>
            </a:r>
            <a:endParaRPr lang="sv-FI" sz="3600" b="1" spc="-212" dirty="0">
              <a:cs typeface="Times New Roman" panose="02020603050405020304" pitchFamily="18" charset="0"/>
            </a:endParaRPr>
          </a:p>
          <a:p>
            <a:pPr marL="1354057" indent="-742950">
              <a:spcAft>
                <a:spcPts val="500"/>
              </a:spcAft>
              <a:buAutoNum type="arabicParenR"/>
            </a:pPr>
            <a:endParaRPr lang="sv-FI" sz="3600" b="1" spc="-212" dirty="0">
              <a:solidFill>
                <a:srgbClr val="E5053A"/>
              </a:solidFill>
              <a:cs typeface="Times New Roman" panose="02020603050405020304" pitchFamily="18" charset="0"/>
            </a:endParaRPr>
          </a:p>
          <a:p>
            <a:pPr>
              <a:spcAft>
                <a:spcPts val="500"/>
              </a:spcAft>
            </a:pPr>
            <a:endParaRPr lang="sv-FI" sz="3600" spc="-212" dirty="0">
              <a:solidFill>
                <a:srgbClr val="E5053A"/>
              </a:solidFill>
              <a:cs typeface="Times New Roman" panose="02020603050405020304" pitchFamily="18" charset="0"/>
            </a:endParaRPr>
          </a:p>
          <a:p>
            <a:pPr marL="1354057" indent="-742950">
              <a:spcAft>
                <a:spcPts val="500"/>
              </a:spcAft>
              <a:buAutoNum type="arabicParenR"/>
            </a:pPr>
            <a:endParaRPr lang="sv-FI" sz="3600" b="1" spc="-212" dirty="0">
              <a:solidFill>
                <a:srgbClr val="E5053A"/>
              </a:solidFill>
              <a:cs typeface="Times New Roman" panose="02020603050405020304" pitchFamily="18" charset="0"/>
            </a:endParaRPr>
          </a:p>
          <a:p>
            <a:pPr>
              <a:spcAft>
                <a:spcPts val="500"/>
              </a:spcAft>
            </a:pPr>
            <a:endParaRPr lang="sv-FI" sz="3600" b="1" spc="-212" dirty="0">
              <a:solidFill>
                <a:srgbClr val="E5053A"/>
              </a:solidFill>
              <a:cs typeface="Times New Roman" panose="02020603050405020304" pitchFamily="18" charset="0"/>
            </a:endParaRPr>
          </a:p>
          <a:p>
            <a:pPr>
              <a:spcAft>
                <a:spcPts val="500"/>
              </a:spcAft>
            </a:pPr>
            <a:endParaRPr lang="sv-FI" sz="3600" b="1" spc="-212" dirty="0">
              <a:solidFill>
                <a:srgbClr val="E5053A"/>
              </a:solidFill>
              <a:cs typeface="Times New Roman" panose="02020603050405020304" pitchFamily="18" charset="0"/>
            </a:endParaRPr>
          </a:p>
          <a:p>
            <a:pPr>
              <a:spcAft>
                <a:spcPts val="500"/>
              </a:spcAft>
            </a:pPr>
            <a:endParaRPr lang="sv-FI" sz="6600" spc="-212" dirty="0">
              <a:solidFill>
                <a:srgbClr val="E5053A"/>
              </a:solidFill>
              <a:cs typeface="Times New Roman" panose="02020603050405020304" pitchFamily="18" charset="0"/>
            </a:endParaRPr>
          </a:p>
          <a:p>
            <a:pPr>
              <a:spcAft>
                <a:spcPts val="500"/>
              </a:spcAft>
            </a:pPr>
            <a:r>
              <a:rPr lang="sv-FI" sz="5800" b="1" spc="-212" dirty="0">
                <a:solidFill>
                  <a:srgbClr val="E5053A"/>
                </a:solidFill>
                <a:latin typeface="+mj-lt"/>
                <a:cs typeface="Times New Roman" panose="02020603050405020304" pitchFamily="18" charset="0"/>
              </a:rPr>
              <a:t>IDÉER FÖR UTVECKLING</a:t>
            </a:r>
          </a:p>
          <a:p>
            <a:pPr>
              <a:spcAft>
                <a:spcPts val="500"/>
              </a:spcAft>
            </a:pPr>
            <a:r>
              <a:rPr lang="sv-FI" sz="4000" spc="-212" dirty="0">
                <a:cs typeface="Times New Roman" panose="02020603050405020304" pitchFamily="18" charset="0"/>
              </a:rPr>
              <a:t>I framtiden kunde information angående hörselskadades rättigheter och upplevelser </a:t>
            </a:r>
            <a:r>
              <a:rPr lang="sv-FI" sz="3600" spc="-212" dirty="0">
                <a:cs typeface="Times New Roman" panose="02020603050405020304" pitchFamily="18" charset="0"/>
              </a:rPr>
              <a:t>diskuteras mera ingående. Detta skulle vara speciellt viktigt på arbetsplatserna, för att öka kunskap om hur hörselskadade bäst kan stödas i arbetslivet. Dessutom skulle det vara bra om det allmänt informerades om vad hörselskada i verkligheten innebär.</a:t>
            </a:r>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3600" b="1" spc="-212" dirty="0">
              <a:solidFill>
                <a:srgbClr val="E5053A"/>
              </a:solidFill>
              <a:cs typeface="Times New Roman" panose="02020603050405020304" pitchFamily="18" charset="0"/>
            </a:endParaRPr>
          </a:p>
          <a:p>
            <a:endParaRPr lang="sv-FI" sz="5800" b="1" spc="-212" dirty="0">
              <a:solidFill>
                <a:srgbClr val="E5053A"/>
              </a:solidFill>
              <a:cs typeface="Times New Roman" panose="02020603050405020304" pitchFamily="18" charset="0"/>
            </a:endParaRPr>
          </a:p>
          <a:p>
            <a:pPr>
              <a:spcAft>
                <a:spcPts val="500"/>
              </a:spcAft>
            </a:pPr>
            <a:r>
              <a:rPr lang="sv-FI" sz="3600" spc="-212" dirty="0">
                <a:cs typeface="Times New Roman" panose="02020603050405020304" pitchFamily="18" charset="0"/>
              </a:rPr>
              <a:t>Ett möjligt sätt att göra detta kunde vara mångprofessionellt samarbete mellan flera olika enheter.</a:t>
            </a:r>
          </a:p>
          <a:p>
            <a:pPr>
              <a:spcAft>
                <a:spcPts val="500"/>
              </a:spcAft>
            </a:pPr>
            <a:r>
              <a:rPr lang="sv-FI" sz="5800" b="1" spc="-212" dirty="0">
                <a:solidFill>
                  <a:srgbClr val="E5053A"/>
                </a:solidFill>
                <a:latin typeface="+mj-lt"/>
                <a:cs typeface="Times New Roman" panose="02020603050405020304" pitchFamily="18" charset="0"/>
              </a:rPr>
              <a:t>LITTERATUR </a:t>
            </a:r>
          </a:p>
          <a:p>
            <a:pPr>
              <a:spcAft>
                <a:spcPts val="500"/>
              </a:spcAft>
            </a:pPr>
            <a:r>
              <a:rPr lang="sv-FI" sz="3600" spc="-212" dirty="0">
                <a:cs typeface="Times New Roman" panose="02020603050405020304" pitchFamily="18" charset="0"/>
              </a:rPr>
              <a:t>Denscombe, Martyn. 2016. </a:t>
            </a:r>
            <a:r>
              <a:rPr lang="sv-FI" sz="3600" i="1" spc="-212" dirty="0">
                <a:cs typeface="Times New Roman" panose="02020603050405020304" pitchFamily="18" charset="0"/>
              </a:rPr>
              <a:t>Forskningshandboken: för småskaliga  forskningsprojekt inom samhällsvetenskaperna. </a:t>
            </a:r>
            <a:r>
              <a:rPr lang="sv-FI" sz="3600" spc="-212" dirty="0">
                <a:cs typeface="Times New Roman" panose="02020603050405020304" pitchFamily="18" charset="0"/>
              </a:rPr>
              <a:t>3 Uppl. Studentlitteratur AB.</a:t>
            </a:r>
          </a:p>
          <a:p>
            <a:pPr>
              <a:spcAft>
                <a:spcPts val="500"/>
              </a:spcAft>
            </a:pPr>
            <a:r>
              <a:rPr lang="sv-FI" sz="3600" spc="-212" dirty="0">
                <a:cs typeface="Times New Roman" panose="02020603050405020304" pitchFamily="18" charset="0"/>
              </a:rPr>
              <a:t>Saari, E. (2017) FN-konventionen om rättigheter för personer med funktionsnedsättning handbok om artiklar som berör personer med hörselnedsättning.</a:t>
            </a:r>
          </a:p>
          <a:p>
            <a:pPr>
              <a:spcAft>
                <a:spcPts val="500"/>
              </a:spcAft>
            </a:pPr>
            <a:r>
              <a:rPr lang="sv-FI" sz="3600" spc="-212" dirty="0">
                <a:cs typeface="Times New Roman" panose="02020603050405020304" pitchFamily="18" charset="0"/>
              </a:rPr>
              <a:t>Svenska hörselförbundet. [Hemsida: www.horsel.fi] . Tillgänglig: </a:t>
            </a:r>
            <a:r>
              <a:rPr lang="sv-FI" sz="3600" spc="-212" dirty="0">
                <a:cs typeface="Times New Roman" panose="02020603050405020304" pitchFamily="18" charset="0"/>
                <a:hlinkClick r:id="rId2"/>
              </a:rPr>
              <a:t>http://www.horsel.fi/start/</a:t>
            </a:r>
            <a:r>
              <a:rPr lang="sv-FI" sz="3600" spc="-212" dirty="0">
                <a:cs typeface="Times New Roman" panose="02020603050405020304" pitchFamily="18" charset="0"/>
              </a:rPr>
              <a:t> (8.12.2017).</a:t>
            </a:r>
          </a:p>
          <a:p>
            <a:endParaRPr lang="fi-FI" sz="3600" spc="-212" dirty="0">
              <a:latin typeface="Times New Roman" panose="02020603050405020304" pitchFamily="18" charset="0"/>
              <a:cs typeface="Times New Roman" panose="02020603050405020304" pitchFamily="18" charset="0"/>
            </a:endParaRPr>
          </a:p>
          <a:p>
            <a:endParaRPr lang="fi-FI" sz="3600" spc="-212" dirty="0">
              <a:latin typeface="Times New Roman" panose="02020603050405020304" pitchFamily="18" charset="0"/>
              <a:cs typeface="Times New Roman" panose="02020603050405020304" pitchFamily="18" charset="0"/>
            </a:endParaRPr>
          </a:p>
          <a:p>
            <a:endParaRPr lang="fi-FI" sz="6800" b="1" spc="-212" dirty="0">
              <a:solidFill>
                <a:srgbClr val="E5053A"/>
              </a:solidFill>
              <a:latin typeface="+mj-lt"/>
            </a:endParaRPr>
          </a:p>
        </p:txBody>
      </p:sp>
      <p:sp>
        <p:nvSpPr>
          <p:cNvPr id="4" name="Text Placeholder 3"/>
          <p:cNvSpPr>
            <a:spLocks noGrp="1"/>
          </p:cNvSpPr>
          <p:nvPr>
            <p:ph type="body" sz="quarter" idx="11"/>
          </p:nvPr>
        </p:nvSpPr>
        <p:spPr/>
        <p:txBody>
          <a:bodyPr/>
          <a:lstStyle/>
          <a:p>
            <a:pPr algn="l"/>
            <a:r>
              <a:rPr lang="fi-FI" sz="4000" dirty="0"/>
              <a:t>Julietta Forsman &amp;</a:t>
            </a:r>
          </a:p>
          <a:p>
            <a:pPr algn="l"/>
            <a:r>
              <a:rPr lang="fi-FI" sz="4000" dirty="0"/>
              <a:t>Kenneth </a:t>
            </a:r>
            <a:r>
              <a:rPr lang="fi-FI" sz="4000" dirty="0" err="1"/>
              <a:t>Kairenius</a:t>
            </a:r>
            <a:endParaRPr lang="fi-FI" sz="4000" dirty="0"/>
          </a:p>
          <a:p>
            <a:pPr algn="l"/>
            <a:r>
              <a:rPr lang="fi-FI" sz="4000" dirty="0" err="1"/>
              <a:t>Praktikforskning</a:t>
            </a:r>
            <a:r>
              <a:rPr lang="fi-FI" sz="4000" dirty="0"/>
              <a:t> </a:t>
            </a:r>
            <a:r>
              <a:rPr lang="fi-FI" sz="4000" dirty="0" err="1"/>
              <a:t>inom</a:t>
            </a:r>
            <a:r>
              <a:rPr lang="fi-FI" sz="4000" dirty="0"/>
              <a:t> </a:t>
            </a:r>
            <a:r>
              <a:rPr lang="fi-FI" sz="4000" dirty="0" err="1"/>
              <a:t>socialt</a:t>
            </a:r>
            <a:r>
              <a:rPr lang="fi-FI" sz="4000" dirty="0"/>
              <a:t> </a:t>
            </a:r>
            <a:r>
              <a:rPr lang="fi-FI" sz="4000" dirty="0" err="1"/>
              <a:t>arbete</a:t>
            </a:r>
            <a:endParaRPr lang="fi-FI" sz="4000" dirty="0"/>
          </a:p>
          <a:p>
            <a:pPr algn="l"/>
            <a:r>
              <a:rPr lang="fi-FI" sz="4000" dirty="0" err="1"/>
              <a:t>Socialt</a:t>
            </a:r>
            <a:r>
              <a:rPr lang="fi-FI" sz="4000" dirty="0"/>
              <a:t> </a:t>
            </a:r>
            <a:r>
              <a:rPr lang="fi-FI" sz="4000" dirty="0" err="1"/>
              <a:t>arbete</a:t>
            </a:r>
            <a:endParaRPr lang="fi-FI" sz="4000" dirty="0"/>
          </a:p>
          <a:p>
            <a:pPr algn="l"/>
            <a:r>
              <a:rPr lang="fi-FI" sz="4000" dirty="0"/>
              <a:t>Helsingfors </a:t>
            </a:r>
            <a:r>
              <a:rPr lang="fi-FI" sz="4000" dirty="0" err="1"/>
              <a:t>universitet</a:t>
            </a:r>
            <a:endParaRPr lang="fi-FI" sz="4000" dirty="0"/>
          </a:p>
          <a:p>
            <a:pPr algn="l"/>
            <a:r>
              <a:rPr lang="fi-FI" sz="4000" dirty="0" err="1"/>
              <a:t>December</a:t>
            </a:r>
            <a:r>
              <a:rPr lang="fi-FI" sz="4000" dirty="0"/>
              <a:t> 2017</a:t>
            </a:r>
          </a:p>
          <a:p>
            <a:endParaRPr lang="fi-FI" dirty="0"/>
          </a:p>
        </p:txBody>
      </p:sp>
      <p:graphicFrame>
        <p:nvGraphicFramePr>
          <p:cNvPr id="5" name="Diagram 4"/>
          <p:cNvGraphicFramePr/>
          <p:nvPr>
            <p:extLst>
              <p:ext uri="{D42A27DB-BD31-4B8C-83A1-F6EECF244321}">
                <p14:modId xmlns:p14="http://schemas.microsoft.com/office/powerpoint/2010/main" val="2562173513"/>
              </p:ext>
            </p:extLst>
          </p:nvPr>
        </p:nvGraphicFramePr>
        <p:xfrm>
          <a:off x="19748498" y="21620286"/>
          <a:ext cx="9854941" cy="77048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5089510"/>
      </p:ext>
    </p:extLst>
  </p:cSld>
  <p:clrMapOvr>
    <a:masterClrMapping/>
  </p:clrMapOvr>
</p:sld>
</file>

<file path=ppt/theme/theme1.xml><?xml version="1.0" encoding="utf-8"?>
<a:theme xmlns:a="http://schemas.openxmlformats.org/drawingml/2006/main" name="HY-Valtio-Posteripohja_A1">
  <a:themeElements>
    <a:clrScheme name="HY-Posteri">
      <a:dk1>
        <a:sysClr val="windowText" lastClr="000000"/>
      </a:dk1>
      <a:lt1>
        <a:sysClr val="window" lastClr="FFFFFF"/>
      </a:lt1>
      <a:dk2>
        <a:srgbClr val="8C8C8C"/>
      </a:dk2>
      <a:lt2>
        <a:srgbClr val="F2F2F2"/>
      </a:lt2>
      <a:accent1>
        <a:srgbClr val="000000"/>
      </a:accent1>
      <a:accent2>
        <a:srgbClr val="FFFFFF"/>
      </a:accent2>
      <a:accent3>
        <a:srgbClr val="8C8C8C"/>
      </a:accent3>
      <a:accent4>
        <a:srgbClr val="5BBF21"/>
      </a:accent4>
      <a:accent5>
        <a:srgbClr val="009E60"/>
      </a:accent5>
      <a:accent6>
        <a:srgbClr val="00BD9D"/>
      </a:accent6>
      <a:hlink>
        <a:srgbClr val="3A75C4"/>
      </a:hlink>
      <a:folHlink>
        <a:srgbClr val="00A39A"/>
      </a:folHlink>
    </a:clrScheme>
    <a:fontScheme name="HY-Posteri - Arial">
      <a:majorFont>
        <a:latin typeface="Arial Black"/>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r">
          <a:defRPr sz="2000"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592</Words>
  <Application>Microsoft Macintosh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Georgia</vt:lpstr>
      <vt:lpstr>Gotham Narrow Book</vt:lpstr>
      <vt:lpstr>Times New Roman</vt:lpstr>
      <vt:lpstr>HY-Valtio-Posteripohja_A1</vt:lpstr>
      <vt:lpstr>Intervjustudie kring hörselskadades rättigheter inom arbetslivet</vt:lpstr>
    </vt:vector>
  </TitlesOfParts>
  <Company>yp</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subject>A1</dc:subject>
  <dc:creator>Jere Kasanen</dc:creator>
  <cp:lastModifiedBy>Microsoft Office User</cp:lastModifiedBy>
  <cp:revision>40</cp:revision>
  <dcterms:created xsi:type="dcterms:W3CDTF">2010-01-23T12:18:10Z</dcterms:created>
  <dcterms:modified xsi:type="dcterms:W3CDTF">2020-05-19T06:11:24Z</dcterms:modified>
</cp:coreProperties>
</file>