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30279975" cy="42808525"/>
  <p:notesSz cx="6669088" cy="9872663"/>
  <p:defaultTextStyle>
    <a:defPPr>
      <a:defRPr lang="fi-FI"/>
    </a:defPPr>
    <a:lvl1pPr marL="0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79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56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535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714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891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070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247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426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53A"/>
    <a:srgbClr val="8C8C8C"/>
    <a:srgbClr val="FCA311"/>
    <a:srgbClr val="FCD1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60"/>
  </p:normalViewPr>
  <p:slideViewPr>
    <p:cSldViewPr>
      <p:cViewPr varScale="1">
        <p:scale>
          <a:sx n="15" d="100"/>
          <a:sy n="15" d="100"/>
        </p:scale>
        <p:origin x="2984" y="376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F11472-316A-4900-82B5-13C5979C50B0}" type="doc">
      <dgm:prSet loTypeId="urn:microsoft.com/office/officeart/2005/8/layout/cycle5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i-FI"/>
        </a:p>
      </dgm:t>
    </dgm:pt>
    <dgm:pt modelId="{275BBF22-E536-452C-A239-C42AA6ABB0D5}">
      <dgm:prSet phldrT="[Text]" custT="1"/>
      <dgm:spPr/>
      <dgm:t>
        <a:bodyPr/>
        <a:lstStyle/>
        <a:p>
          <a:r>
            <a:rPr lang="fi-FI" sz="3600" dirty="0" err="1"/>
            <a:t>Rättigheter</a:t>
          </a:r>
          <a:endParaRPr lang="fi-FI" sz="3600" dirty="0"/>
        </a:p>
      </dgm:t>
    </dgm:pt>
    <dgm:pt modelId="{3A1BA5EA-2767-480B-B6ED-68019210EF70}" type="parTrans" cxnId="{B1EBF99E-1283-4938-AD73-14EF2F86B80E}">
      <dgm:prSet/>
      <dgm:spPr/>
      <dgm:t>
        <a:bodyPr/>
        <a:lstStyle/>
        <a:p>
          <a:endParaRPr lang="fi-FI"/>
        </a:p>
      </dgm:t>
    </dgm:pt>
    <dgm:pt modelId="{C0EC3EB2-D7CB-49F5-9E18-2EE0D4E05E8B}" type="sibTrans" cxnId="{B1EBF99E-1283-4938-AD73-14EF2F86B80E}">
      <dgm:prSet/>
      <dgm:spPr/>
      <dgm:t>
        <a:bodyPr/>
        <a:lstStyle/>
        <a:p>
          <a:endParaRPr lang="fi-FI"/>
        </a:p>
      </dgm:t>
    </dgm:pt>
    <dgm:pt modelId="{96C136EE-0764-41E4-BFF9-E6ED46460FD4}">
      <dgm:prSet phldrT="[Text]" custT="1"/>
      <dgm:spPr/>
      <dgm:t>
        <a:bodyPr/>
        <a:lstStyle/>
        <a:p>
          <a:r>
            <a:rPr lang="fi-FI" sz="3600" dirty="0" err="1"/>
            <a:t>Information</a:t>
          </a:r>
          <a:endParaRPr lang="fi-FI" sz="3600" dirty="0"/>
        </a:p>
      </dgm:t>
    </dgm:pt>
    <dgm:pt modelId="{8F3B12D9-8ABD-499C-AA5B-59CB6391DD2A}" type="parTrans" cxnId="{0E3E1C2C-A237-4A16-8CA7-240286937C70}">
      <dgm:prSet/>
      <dgm:spPr/>
      <dgm:t>
        <a:bodyPr/>
        <a:lstStyle/>
        <a:p>
          <a:endParaRPr lang="fi-FI"/>
        </a:p>
      </dgm:t>
    </dgm:pt>
    <dgm:pt modelId="{3604A17A-654A-4080-95BE-35DCA22F313F}" type="sibTrans" cxnId="{0E3E1C2C-A237-4A16-8CA7-240286937C70}">
      <dgm:prSet/>
      <dgm:spPr/>
      <dgm:t>
        <a:bodyPr/>
        <a:lstStyle/>
        <a:p>
          <a:endParaRPr lang="fi-FI"/>
        </a:p>
      </dgm:t>
    </dgm:pt>
    <dgm:pt modelId="{99292A8E-8A4A-422D-87FB-0A6B47AB2788}">
      <dgm:prSet phldrT="[Text]" custT="1"/>
      <dgm:spPr/>
      <dgm:t>
        <a:bodyPr/>
        <a:lstStyle/>
        <a:p>
          <a:r>
            <a:rPr lang="fi-FI" sz="3600" dirty="0" err="1"/>
            <a:t>Individen</a:t>
          </a:r>
          <a:endParaRPr lang="fi-FI" sz="3600" dirty="0"/>
        </a:p>
      </dgm:t>
    </dgm:pt>
    <dgm:pt modelId="{07E9227D-DCA9-4C00-B846-EE762D07D454}" type="parTrans" cxnId="{7A27C383-927D-418E-ADA2-08A28A1B0EF9}">
      <dgm:prSet/>
      <dgm:spPr/>
      <dgm:t>
        <a:bodyPr/>
        <a:lstStyle/>
        <a:p>
          <a:endParaRPr lang="fi-FI"/>
        </a:p>
      </dgm:t>
    </dgm:pt>
    <dgm:pt modelId="{9CE9BC13-6911-4ADC-95E8-F24C614B09FC}" type="sibTrans" cxnId="{7A27C383-927D-418E-ADA2-08A28A1B0EF9}">
      <dgm:prSet/>
      <dgm:spPr/>
      <dgm:t>
        <a:bodyPr/>
        <a:lstStyle/>
        <a:p>
          <a:endParaRPr lang="fi-FI"/>
        </a:p>
      </dgm:t>
    </dgm:pt>
    <dgm:pt modelId="{6479C938-85AB-42DD-A7A8-A572A43BF4C5}">
      <dgm:prSet phldrT="[Text]" custT="1"/>
      <dgm:spPr/>
      <dgm:t>
        <a:bodyPr/>
        <a:lstStyle/>
        <a:p>
          <a:r>
            <a:rPr lang="fi-FI" sz="3600" dirty="0" err="1"/>
            <a:t>Arbetsplatsen</a:t>
          </a:r>
          <a:endParaRPr lang="fi-FI" sz="3600" dirty="0"/>
        </a:p>
      </dgm:t>
    </dgm:pt>
    <dgm:pt modelId="{F4E1DF85-C006-47A0-8BC7-9967D4500297}" type="parTrans" cxnId="{EEC532A4-D307-49E1-B463-D939BAA4A05F}">
      <dgm:prSet/>
      <dgm:spPr/>
      <dgm:t>
        <a:bodyPr/>
        <a:lstStyle/>
        <a:p>
          <a:endParaRPr lang="fi-FI"/>
        </a:p>
      </dgm:t>
    </dgm:pt>
    <dgm:pt modelId="{BD690911-9FAC-43FD-A533-7885C7A534AA}" type="sibTrans" cxnId="{EEC532A4-D307-49E1-B463-D939BAA4A05F}">
      <dgm:prSet/>
      <dgm:spPr/>
      <dgm:t>
        <a:bodyPr/>
        <a:lstStyle/>
        <a:p>
          <a:endParaRPr lang="fi-FI"/>
        </a:p>
      </dgm:t>
    </dgm:pt>
    <dgm:pt modelId="{7682B61D-D862-44D6-BCCF-034F165E5981}">
      <dgm:prSet phldrT="[Text]" custT="1"/>
      <dgm:spPr/>
      <dgm:t>
        <a:bodyPr/>
        <a:lstStyle/>
        <a:p>
          <a:r>
            <a:rPr lang="fi-FI" sz="3600" dirty="0" err="1"/>
            <a:t>Stöd</a:t>
          </a:r>
          <a:endParaRPr lang="fi-FI" sz="3600" dirty="0"/>
        </a:p>
      </dgm:t>
    </dgm:pt>
    <dgm:pt modelId="{05648723-3DF6-44F9-8C1A-62C0A964A794}" type="parTrans" cxnId="{CADBA8FF-502C-4B37-971D-711B4ADFFE9C}">
      <dgm:prSet/>
      <dgm:spPr/>
      <dgm:t>
        <a:bodyPr/>
        <a:lstStyle/>
        <a:p>
          <a:endParaRPr lang="fi-FI"/>
        </a:p>
      </dgm:t>
    </dgm:pt>
    <dgm:pt modelId="{6CD26BC5-EDFB-4367-9145-06F8852AA589}" type="sibTrans" cxnId="{CADBA8FF-502C-4B37-971D-711B4ADFFE9C}">
      <dgm:prSet/>
      <dgm:spPr/>
      <dgm:t>
        <a:bodyPr/>
        <a:lstStyle/>
        <a:p>
          <a:endParaRPr lang="fi-FI"/>
        </a:p>
      </dgm:t>
    </dgm:pt>
    <dgm:pt modelId="{41DE334B-AD98-4FBF-B1AB-508B67AE1A75}" type="pres">
      <dgm:prSet presAssocID="{C5F11472-316A-4900-82B5-13C5979C50B0}" presName="cycle" presStyleCnt="0">
        <dgm:presLayoutVars>
          <dgm:dir/>
          <dgm:resizeHandles val="exact"/>
        </dgm:presLayoutVars>
      </dgm:prSet>
      <dgm:spPr/>
    </dgm:pt>
    <dgm:pt modelId="{1C30052F-6FF5-4673-90FC-B19E81AFF190}" type="pres">
      <dgm:prSet presAssocID="{275BBF22-E536-452C-A239-C42AA6ABB0D5}" presName="node" presStyleLbl="node1" presStyleIdx="0" presStyleCnt="5" custScaleX="171773" custScaleY="116163">
        <dgm:presLayoutVars>
          <dgm:bulletEnabled val="1"/>
        </dgm:presLayoutVars>
      </dgm:prSet>
      <dgm:spPr/>
    </dgm:pt>
    <dgm:pt modelId="{E76796A9-10B9-451E-8C6F-FA596A15FBB1}" type="pres">
      <dgm:prSet presAssocID="{275BBF22-E536-452C-A239-C42AA6ABB0D5}" presName="spNode" presStyleCnt="0"/>
      <dgm:spPr/>
    </dgm:pt>
    <dgm:pt modelId="{A98474EF-772D-4F20-91C8-1BE3555D1DCE}" type="pres">
      <dgm:prSet presAssocID="{C0EC3EB2-D7CB-49F5-9E18-2EE0D4E05E8B}" presName="sibTrans" presStyleLbl="sibTrans1D1" presStyleIdx="0" presStyleCnt="5"/>
      <dgm:spPr/>
    </dgm:pt>
    <dgm:pt modelId="{8A243FAC-4650-4762-81D5-4647A8A5A46E}" type="pres">
      <dgm:prSet presAssocID="{96C136EE-0764-41E4-BFF9-E6ED46460FD4}" presName="node" presStyleLbl="node1" presStyleIdx="1" presStyleCnt="5" custScaleX="165873" custScaleY="112998">
        <dgm:presLayoutVars>
          <dgm:bulletEnabled val="1"/>
        </dgm:presLayoutVars>
      </dgm:prSet>
      <dgm:spPr/>
    </dgm:pt>
    <dgm:pt modelId="{09A9D588-2366-452A-9B14-CC6DED504877}" type="pres">
      <dgm:prSet presAssocID="{96C136EE-0764-41E4-BFF9-E6ED46460FD4}" presName="spNode" presStyleCnt="0"/>
      <dgm:spPr/>
    </dgm:pt>
    <dgm:pt modelId="{2FDE1C1B-DA34-4863-A40E-3B979444E2C6}" type="pres">
      <dgm:prSet presAssocID="{3604A17A-654A-4080-95BE-35DCA22F313F}" presName="sibTrans" presStyleLbl="sibTrans1D1" presStyleIdx="1" presStyleCnt="5"/>
      <dgm:spPr/>
    </dgm:pt>
    <dgm:pt modelId="{3BFF8644-7945-42CA-9376-B1AE71C7E190}" type="pres">
      <dgm:prSet presAssocID="{99292A8E-8A4A-422D-87FB-0A6B47AB2788}" presName="node" presStyleLbl="node1" presStyleIdx="2" presStyleCnt="5" custScaleX="168071" custScaleY="115067" custRadScaleRad="102904" custRadScaleInc="-66011">
        <dgm:presLayoutVars>
          <dgm:bulletEnabled val="1"/>
        </dgm:presLayoutVars>
      </dgm:prSet>
      <dgm:spPr/>
    </dgm:pt>
    <dgm:pt modelId="{1761A6BA-4094-4C39-A5E2-B30A6A5A1A87}" type="pres">
      <dgm:prSet presAssocID="{99292A8E-8A4A-422D-87FB-0A6B47AB2788}" presName="spNode" presStyleCnt="0"/>
      <dgm:spPr/>
    </dgm:pt>
    <dgm:pt modelId="{A14CBB0C-C8E2-475C-82F7-40CCE2A334BB}" type="pres">
      <dgm:prSet presAssocID="{9CE9BC13-6911-4ADC-95E8-F24C614B09FC}" presName="sibTrans" presStyleLbl="sibTrans1D1" presStyleIdx="2" presStyleCnt="5"/>
      <dgm:spPr/>
    </dgm:pt>
    <dgm:pt modelId="{F9C365E3-B2DB-4D2B-BD6F-04BEA1101031}" type="pres">
      <dgm:prSet presAssocID="{6479C938-85AB-42DD-A7A8-A572A43BF4C5}" presName="node" presStyleLbl="node1" presStyleIdx="3" presStyleCnt="5" custScaleX="168667" custScaleY="112518" custRadScaleRad="105358" custRadScaleInc="58985">
        <dgm:presLayoutVars>
          <dgm:bulletEnabled val="1"/>
        </dgm:presLayoutVars>
      </dgm:prSet>
      <dgm:spPr/>
    </dgm:pt>
    <dgm:pt modelId="{FA37C8FB-5766-475B-AB2F-8D95AA7ECA26}" type="pres">
      <dgm:prSet presAssocID="{6479C938-85AB-42DD-A7A8-A572A43BF4C5}" presName="spNode" presStyleCnt="0"/>
      <dgm:spPr/>
    </dgm:pt>
    <dgm:pt modelId="{B67B7B30-3010-4756-ADE8-A5D26226775D}" type="pres">
      <dgm:prSet presAssocID="{BD690911-9FAC-43FD-A533-7885C7A534AA}" presName="sibTrans" presStyleLbl="sibTrans1D1" presStyleIdx="3" presStyleCnt="5"/>
      <dgm:spPr/>
    </dgm:pt>
    <dgm:pt modelId="{A4BCC7D2-8476-42F1-84B0-197599A37AB8}" type="pres">
      <dgm:prSet presAssocID="{7682B61D-D862-44D6-BCCF-034F165E5981}" presName="node" presStyleLbl="node1" presStyleIdx="4" presStyleCnt="5" custScaleX="164284" custScaleY="114768" custRadScaleRad="101945" custRadScaleInc="-5530">
        <dgm:presLayoutVars>
          <dgm:bulletEnabled val="1"/>
        </dgm:presLayoutVars>
      </dgm:prSet>
      <dgm:spPr/>
    </dgm:pt>
    <dgm:pt modelId="{75EFCC84-BC89-418A-981D-B67852CBF4D4}" type="pres">
      <dgm:prSet presAssocID="{7682B61D-D862-44D6-BCCF-034F165E5981}" presName="spNode" presStyleCnt="0"/>
      <dgm:spPr/>
    </dgm:pt>
    <dgm:pt modelId="{A747E7FA-50EB-40EF-8F8D-AAFF710A76E8}" type="pres">
      <dgm:prSet presAssocID="{6CD26BC5-EDFB-4367-9145-06F8852AA589}" presName="sibTrans" presStyleLbl="sibTrans1D1" presStyleIdx="4" presStyleCnt="5"/>
      <dgm:spPr/>
    </dgm:pt>
  </dgm:ptLst>
  <dgm:cxnLst>
    <dgm:cxn modelId="{8D480C15-FC33-4D2C-9E1B-6BD30F1BE48A}" type="presOf" srcId="{C0EC3EB2-D7CB-49F5-9E18-2EE0D4E05E8B}" destId="{A98474EF-772D-4F20-91C8-1BE3555D1DCE}" srcOrd="0" destOrd="0" presId="urn:microsoft.com/office/officeart/2005/8/layout/cycle5"/>
    <dgm:cxn modelId="{0E3E1C2C-A237-4A16-8CA7-240286937C70}" srcId="{C5F11472-316A-4900-82B5-13C5979C50B0}" destId="{96C136EE-0764-41E4-BFF9-E6ED46460FD4}" srcOrd="1" destOrd="0" parTransId="{8F3B12D9-8ABD-499C-AA5B-59CB6391DD2A}" sibTransId="{3604A17A-654A-4080-95BE-35DCA22F313F}"/>
    <dgm:cxn modelId="{3C291641-86AD-48E7-967C-8F2734368728}" type="presOf" srcId="{6479C938-85AB-42DD-A7A8-A572A43BF4C5}" destId="{F9C365E3-B2DB-4D2B-BD6F-04BEA1101031}" srcOrd="0" destOrd="0" presId="urn:microsoft.com/office/officeart/2005/8/layout/cycle5"/>
    <dgm:cxn modelId="{2C39094F-B73B-478A-A25B-888979A5725D}" type="presOf" srcId="{275BBF22-E536-452C-A239-C42AA6ABB0D5}" destId="{1C30052F-6FF5-4673-90FC-B19E81AFF190}" srcOrd="0" destOrd="0" presId="urn:microsoft.com/office/officeart/2005/8/layout/cycle5"/>
    <dgm:cxn modelId="{CC914558-1B67-47F6-9865-8C4401B4821E}" type="presOf" srcId="{6CD26BC5-EDFB-4367-9145-06F8852AA589}" destId="{A747E7FA-50EB-40EF-8F8D-AAFF710A76E8}" srcOrd="0" destOrd="0" presId="urn:microsoft.com/office/officeart/2005/8/layout/cycle5"/>
    <dgm:cxn modelId="{1402FB71-957B-4342-91D9-FA6EBFDD89E6}" type="presOf" srcId="{96C136EE-0764-41E4-BFF9-E6ED46460FD4}" destId="{8A243FAC-4650-4762-81D5-4647A8A5A46E}" srcOrd="0" destOrd="0" presId="urn:microsoft.com/office/officeart/2005/8/layout/cycle5"/>
    <dgm:cxn modelId="{9EAF8C7A-3D03-4B1A-8FE1-9DBADDAE094D}" type="presOf" srcId="{99292A8E-8A4A-422D-87FB-0A6B47AB2788}" destId="{3BFF8644-7945-42CA-9376-B1AE71C7E190}" srcOrd="0" destOrd="0" presId="urn:microsoft.com/office/officeart/2005/8/layout/cycle5"/>
    <dgm:cxn modelId="{7A27C383-927D-418E-ADA2-08A28A1B0EF9}" srcId="{C5F11472-316A-4900-82B5-13C5979C50B0}" destId="{99292A8E-8A4A-422D-87FB-0A6B47AB2788}" srcOrd="2" destOrd="0" parTransId="{07E9227D-DCA9-4C00-B846-EE762D07D454}" sibTransId="{9CE9BC13-6911-4ADC-95E8-F24C614B09FC}"/>
    <dgm:cxn modelId="{B1EBF99E-1283-4938-AD73-14EF2F86B80E}" srcId="{C5F11472-316A-4900-82B5-13C5979C50B0}" destId="{275BBF22-E536-452C-A239-C42AA6ABB0D5}" srcOrd="0" destOrd="0" parTransId="{3A1BA5EA-2767-480B-B6ED-68019210EF70}" sibTransId="{C0EC3EB2-D7CB-49F5-9E18-2EE0D4E05E8B}"/>
    <dgm:cxn modelId="{EEC532A4-D307-49E1-B463-D939BAA4A05F}" srcId="{C5F11472-316A-4900-82B5-13C5979C50B0}" destId="{6479C938-85AB-42DD-A7A8-A572A43BF4C5}" srcOrd="3" destOrd="0" parTransId="{F4E1DF85-C006-47A0-8BC7-9967D4500297}" sibTransId="{BD690911-9FAC-43FD-A533-7885C7A534AA}"/>
    <dgm:cxn modelId="{289666C9-CE27-4F6C-910A-C77D00CD833A}" type="presOf" srcId="{9CE9BC13-6911-4ADC-95E8-F24C614B09FC}" destId="{A14CBB0C-C8E2-475C-82F7-40CCE2A334BB}" srcOrd="0" destOrd="0" presId="urn:microsoft.com/office/officeart/2005/8/layout/cycle5"/>
    <dgm:cxn modelId="{91ECB9CA-44A4-4389-94DF-D93DC2E99B9A}" type="presOf" srcId="{BD690911-9FAC-43FD-A533-7885C7A534AA}" destId="{B67B7B30-3010-4756-ADE8-A5D26226775D}" srcOrd="0" destOrd="0" presId="urn:microsoft.com/office/officeart/2005/8/layout/cycle5"/>
    <dgm:cxn modelId="{188217D4-107D-4BBB-B994-BA87F52B8537}" type="presOf" srcId="{C5F11472-316A-4900-82B5-13C5979C50B0}" destId="{41DE334B-AD98-4FBF-B1AB-508B67AE1A75}" srcOrd="0" destOrd="0" presId="urn:microsoft.com/office/officeart/2005/8/layout/cycle5"/>
    <dgm:cxn modelId="{6A5CB1E6-28BC-478C-BC0E-6E398F2355B9}" type="presOf" srcId="{3604A17A-654A-4080-95BE-35DCA22F313F}" destId="{2FDE1C1B-DA34-4863-A40E-3B979444E2C6}" srcOrd="0" destOrd="0" presId="urn:microsoft.com/office/officeart/2005/8/layout/cycle5"/>
    <dgm:cxn modelId="{03EE74FA-30D2-40D4-AC76-CE532260F041}" type="presOf" srcId="{7682B61D-D862-44D6-BCCF-034F165E5981}" destId="{A4BCC7D2-8476-42F1-84B0-197599A37AB8}" srcOrd="0" destOrd="0" presId="urn:microsoft.com/office/officeart/2005/8/layout/cycle5"/>
    <dgm:cxn modelId="{CADBA8FF-502C-4B37-971D-711B4ADFFE9C}" srcId="{C5F11472-316A-4900-82B5-13C5979C50B0}" destId="{7682B61D-D862-44D6-BCCF-034F165E5981}" srcOrd="4" destOrd="0" parTransId="{05648723-3DF6-44F9-8C1A-62C0A964A794}" sibTransId="{6CD26BC5-EDFB-4367-9145-06F8852AA589}"/>
    <dgm:cxn modelId="{0648D0E3-03E8-4AE5-955B-AE88B6CEDEA0}" type="presParOf" srcId="{41DE334B-AD98-4FBF-B1AB-508B67AE1A75}" destId="{1C30052F-6FF5-4673-90FC-B19E81AFF190}" srcOrd="0" destOrd="0" presId="urn:microsoft.com/office/officeart/2005/8/layout/cycle5"/>
    <dgm:cxn modelId="{52CCE7F1-8883-4668-9805-C7B80F29D5F4}" type="presParOf" srcId="{41DE334B-AD98-4FBF-B1AB-508B67AE1A75}" destId="{E76796A9-10B9-451E-8C6F-FA596A15FBB1}" srcOrd="1" destOrd="0" presId="urn:microsoft.com/office/officeart/2005/8/layout/cycle5"/>
    <dgm:cxn modelId="{BB3A16B6-DCA7-47B9-A497-B30E8CF4CB1B}" type="presParOf" srcId="{41DE334B-AD98-4FBF-B1AB-508B67AE1A75}" destId="{A98474EF-772D-4F20-91C8-1BE3555D1DCE}" srcOrd="2" destOrd="0" presId="urn:microsoft.com/office/officeart/2005/8/layout/cycle5"/>
    <dgm:cxn modelId="{DD759264-9706-44DD-BB73-F1C96F949FB1}" type="presParOf" srcId="{41DE334B-AD98-4FBF-B1AB-508B67AE1A75}" destId="{8A243FAC-4650-4762-81D5-4647A8A5A46E}" srcOrd="3" destOrd="0" presId="urn:microsoft.com/office/officeart/2005/8/layout/cycle5"/>
    <dgm:cxn modelId="{76514EE4-3E81-4BCE-93A6-666B589F18D4}" type="presParOf" srcId="{41DE334B-AD98-4FBF-B1AB-508B67AE1A75}" destId="{09A9D588-2366-452A-9B14-CC6DED504877}" srcOrd="4" destOrd="0" presId="urn:microsoft.com/office/officeart/2005/8/layout/cycle5"/>
    <dgm:cxn modelId="{5F83CCB3-466D-4C63-8A45-F545A2F5CA29}" type="presParOf" srcId="{41DE334B-AD98-4FBF-B1AB-508B67AE1A75}" destId="{2FDE1C1B-DA34-4863-A40E-3B979444E2C6}" srcOrd="5" destOrd="0" presId="urn:microsoft.com/office/officeart/2005/8/layout/cycle5"/>
    <dgm:cxn modelId="{6326E25D-438F-410F-B775-A96B491AD410}" type="presParOf" srcId="{41DE334B-AD98-4FBF-B1AB-508B67AE1A75}" destId="{3BFF8644-7945-42CA-9376-B1AE71C7E190}" srcOrd="6" destOrd="0" presId="urn:microsoft.com/office/officeart/2005/8/layout/cycle5"/>
    <dgm:cxn modelId="{B59B225A-E5BB-426E-A81E-24934A7ED9C6}" type="presParOf" srcId="{41DE334B-AD98-4FBF-B1AB-508B67AE1A75}" destId="{1761A6BA-4094-4C39-A5E2-B30A6A5A1A87}" srcOrd="7" destOrd="0" presId="urn:microsoft.com/office/officeart/2005/8/layout/cycle5"/>
    <dgm:cxn modelId="{FAF2032C-8071-4551-9725-3719DD7704D3}" type="presParOf" srcId="{41DE334B-AD98-4FBF-B1AB-508B67AE1A75}" destId="{A14CBB0C-C8E2-475C-82F7-40CCE2A334BB}" srcOrd="8" destOrd="0" presId="urn:microsoft.com/office/officeart/2005/8/layout/cycle5"/>
    <dgm:cxn modelId="{57404CE9-7DB6-49F5-884E-33F407825592}" type="presParOf" srcId="{41DE334B-AD98-4FBF-B1AB-508B67AE1A75}" destId="{F9C365E3-B2DB-4D2B-BD6F-04BEA1101031}" srcOrd="9" destOrd="0" presId="urn:microsoft.com/office/officeart/2005/8/layout/cycle5"/>
    <dgm:cxn modelId="{61B4F18E-3FFD-42D8-A1AC-C9DA8B1B04A1}" type="presParOf" srcId="{41DE334B-AD98-4FBF-B1AB-508B67AE1A75}" destId="{FA37C8FB-5766-475B-AB2F-8D95AA7ECA26}" srcOrd="10" destOrd="0" presId="urn:microsoft.com/office/officeart/2005/8/layout/cycle5"/>
    <dgm:cxn modelId="{F492C141-4F05-453B-8654-DB01741EEF18}" type="presParOf" srcId="{41DE334B-AD98-4FBF-B1AB-508B67AE1A75}" destId="{B67B7B30-3010-4756-ADE8-A5D26226775D}" srcOrd="11" destOrd="0" presId="urn:microsoft.com/office/officeart/2005/8/layout/cycle5"/>
    <dgm:cxn modelId="{71409BB5-3517-4139-8CB0-956B9B464686}" type="presParOf" srcId="{41DE334B-AD98-4FBF-B1AB-508B67AE1A75}" destId="{A4BCC7D2-8476-42F1-84B0-197599A37AB8}" srcOrd="12" destOrd="0" presId="urn:microsoft.com/office/officeart/2005/8/layout/cycle5"/>
    <dgm:cxn modelId="{750E88BC-8F54-4E65-AE32-71336BF1632A}" type="presParOf" srcId="{41DE334B-AD98-4FBF-B1AB-508B67AE1A75}" destId="{75EFCC84-BC89-418A-981D-B67852CBF4D4}" srcOrd="13" destOrd="0" presId="urn:microsoft.com/office/officeart/2005/8/layout/cycle5"/>
    <dgm:cxn modelId="{47E0BCA7-0170-4362-B9CF-6AB2FAB3ABBF}" type="presParOf" srcId="{41DE334B-AD98-4FBF-B1AB-508B67AE1A75}" destId="{A747E7FA-50EB-40EF-8F8D-AAFF710A76E8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30052F-6FF5-4673-90FC-B19E81AFF190}">
      <dsp:nvSpPr>
        <dsp:cNvPr id="0" name=""/>
        <dsp:cNvSpPr/>
      </dsp:nvSpPr>
      <dsp:spPr>
        <a:xfrm>
          <a:off x="2514791" y="-60046"/>
          <a:ext cx="3594749" cy="15801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600" kern="1200" dirty="0" err="1"/>
            <a:t>Rättigheter</a:t>
          </a:r>
          <a:endParaRPr lang="fi-FI" sz="3600" kern="1200" dirty="0"/>
        </a:p>
      </dsp:txBody>
      <dsp:txXfrm>
        <a:off x="2591927" y="17090"/>
        <a:ext cx="3440477" cy="1425865"/>
      </dsp:txXfrm>
    </dsp:sp>
    <dsp:sp modelId="{A98474EF-772D-4F20-91C8-1BE3555D1DCE}">
      <dsp:nvSpPr>
        <dsp:cNvPr id="0" name=""/>
        <dsp:cNvSpPr/>
      </dsp:nvSpPr>
      <dsp:spPr>
        <a:xfrm>
          <a:off x="1594528" y="730022"/>
          <a:ext cx="5435276" cy="5435276"/>
        </a:xfrm>
        <a:custGeom>
          <a:avLst/>
          <a:gdLst/>
          <a:ahLst/>
          <a:cxnLst/>
          <a:rect l="0" t="0" r="0" b="0"/>
          <a:pathLst>
            <a:path>
              <a:moveTo>
                <a:pt x="4600749" y="758187"/>
              </a:moveTo>
              <a:arcTo wR="2717638" hR="2717638" stAng="18831712" swAng="44370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43FAC-4650-4762-81D5-4647A8A5A46E}">
      <dsp:nvSpPr>
        <dsp:cNvPr id="0" name=""/>
        <dsp:cNvSpPr/>
      </dsp:nvSpPr>
      <dsp:spPr>
        <a:xfrm>
          <a:off x="5161154" y="1839321"/>
          <a:ext cx="3471278" cy="153708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600" kern="1200" dirty="0" err="1"/>
            <a:t>Information</a:t>
          </a:r>
          <a:endParaRPr lang="fi-FI" sz="3600" kern="1200" dirty="0"/>
        </a:p>
      </dsp:txBody>
      <dsp:txXfrm>
        <a:off x="5236188" y="1914355"/>
        <a:ext cx="3321210" cy="1387016"/>
      </dsp:txXfrm>
    </dsp:sp>
    <dsp:sp modelId="{2FDE1C1B-DA34-4863-A40E-3B979444E2C6}">
      <dsp:nvSpPr>
        <dsp:cNvPr id="0" name=""/>
        <dsp:cNvSpPr/>
      </dsp:nvSpPr>
      <dsp:spPr>
        <a:xfrm>
          <a:off x="1608739" y="945282"/>
          <a:ext cx="5435276" cy="5435276"/>
        </a:xfrm>
        <a:custGeom>
          <a:avLst/>
          <a:gdLst/>
          <a:ahLst/>
          <a:cxnLst/>
          <a:rect l="0" t="0" r="0" b="0"/>
          <a:pathLst>
            <a:path>
              <a:moveTo>
                <a:pt x="5434006" y="2634591"/>
              </a:moveTo>
              <a:arcTo wR="2717638" hR="2717638" stAng="21494932" swAng="78181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F8644-7945-42CA-9376-B1AE71C7E190}">
      <dsp:nvSpPr>
        <dsp:cNvPr id="0" name=""/>
        <dsp:cNvSpPr/>
      </dsp:nvSpPr>
      <dsp:spPr>
        <a:xfrm>
          <a:off x="4752509" y="4392825"/>
          <a:ext cx="3517276" cy="15652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600" kern="1200" dirty="0" err="1"/>
            <a:t>Individen</a:t>
          </a:r>
          <a:endParaRPr lang="fi-FI" sz="3600" kern="1200" dirty="0"/>
        </a:p>
      </dsp:txBody>
      <dsp:txXfrm>
        <a:off x="4828917" y="4469233"/>
        <a:ext cx="3364460" cy="1412412"/>
      </dsp:txXfrm>
    </dsp:sp>
    <dsp:sp modelId="{A14CBB0C-C8E2-475C-82F7-40CCE2A334BB}">
      <dsp:nvSpPr>
        <dsp:cNvPr id="0" name=""/>
        <dsp:cNvSpPr/>
      </dsp:nvSpPr>
      <dsp:spPr>
        <a:xfrm>
          <a:off x="1521587" y="856764"/>
          <a:ext cx="5435276" cy="5435276"/>
        </a:xfrm>
        <a:custGeom>
          <a:avLst/>
          <a:gdLst/>
          <a:ahLst/>
          <a:cxnLst/>
          <a:rect l="0" t="0" r="0" b="0"/>
          <a:pathLst>
            <a:path>
              <a:moveTo>
                <a:pt x="3577381" y="5295698"/>
              </a:moveTo>
              <a:arcTo wR="2717638" hR="2717638" stAng="4293435" swAng="196065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C365E3-B2DB-4D2B-BD6F-04BEA1101031}">
      <dsp:nvSpPr>
        <dsp:cNvPr id="0" name=""/>
        <dsp:cNvSpPr/>
      </dsp:nvSpPr>
      <dsp:spPr>
        <a:xfrm>
          <a:off x="348900" y="4516849"/>
          <a:ext cx="3529749" cy="153055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600" kern="1200" dirty="0" err="1"/>
            <a:t>Arbetsplatsen</a:t>
          </a:r>
          <a:endParaRPr lang="fi-FI" sz="3600" kern="1200" dirty="0"/>
        </a:p>
      </dsp:txBody>
      <dsp:txXfrm>
        <a:off x="423616" y="4591565"/>
        <a:ext cx="3380317" cy="1381123"/>
      </dsp:txXfrm>
    </dsp:sp>
    <dsp:sp modelId="{B67B7B30-3010-4756-ADE8-A5D26226775D}">
      <dsp:nvSpPr>
        <dsp:cNvPr id="0" name=""/>
        <dsp:cNvSpPr/>
      </dsp:nvSpPr>
      <dsp:spPr>
        <a:xfrm>
          <a:off x="1569747" y="1119833"/>
          <a:ext cx="5435276" cy="5435276"/>
        </a:xfrm>
        <a:custGeom>
          <a:avLst/>
          <a:gdLst/>
          <a:ahLst/>
          <a:cxnLst/>
          <a:rect l="0" t="0" r="0" b="0"/>
          <a:pathLst>
            <a:path>
              <a:moveTo>
                <a:pt x="40484" y="3184978"/>
              </a:moveTo>
              <a:arcTo wR="2717638" hR="2717638" stAng="10205872" swAng="8327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CC7D2-8476-42F1-84B0-197599A37AB8}">
      <dsp:nvSpPr>
        <dsp:cNvPr id="0" name=""/>
        <dsp:cNvSpPr/>
      </dsp:nvSpPr>
      <dsp:spPr>
        <a:xfrm>
          <a:off x="0" y="1872208"/>
          <a:ext cx="3438024" cy="156116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600" kern="1200" dirty="0" err="1"/>
            <a:t>Stöd</a:t>
          </a:r>
          <a:endParaRPr lang="fi-FI" sz="3600" kern="1200" dirty="0"/>
        </a:p>
      </dsp:txBody>
      <dsp:txXfrm>
        <a:off x="76210" y="1948418"/>
        <a:ext cx="3285604" cy="1408741"/>
      </dsp:txXfrm>
    </dsp:sp>
    <dsp:sp modelId="{A747E7FA-50EB-40EF-8F8D-AAFF710A76E8}">
      <dsp:nvSpPr>
        <dsp:cNvPr id="0" name=""/>
        <dsp:cNvSpPr/>
      </dsp:nvSpPr>
      <dsp:spPr>
        <a:xfrm>
          <a:off x="1612338" y="714178"/>
          <a:ext cx="5435276" cy="5435276"/>
        </a:xfrm>
        <a:custGeom>
          <a:avLst/>
          <a:gdLst/>
          <a:ahLst/>
          <a:cxnLst/>
          <a:rect l="0" t="0" r="0" b="0"/>
          <a:pathLst>
            <a:path>
              <a:moveTo>
                <a:pt x="565352" y="1058354"/>
              </a:moveTo>
              <a:arcTo wR="2717638" hR="2717638" stAng="13057805" swAng="47124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Y-Posteri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0" y="10597693"/>
            <a:ext cx="21916618" cy="3231871"/>
          </a:xfrm>
        </p:spPr>
        <p:txBody>
          <a:bodyPr/>
          <a:lstStyle>
            <a:lvl1pPr>
              <a:lnSpc>
                <a:spcPts val="12448"/>
              </a:lnSpc>
              <a:defRPr>
                <a:solidFill>
                  <a:srgbClr val="8C8C8C"/>
                </a:solidFill>
              </a:defRPr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4637532"/>
            <a:ext cx="29603542" cy="274709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40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defRPr sz="2800">
                <a:solidFill>
                  <a:schemeClr val="tx1"/>
                </a:solidFill>
                <a:latin typeface="+mn-lt"/>
              </a:defRPr>
            </a:lvl2pPr>
            <a:lvl3pPr>
              <a:lnSpc>
                <a:spcPct val="100000"/>
              </a:lnSpc>
              <a:defRPr sz="2800">
                <a:solidFill>
                  <a:schemeClr val="tx1"/>
                </a:solidFill>
                <a:latin typeface="+mn-lt"/>
              </a:defRPr>
            </a:lvl3pPr>
          </a:lstStyle>
          <a:p>
            <a:pPr lvl="0"/>
            <a:r>
              <a:rPr lang="fi-FI" dirty="0"/>
              <a:t>Leipätekstit kolmella palstalla, Leipätekstit kolmella palstalla, Leipätekstit kolmella palstalla, Leipätekstit kolmella palstalla.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1" hasCustomPrompt="1"/>
          </p:nvPr>
        </p:nvSpPr>
        <p:spPr>
          <a:xfrm>
            <a:off x="22118905" y="6153871"/>
            <a:ext cx="7484535" cy="7675695"/>
          </a:xfrm>
        </p:spPr>
        <p:txBody>
          <a:bodyPr numCol="1" anchor="b">
            <a:noAutofit/>
          </a:bodyPr>
          <a:lstStyle>
            <a:lvl1pPr algn="r">
              <a:lnSpc>
                <a:spcPct val="100000"/>
              </a:lnSpc>
              <a:defRPr sz="2800">
                <a:solidFill>
                  <a:schemeClr val="tx1"/>
                </a:solidFill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 dirty="0"/>
              <a:t>Tekijät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HY__LJ01_valtiF____B3___RG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1"/>
            <a:ext cx="11397669" cy="10741407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0" y="10799685"/>
            <a:ext cx="22017762" cy="3029879"/>
          </a:xfrm>
          <a:prstGeom prst="rect">
            <a:avLst/>
          </a:prstGeom>
        </p:spPr>
        <p:txBody>
          <a:bodyPr vert="horz" lIns="417635" tIns="208818" rIns="417635" bIns="208818" rtlCol="0" anchor="ctr">
            <a:noAutofit/>
          </a:bodyPr>
          <a:lstStyle/>
          <a:p>
            <a:r>
              <a:rPr lang="fi-FI" dirty="0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0" y="14738527"/>
            <a:ext cx="29704685" cy="27369909"/>
          </a:xfrm>
          <a:prstGeom prst="rect">
            <a:avLst/>
          </a:prstGeom>
        </p:spPr>
        <p:txBody>
          <a:bodyPr vert="horz" lIns="417635" tIns="208818" rIns="417635" bIns="208818" numCol="3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13" name="Tekstikehys 12"/>
          <p:cNvSpPr txBox="1"/>
          <p:nvPr/>
        </p:nvSpPr>
        <p:spPr>
          <a:xfrm>
            <a:off x="13117113" y="902080"/>
            <a:ext cx="16182998" cy="4285599"/>
          </a:xfrm>
          <a:prstGeom prst="rect">
            <a:avLst/>
          </a:prstGeom>
          <a:noFill/>
        </p:spPr>
        <p:txBody>
          <a:bodyPr wrap="square" lIns="129351" tIns="64676" rIns="129351" bIns="64676" rtlCol="0">
            <a:spAutoFit/>
          </a:bodyPr>
          <a:lstStyle/>
          <a:p>
            <a:pPr algn="r"/>
            <a:r>
              <a:rPr lang="fi-FI" sz="4500" spc="-212" dirty="0">
                <a:solidFill>
                  <a:srgbClr val="8C8C8C"/>
                </a:solidFill>
                <a:latin typeface="+mj-lt"/>
              </a:rPr>
              <a:t>HELSINGIN YLIOPISTO</a:t>
            </a:r>
          </a:p>
          <a:p>
            <a:pPr algn="r"/>
            <a:r>
              <a:rPr lang="fi-FI" sz="4500" spc="-212" dirty="0">
                <a:solidFill>
                  <a:srgbClr val="8C8C8C"/>
                </a:solidFill>
                <a:latin typeface="+mj-lt"/>
              </a:rPr>
              <a:t>HELSINGFORS UNIVERSITET</a:t>
            </a:r>
          </a:p>
          <a:p>
            <a:pPr algn="r"/>
            <a:r>
              <a:rPr lang="fi-FI" sz="4500" spc="-212" dirty="0">
                <a:solidFill>
                  <a:srgbClr val="8C8C8C"/>
                </a:solidFill>
                <a:latin typeface="+mj-lt"/>
              </a:rPr>
              <a:t>UNIVERSITY OF HELSINKI</a:t>
            </a:r>
          </a:p>
          <a:p>
            <a:pPr algn="r"/>
            <a:r>
              <a:rPr lang="fi-FI" sz="4500" spc="-212" dirty="0">
                <a:solidFill>
                  <a:srgbClr val="E5053A"/>
                </a:solidFill>
                <a:latin typeface="+mj-lt"/>
              </a:rPr>
              <a:t>VALTIOTIETEELLINEN TIEDEKUNTA</a:t>
            </a:r>
          </a:p>
          <a:p>
            <a:pPr algn="r"/>
            <a:r>
              <a:rPr lang="fi-FI" sz="4500" spc="-212" dirty="0">
                <a:solidFill>
                  <a:srgbClr val="E5053A"/>
                </a:solidFill>
                <a:latin typeface="+mj-lt"/>
              </a:rPr>
              <a:t>STATSVETENSKAPLIGA FAKULTETEN</a:t>
            </a:r>
          </a:p>
          <a:p>
            <a:pPr algn="r"/>
            <a:r>
              <a:rPr lang="fi-FI" sz="4500" spc="-212" dirty="0">
                <a:solidFill>
                  <a:srgbClr val="E5053A"/>
                </a:solidFill>
                <a:latin typeface="+mj-lt"/>
              </a:rPr>
              <a:t>FACULTY OF SOCIAL SCIENCES</a:t>
            </a:r>
          </a:p>
        </p:txBody>
      </p:sp>
      <p:cxnSp>
        <p:nvCxnSpPr>
          <p:cNvPr id="15" name="Suora yhdysviiva 14"/>
          <p:cNvCxnSpPr/>
          <p:nvPr/>
        </p:nvCxnSpPr>
        <p:spPr>
          <a:xfrm rot="10800000">
            <a:off x="1081008" y="14233547"/>
            <a:ext cx="280168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marL="611107" algn="l" defTabSz="4176356" rtl="0" eaLnBrk="1" latinLnBrk="0" hangingPunct="1">
        <a:lnSpc>
          <a:spcPts val="12731"/>
        </a:lnSpc>
        <a:spcBef>
          <a:spcPct val="0"/>
        </a:spcBef>
        <a:buNone/>
        <a:defRPr sz="12400" kern="1200" spc="-212">
          <a:solidFill>
            <a:srgbClr val="8C8C8C"/>
          </a:solidFill>
          <a:latin typeface="+mj-lt"/>
          <a:ea typeface="+mj-ea"/>
          <a:cs typeface="+mj-cs"/>
        </a:defRPr>
      </a:lvl1pPr>
    </p:titleStyle>
    <p:bodyStyle>
      <a:lvl1pPr marL="611107" indent="0" algn="l" defTabSz="4176356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3400" kern="1200" spc="0">
          <a:solidFill>
            <a:schemeClr val="tx1"/>
          </a:solidFill>
          <a:latin typeface="+mn-lt"/>
          <a:ea typeface="+mn-ea"/>
          <a:cs typeface="+mn-cs"/>
        </a:defRPr>
      </a:lvl1pPr>
      <a:lvl2pPr marL="611107" indent="0" algn="l" defTabSz="4176356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3400" kern="1200" spc="0">
          <a:solidFill>
            <a:schemeClr val="tx1"/>
          </a:solidFill>
          <a:latin typeface="+mn-lt"/>
          <a:ea typeface="+mn-ea"/>
          <a:cs typeface="+mn-cs"/>
        </a:defRPr>
      </a:lvl2pPr>
      <a:lvl3pPr marL="611107" indent="0" algn="l" defTabSz="4176356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3400" kern="1200" spc="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611107" indent="0" algn="l" defTabSz="4176356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611107" indent="0" algn="l" defTabSz="4176356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80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159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336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515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79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56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35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714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91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070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247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426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://www.horsel.fi/start/" TargetMode="Externa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8800" dirty="0" err="1">
                <a:solidFill>
                  <a:srgbClr val="E5053A"/>
                </a:solidFill>
              </a:rPr>
              <a:t>Enkätstudie</a:t>
            </a:r>
            <a:r>
              <a:rPr lang="fi-FI" sz="8800" dirty="0">
                <a:solidFill>
                  <a:srgbClr val="E5053A"/>
                </a:solidFill>
              </a:rPr>
              <a:t> </a:t>
            </a:r>
            <a:r>
              <a:rPr lang="fi-FI" sz="8800" dirty="0" err="1">
                <a:solidFill>
                  <a:srgbClr val="E5053A"/>
                </a:solidFill>
              </a:rPr>
              <a:t>kring</a:t>
            </a:r>
            <a:r>
              <a:rPr lang="fi-FI" sz="8800" dirty="0">
                <a:solidFill>
                  <a:srgbClr val="E5053A"/>
                </a:solidFill>
              </a:rPr>
              <a:t> </a:t>
            </a:r>
            <a:r>
              <a:rPr lang="fi-FI" sz="8800" dirty="0" err="1">
                <a:solidFill>
                  <a:srgbClr val="E5053A"/>
                </a:solidFill>
              </a:rPr>
              <a:t>hörselskadades</a:t>
            </a:r>
            <a:r>
              <a:rPr lang="fi-FI" sz="8800" dirty="0">
                <a:solidFill>
                  <a:srgbClr val="E5053A"/>
                </a:solidFill>
              </a:rPr>
              <a:t> </a:t>
            </a:r>
            <a:r>
              <a:rPr lang="fi-FI" sz="8800" dirty="0" err="1">
                <a:solidFill>
                  <a:srgbClr val="E5053A"/>
                </a:solidFill>
              </a:rPr>
              <a:t>rättigheter</a:t>
            </a:r>
            <a:r>
              <a:rPr lang="fi-FI" sz="8800" dirty="0">
                <a:solidFill>
                  <a:srgbClr val="E5053A"/>
                </a:solidFill>
              </a:rPr>
              <a:t> </a:t>
            </a:r>
            <a:r>
              <a:rPr lang="fi-FI" sz="8800" dirty="0" err="1">
                <a:solidFill>
                  <a:srgbClr val="E5053A"/>
                </a:solidFill>
              </a:rPr>
              <a:t>inom</a:t>
            </a:r>
            <a:r>
              <a:rPr lang="fi-FI" sz="8800" dirty="0">
                <a:solidFill>
                  <a:srgbClr val="E5053A"/>
                </a:solidFill>
              </a:rPr>
              <a:t> </a:t>
            </a:r>
            <a:r>
              <a:rPr lang="fi-FI" sz="8800" dirty="0" err="1">
                <a:solidFill>
                  <a:srgbClr val="E5053A"/>
                </a:solidFill>
              </a:rPr>
              <a:t>arbetslivet</a:t>
            </a:r>
            <a:endParaRPr lang="fi-FI" sz="8800" dirty="0">
              <a:solidFill>
                <a:srgbClr val="E5053A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fi-FI" sz="6800" b="1" spc="-212" dirty="0">
                <a:solidFill>
                  <a:srgbClr val="E5053A"/>
                </a:solidFill>
                <a:latin typeface="+mj-lt"/>
              </a:rPr>
              <a:t>FORSKNINGS-KONTEXT</a:t>
            </a:r>
          </a:p>
          <a:p>
            <a:pPr>
              <a:lnSpc>
                <a:spcPct val="120000"/>
              </a:lnSpc>
            </a:pPr>
            <a:r>
              <a:rPr lang="en-GB" sz="4200" dirty="0"/>
              <a:t>De </a:t>
            </a:r>
            <a:r>
              <a:rPr lang="en-GB" sz="4200" dirty="0" err="1"/>
              <a:t>hörselskadade</a:t>
            </a:r>
            <a:r>
              <a:rPr lang="en-GB" sz="4200" dirty="0"/>
              <a:t> </a:t>
            </a:r>
            <a:r>
              <a:rPr lang="en-GB" sz="4200" dirty="0" err="1"/>
              <a:t>befinner</a:t>
            </a:r>
            <a:r>
              <a:rPr lang="en-GB" sz="4200" dirty="0"/>
              <a:t> sig </a:t>
            </a:r>
            <a:r>
              <a:rPr lang="en-GB" sz="4200" dirty="0" err="1"/>
              <a:t>i</a:t>
            </a:r>
            <a:r>
              <a:rPr lang="en-GB" sz="4200" dirty="0"/>
              <a:t> </a:t>
            </a:r>
            <a:r>
              <a:rPr lang="en-GB" sz="4200" dirty="0" err="1"/>
              <a:t>en</a:t>
            </a:r>
            <a:r>
              <a:rPr lang="en-GB" sz="4200" dirty="0"/>
              <a:t> </a:t>
            </a:r>
            <a:r>
              <a:rPr lang="en-GB" sz="4200" dirty="0" err="1"/>
              <a:t>unik</a:t>
            </a:r>
            <a:r>
              <a:rPr lang="en-GB" sz="4200" dirty="0"/>
              <a:t> situation </a:t>
            </a:r>
            <a:r>
              <a:rPr lang="en-GB" sz="4200" dirty="0" err="1"/>
              <a:t>i</a:t>
            </a:r>
            <a:r>
              <a:rPr lang="en-GB" sz="4200" dirty="0"/>
              <a:t> </a:t>
            </a:r>
            <a:r>
              <a:rPr lang="en-GB" sz="4200" dirty="0" err="1"/>
              <a:t>samhället</a:t>
            </a:r>
            <a:r>
              <a:rPr lang="en-GB" sz="4200" dirty="0"/>
              <a:t>. I FN:s </a:t>
            </a:r>
            <a:r>
              <a:rPr lang="en-GB" sz="4200" dirty="0" err="1"/>
              <a:t>konvention</a:t>
            </a:r>
            <a:r>
              <a:rPr lang="en-GB" sz="4200" dirty="0"/>
              <a:t> om </a:t>
            </a:r>
            <a:r>
              <a:rPr lang="en-GB" sz="4200" dirty="0" err="1"/>
              <a:t>rättigheter</a:t>
            </a:r>
            <a:r>
              <a:rPr lang="en-GB" sz="4200" dirty="0"/>
              <a:t> </a:t>
            </a:r>
            <a:r>
              <a:rPr lang="en-GB" sz="4200" dirty="0" err="1"/>
              <a:t>för</a:t>
            </a:r>
            <a:r>
              <a:rPr lang="en-GB" sz="4200" dirty="0"/>
              <a:t> </a:t>
            </a:r>
            <a:r>
              <a:rPr lang="en-GB" sz="4200" dirty="0" err="1"/>
              <a:t>personer</a:t>
            </a:r>
            <a:r>
              <a:rPr lang="en-GB" sz="4200" dirty="0"/>
              <a:t> med </a:t>
            </a:r>
            <a:r>
              <a:rPr lang="en-GB" sz="4200" dirty="0" err="1"/>
              <a:t>funktionsnedsättning</a:t>
            </a:r>
            <a:r>
              <a:rPr lang="en-GB" sz="4200" dirty="0"/>
              <a:t> </a:t>
            </a:r>
            <a:r>
              <a:rPr lang="en-GB" sz="4200" dirty="0" err="1"/>
              <a:t>nämns</a:t>
            </a:r>
            <a:r>
              <a:rPr lang="en-GB" sz="4200" dirty="0"/>
              <a:t> </a:t>
            </a:r>
            <a:r>
              <a:rPr lang="en-GB" sz="4200" dirty="0" err="1"/>
              <a:t>denna</a:t>
            </a:r>
            <a:r>
              <a:rPr lang="en-GB" sz="4200" dirty="0"/>
              <a:t> </a:t>
            </a:r>
            <a:r>
              <a:rPr lang="en-GB" sz="4200" dirty="0" err="1"/>
              <a:t>grupp</a:t>
            </a:r>
            <a:r>
              <a:rPr lang="en-GB" sz="4200" dirty="0"/>
              <a:t> </a:t>
            </a:r>
            <a:r>
              <a:rPr lang="en-GB" sz="4200" dirty="0" err="1"/>
              <a:t>enbart</a:t>
            </a:r>
            <a:r>
              <a:rPr lang="en-GB" sz="4200" dirty="0"/>
              <a:t> </a:t>
            </a:r>
            <a:r>
              <a:rPr lang="en-GB" sz="4200" dirty="0" err="1"/>
              <a:t>en</a:t>
            </a:r>
            <a:r>
              <a:rPr lang="en-GB" sz="4200" dirty="0"/>
              <a:t> </a:t>
            </a:r>
            <a:r>
              <a:rPr lang="en-GB" sz="4200" dirty="0" err="1"/>
              <a:t>gång</a:t>
            </a:r>
            <a:r>
              <a:rPr lang="en-GB" sz="4200" dirty="0"/>
              <a:t>, </a:t>
            </a:r>
            <a:r>
              <a:rPr lang="en-GB" sz="4200" dirty="0" err="1"/>
              <a:t>även</a:t>
            </a:r>
            <a:r>
              <a:rPr lang="en-GB" sz="4200" dirty="0"/>
              <a:t> om de </a:t>
            </a:r>
            <a:r>
              <a:rPr lang="en-GB" sz="4200" dirty="0" err="1"/>
              <a:t>omfattas</a:t>
            </a:r>
            <a:r>
              <a:rPr lang="en-GB" sz="4200" dirty="0"/>
              <a:t> </a:t>
            </a:r>
            <a:r>
              <a:rPr lang="en-GB" sz="4200" dirty="0" err="1"/>
              <a:t>av</a:t>
            </a:r>
            <a:r>
              <a:rPr lang="en-GB" sz="4200" dirty="0"/>
              <a:t> </a:t>
            </a:r>
            <a:r>
              <a:rPr lang="en-GB" sz="4200" dirty="0" err="1"/>
              <a:t>hela</a:t>
            </a:r>
            <a:r>
              <a:rPr lang="en-GB" sz="4200" dirty="0"/>
              <a:t> </a:t>
            </a:r>
            <a:r>
              <a:rPr lang="en-GB" sz="4200" dirty="0" err="1"/>
              <a:t>konventionen</a:t>
            </a:r>
            <a:r>
              <a:rPr lang="en-GB" sz="4200" dirty="0"/>
              <a:t>. </a:t>
            </a:r>
          </a:p>
          <a:p>
            <a:pPr>
              <a:lnSpc>
                <a:spcPct val="120000"/>
              </a:lnSpc>
            </a:pPr>
            <a:endParaRPr lang="en-GB" sz="4200" dirty="0"/>
          </a:p>
          <a:p>
            <a:pPr>
              <a:lnSpc>
                <a:spcPct val="120000"/>
              </a:lnSpc>
            </a:pPr>
            <a:r>
              <a:rPr lang="en-GB" sz="4200" dirty="0" err="1"/>
              <a:t>Forskningen</a:t>
            </a:r>
            <a:r>
              <a:rPr lang="en-GB" sz="4200" dirty="0"/>
              <a:t> </a:t>
            </a:r>
            <a:r>
              <a:rPr lang="en-GB" sz="4200" dirty="0" err="1"/>
              <a:t>gjordes</a:t>
            </a:r>
            <a:r>
              <a:rPr lang="en-GB" sz="4200" dirty="0"/>
              <a:t> I </a:t>
            </a:r>
            <a:r>
              <a:rPr lang="en-GB" sz="4200" dirty="0" err="1"/>
              <a:t>samarbete</a:t>
            </a:r>
            <a:r>
              <a:rPr lang="en-GB" sz="4200" dirty="0"/>
              <a:t> med </a:t>
            </a:r>
            <a:r>
              <a:rPr lang="en-GB" sz="4200" dirty="0" err="1"/>
              <a:t>Svenska</a:t>
            </a:r>
            <a:r>
              <a:rPr lang="en-GB" sz="4200" dirty="0"/>
              <a:t> </a:t>
            </a:r>
            <a:r>
              <a:rPr lang="en-GB" sz="4200" dirty="0" err="1"/>
              <a:t>hörselförbundet</a:t>
            </a:r>
            <a:r>
              <a:rPr lang="en-GB" sz="4200" dirty="0"/>
              <a:t>.  </a:t>
            </a:r>
            <a:r>
              <a:rPr lang="en-GB" sz="4200" dirty="0" err="1"/>
              <a:t>Förbundet</a:t>
            </a:r>
            <a:r>
              <a:rPr lang="en-GB" sz="4200" dirty="0"/>
              <a:t> </a:t>
            </a:r>
            <a:r>
              <a:rPr lang="en-GB" sz="4200" dirty="0" err="1"/>
              <a:t>jobbar</a:t>
            </a:r>
            <a:r>
              <a:rPr lang="en-GB" sz="4200" dirty="0"/>
              <a:t> </a:t>
            </a:r>
            <a:r>
              <a:rPr lang="en-GB" sz="4200" dirty="0" err="1"/>
              <a:t>bl.a</a:t>
            </a:r>
            <a:r>
              <a:rPr lang="en-GB" sz="4200" dirty="0"/>
              <a:t>.  </a:t>
            </a:r>
            <a:r>
              <a:rPr lang="en-GB" sz="4200" dirty="0" err="1"/>
              <a:t>för</a:t>
            </a:r>
            <a:r>
              <a:rPr lang="en-GB" sz="4200" dirty="0"/>
              <a:t> </a:t>
            </a:r>
            <a:r>
              <a:rPr lang="en-GB" sz="4200" dirty="0" err="1"/>
              <a:t>att</a:t>
            </a:r>
            <a:r>
              <a:rPr lang="en-GB" sz="4200" dirty="0"/>
              <a:t> </a:t>
            </a:r>
            <a:r>
              <a:rPr lang="en-GB" sz="4200" dirty="0" err="1"/>
              <a:t>sprida</a:t>
            </a:r>
            <a:r>
              <a:rPr lang="en-GB" sz="4200" dirty="0"/>
              <a:t> information </a:t>
            </a:r>
            <a:r>
              <a:rPr lang="en-GB" sz="4200" dirty="0" err="1"/>
              <a:t>som</a:t>
            </a:r>
            <a:r>
              <a:rPr lang="en-GB" sz="4200" dirty="0"/>
              <a:t> </a:t>
            </a:r>
            <a:r>
              <a:rPr lang="en-GB" sz="4200" dirty="0" err="1"/>
              <a:t>sprider</a:t>
            </a:r>
            <a:r>
              <a:rPr lang="en-GB" sz="4200" dirty="0"/>
              <a:t> </a:t>
            </a:r>
            <a:r>
              <a:rPr lang="en-GB" sz="4200" dirty="0" err="1"/>
              <a:t>kunskap</a:t>
            </a:r>
            <a:r>
              <a:rPr lang="en-GB" sz="4200" dirty="0"/>
              <a:t> om </a:t>
            </a:r>
            <a:r>
              <a:rPr lang="en-GB" sz="4200" dirty="0" err="1"/>
              <a:t>hörselskador</a:t>
            </a:r>
            <a:r>
              <a:rPr lang="en-GB" sz="4200" dirty="0"/>
              <a:t>, </a:t>
            </a:r>
            <a:r>
              <a:rPr lang="en-GB" sz="4200" dirty="0" err="1"/>
              <a:t>och</a:t>
            </a:r>
            <a:r>
              <a:rPr lang="en-GB" sz="4200" dirty="0"/>
              <a:t> </a:t>
            </a:r>
            <a:r>
              <a:rPr lang="en-GB" sz="4200" dirty="0" err="1"/>
              <a:t>jobbar</a:t>
            </a:r>
            <a:r>
              <a:rPr lang="en-GB" sz="4200" dirty="0"/>
              <a:t> </a:t>
            </a:r>
            <a:r>
              <a:rPr lang="en-GB" sz="4200" dirty="0" err="1"/>
              <a:t>även</a:t>
            </a:r>
            <a:r>
              <a:rPr lang="en-GB" sz="4200" dirty="0"/>
              <a:t> </a:t>
            </a:r>
            <a:r>
              <a:rPr lang="en-GB" sz="4200" dirty="0" err="1"/>
              <a:t>som</a:t>
            </a:r>
            <a:r>
              <a:rPr lang="en-GB" sz="4200" dirty="0"/>
              <a:t> </a:t>
            </a:r>
            <a:r>
              <a:rPr lang="en-GB" sz="4200" dirty="0" err="1"/>
              <a:t>intressebevakare</a:t>
            </a:r>
            <a:r>
              <a:rPr lang="en-GB" sz="4200" dirty="0"/>
              <a:t> </a:t>
            </a:r>
            <a:r>
              <a:rPr lang="en-GB" sz="4200" dirty="0" err="1"/>
              <a:t>för</a:t>
            </a:r>
            <a:r>
              <a:rPr lang="en-GB" sz="4200" dirty="0"/>
              <a:t> </a:t>
            </a:r>
            <a:r>
              <a:rPr lang="en-GB" sz="4200" dirty="0" err="1"/>
              <a:t>denna</a:t>
            </a:r>
            <a:r>
              <a:rPr lang="en-GB" sz="4200" dirty="0"/>
              <a:t> </a:t>
            </a:r>
            <a:r>
              <a:rPr lang="en-GB" sz="4200" dirty="0" err="1"/>
              <a:t>grupp</a:t>
            </a:r>
            <a:r>
              <a:rPr lang="en-GB" sz="4200" dirty="0"/>
              <a:t>. De </a:t>
            </a:r>
            <a:r>
              <a:rPr lang="en-GB" sz="4200" dirty="0" err="1"/>
              <a:t>jobbar</a:t>
            </a:r>
            <a:r>
              <a:rPr lang="en-GB" sz="4200" dirty="0"/>
              <a:t> </a:t>
            </a:r>
            <a:r>
              <a:rPr lang="en-GB" sz="4200" dirty="0" err="1"/>
              <a:t>specifikt</a:t>
            </a:r>
            <a:r>
              <a:rPr lang="en-GB" sz="4200" dirty="0"/>
              <a:t> </a:t>
            </a:r>
            <a:r>
              <a:rPr lang="en-GB" sz="4200" dirty="0" err="1"/>
              <a:t>för</a:t>
            </a:r>
            <a:r>
              <a:rPr lang="en-GB" sz="4200" dirty="0"/>
              <a:t> </a:t>
            </a:r>
            <a:r>
              <a:rPr lang="en-GB" sz="4200" dirty="0" err="1"/>
              <a:t>att</a:t>
            </a:r>
            <a:r>
              <a:rPr lang="en-GB" sz="4200" dirty="0"/>
              <a:t> de </a:t>
            </a:r>
            <a:r>
              <a:rPr lang="en-GB" sz="4200" dirty="0" err="1"/>
              <a:t>finlandssvenska</a:t>
            </a:r>
            <a:r>
              <a:rPr lang="en-GB" sz="4200" dirty="0"/>
              <a:t> </a:t>
            </a:r>
            <a:r>
              <a:rPr lang="en-GB" sz="4200" dirty="0" err="1"/>
              <a:t>hörselskadades</a:t>
            </a:r>
            <a:r>
              <a:rPr lang="en-GB" sz="4200" dirty="0"/>
              <a:t> </a:t>
            </a:r>
            <a:r>
              <a:rPr lang="en-GB" sz="4200" dirty="0" err="1"/>
              <a:t>rättigheter</a:t>
            </a:r>
            <a:r>
              <a:rPr lang="en-GB" sz="4200" dirty="0"/>
              <a:t> </a:t>
            </a:r>
            <a:r>
              <a:rPr lang="en-GB" sz="4200" dirty="0" err="1"/>
              <a:t>och</a:t>
            </a:r>
            <a:r>
              <a:rPr lang="en-GB" sz="4200" dirty="0"/>
              <a:t> </a:t>
            </a:r>
            <a:r>
              <a:rPr lang="en-GB" sz="4200" dirty="0" err="1"/>
              <a:t>intressen</a:t>
            </a:r>
            <a:r>
              <a:rPr lang="en-GB" sz="4200" dirty="0"/>
              <a:t> </a:t>
            </a:r>
            <a:r>
              <a:rPr lang="en-GB" sz="4200" dirty="0" err="1"/>
              <a:t>hörs</a:t>
            </a:r>
            <a:r>
              <a:rPr lang="en-GB" sz="4200" dirty="0"/>
              <a:t>. </a:t>
            </a:r>
          </a:p>
          <a:p>
            <a:pPr>
              <a:lnSpc>
                <a:spcPct val="120000"/>
              </a:lnSpc>
            </a:pPr>
            <a:endParaRPr lang="en-GB" sz="4200" dirty="0"/>
          </a:p>
          <a:p>
            <a:pPr>
              <a:lnSpc>
                <a:spcPct val="120000"/>
              </a:lnSpc>
            </a:pPr>
            <a:r>
              <a:rPr lang="en-GB" sz="4200" dirty="0" err="1"/>
              <a:t>Handikapp</a:t>
            </a:r>
            <a:r>
              <a:rPr lang="en-GB" sz="4200" dirty="0"/>
              <a:t> </a:t>
            </a:r>
            <a:r>
              <a:rPr lang="en-GB" sz="4200" dirty="0" err="1"/>
              <a:t>organisationerna</a:t>
            </a:r>
            <a:r>
              <a:rPr lang="en-GB" sz="4200" dirty="0"/>
              <a:t> I Finland </a:t>
            </a:r>
            <a:r>
              <a:rPr lang="en-GB" sz="4200" dirty="0" err="1"/>
              <a:t>skall</a:t>
            </a:r>
            <a:r>
              <a:rPr lang="en-GB" sz="4200" dirty="0"/>
              <a:t> </a:t>
            </a:r>
            <a:r>
              <a:rPr lang="en-GB" sz="4200" dirty="0" err="1"/>
              <a:t>tillsammans</a:t>
            </a:r>
            <a:r>
              <a:rPr lang="en-GB" sz="4200" dirty="0"/>
              <a:t> </a:t>
            </a:r>
            <a:r>
              <a:rPr lang="en-GB" sz="4200" dirty="0" err="1"/>
              <a:t>lämna</a:t>
            </a:r>
            <a:r>
              <a:rPr lang="en-GB" sz="4200" dirty="0"/>
              <a:t> </a:t>
            </a:r>
            <a:r>
              <a:rPr lang="en-GB" sz="4200" dirty="0" err="1"/>
              <a:t>en</a:t>
            </a:r>
            <a:r>
              <a:rPr lang="en-GB" sz="4200" dirty="0"/>
              <a:t> rapport till FN </a:t>
            </a:r>
            <a:r>
              <a:rPr lang="en-GB" sz="4200" dirty="0" err="1"/>
              <a:t>förbundets</a:t>
            </a:r>
            <a:r>
              <a:rPr lang="en-GB" sz="4200" dirty="0"/>
              <a:t> </a:t>
            </a:r>
            <a:r>
              <a:rPr lang="en-GB" sz="4200" dirty="0" err="1"/>
              <a:t>komitté</a:t>
            </a:r>
            <a:r>
              <a:rPr lang="en-GB" sz="4200" dirty="0"/>
              <a:t> om </a:t>
            </a:r>
            <a:r>
              <a:rPr lang="en-GB" sz="4200" dirty="0" err="1"/>
              <a:t>hur</a:t>
            </a:r>
            <a:r>
              <a:rPr lang="en-GB" sz="4200" dirty="0"/>
              <a:t> </a:t>
            </a:r>
            <a:r>
              <a:rPr lang="en-GB" sz="4200" dirty="0" err="1"/>
              <a:t>rättigheterna</a:t>
            </a:r>
            <a:r>
              <a:rPr lang="en-GB" sz="4200" dirty="0"/>
              <a:t> </a:t>
            </a:r>
            <a:r>
              <a:rPr lang="en-GB" sz="4200" dirty="0" err="1"/>
              <a:t>i</a:t>
            </a:r>
            <a:r>
              <a:rPr lang="en-GB" sz="4200" dirty="0"/>
              <a:t> </a:t>
            </a:r>
            <a:r>
              <a:rPr lang="en-GB" sz="4200" dirty="0" err="1"/>
              <a:t>konventionen</a:t>
            </a:r>
            <a:r>
              <a:rPr lang="en-GB" sz="4200" dirty="0"/>
              <a:t> </a:t>
            </a:r>
            <a:r>
              <a:rPr lang="en-GB" sz="4200" dirty="0" err="1"/>
              <a:t>följs</a:t>
            </a:r>
            <a:r>
              <a:rPr lang="en-GB" sz="4200" dirty="0"/>
              <a:t> I </a:t>
            </a:r>
            <a:r>
              <a:rPr lang="en-GB" sz="4200" dirty="0" err="1"/>
              <a:t>praktiken</a:t>
            </a:r>
            <a:r>
              <a:rPr lang="en-GB" sz="4200" dirty="0"/>
              <a:t>. </a:t>
            </a:r>
          </a:p>
          <a:p>
            <a:pPr>
              <a:lnSpc>
                <a:spcPct val="120000"/>
              </a:lnSpc>
            </a:pPr>
            <a:endParaRPr lang="en-GB" sz="3600" dirty="0"/>
          </a:p>
          <a:p>
            <a:pPr>
              <a:lnSpc>
                <a:spcPct val="120000"/>
              </a:lnSpc>
            </a:pPr>
            <a:r>
              <a:rPr lang="en-GB" sz="6600" b="1" spc="-212" dirty="0">
                <a:solidFill>
                  <a:srgbClr val="E5053A"/>
                </a:solidFill>
                <a:latin typeface="+mj-lt"/>
              </a:rPr>
              <a:t>SYFTE </a:t>
            </a:r>
            <a:endParaRPr lang="fi-FI" sz="66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fi-FI" sz="4200" dirty="0" err="1"/>
              <a:t>Forsknigens</a:t>
            </a:r>
            <a:r>
              <a:rPr lang="fi-FI" sz="4200" dirty="0"/>
              <a:t> </a:t>
            </a:r>
            <a:r>
              <a:rPr lang="fi-FI" sz="4200" dirty="0" err="1"/>
              <a:t>syfte</a:t>
            </a:r>
            <a:r>
              <a:rPr lang="fi-FI" sz="4200" dirty="0"/>
              <a:t> </a:t>
            </a:r>
            <a:r>
              <a:rPr lang="fi-FI" sz="4200" dirty="0" err="1"/>
              <a:t>är</a:t>
            </a:r>
            <a:r>
              <a:rPr lang="fi-FI" sz="4200" dirty="0"/>
              <a:t> </a:t>
            </a:r>
            <a:r>
              <a:rPr lang="fi-FI" sz="4200" dirty="0" err="1"/>
              <a:t>att</a:t>
            </a:r>
            <a:r>
              <a:rPr lang="fi-FI" sz="4200" dirty="0"/>
              <a:t> </a:t>
            </a:r>
            <a:r>
              <a:rPr lang="fi-FI" sz="4200" dirty="0" err="1"/>
              <a:t>studera</a:t>
            </a:r>
            <a:r>
              <a:rPr lang="fi-FI" sz="4200" dirty="0"/>
              <a:t> </a:t>
            </a:r>
            <a:r>
              <a:rPr lang="fi-FI" sz="4200" dirty="0" err="1"/>
              <a:t>hur</a:t>
            </a:r>
            <a:r>
              <a:rPr lang="fi-FI" sz="4200" dirty="0"/>
              <a:t> </a:t>
            </a:r>
            <a:r>
              <a:rPr lang="fi-FI" sz="4200" dirty="0" err="1"/>
              <a:t>finlandssvenska</a:t>
            </a:r>
            <a:r>
              <a:rPr lang="fi-FI" sz="4200" dirty="0"/>
              <a:t> </a:t>
            </a:r>
            <a:r>
              <a:rPr lang="fi-FI" sz="4200" dirty="0" err="1"/>
              <a:t>hörselskadade</a:t>
            </a:r>
            <a:r>
              <a:rPr lang="fi-FI" sz="4200" dirty="0"/>
              <a:t> </a:t>
            </a:r>
            <a:r>
              <a:rPr lang="fi-FI" sz="4200" dirty="0" err="1"/>
              <a:t>upplever</a:t>
            </a:r>
            <a:r>
              <a:rPr lang="fi-FI" sz="4200" dirty="0"/>
              <a:t> </a:t>
            </a:r>
            <a:r>
              <a:rPr lang="fi-FI" sz="4200" dirty="0" err="1"/>
              <a:t>att</a:t>
            </a:r>
            <a:r>
              <a:rPr lang="fi-FI" sz="4200" dirty="0"/>
              <a:t> </a:t>
            </a:r>
            <a:r>
              <a:rPr lang="fi-FI" sz="4200" dirty="0" err="1"/>
              <a:t>deras</a:t>
            </a:r>
            <a:r>
              <a:rPr lang="fi-FI" sz="4200" dirty="0"/>
              <a:t> </a:t>
            </a:r>
            <a:r>
              <a:rPr lang="fi-FI" sz="4200" dirty="0" err="1"/>
              <a:t>rättigheter</a:t>
            </a:r>
            <a:r>
              <a:rPr lang="fi-FI" sz="4200" dirty="0"/>
              <a:t> </a:t>
            </a:r>
            <a:r>
              <a:rPr lang="fi-FI" sz="4200" dirty="0" err="1"/>
              <a:t>inom</a:t>
            </a:r>
            <a:r>
              <a:rPr lang="fi-FI" sz="4200" dirty="0"/>
              <a:t> </a:t>
            </a:r>
            <a:r>
              <a:rPr lang="fi-FI" sz="4200" dirty="0" err="1"/>
              <a:t>arbete</a:t>
            </a:r>
            <a:r>
              <a:rPr lang="fi-FI" sz="4200" dirty="0"/>
              <a:t> </a:t>
            </a:r>
            <a:r>
              <a:rPr lang="fi-FI" sz="4200" dirty="0" err="1"/>
              <a:t>och</a:t>
            </a:r>
            <a:r>
              <a:rPr lang="fi-FI" sz="4200" dirty="0"/>
              <a:t> </a:t>
            </a:r>
            <a:r>
              <a:rPr lang="fi-FI" sz="4200" dirty="0" err="1"/>
              <a:t>sysselsättning</a:t>
            </a:r>
            <a:r>
              <a:rPr lang="fi-FI" sz="4200" dirty="0"/>
              <a:t> i </a:t>
            </a:r>
            <a:r>
              <a:rPr lang="fi-FI" sz="4200" dirty="0" err="1"/>
              <a:t>praktiken</a:t>
            </a:r>
            <a:r>
              <a:rPr lang="fi-FI" sz="4200" dirty="0"/>
              <a:t> </a:t>
            </a:r>
            <a:r>
              <a:rPr lang="fi-FI" sz="4200" dirty="0" err="1"/>
              <a:t>förverkligas</a:t>
            </a:r>
            <a:r>
              <a:rPr lang="fi-FI" sz="4200" dirty="0"/>
              <a:t>. </a:t>
            </a:r>
            <a:r>
              <a:rPr lang="fi-FI" sz="4200" dirty="0" err="1"/>
              <a:t>Detta</a:t>
            </a:r>
            <a:r>
              <a:rPr lang="fi-FI" sz="4200" dirty="0"/>
              <a:t> </a:t>
            </a:r>
            <a:r>
              <a:rPr lang="fi-FI" sz="4200" dirty="0" err="1"/>
              <a:t>utgående</a:t>
            </a:r>
            <a:r>
              <a:rPr lang="fi-FI" sz="4200" dirty="0"/>
              <a:t> </a:t>
            </a:r>
            <a:r>
              <a:rPr lang="fi-FI" sz="4200" dirty="0" err="1"/>
              <a:t>från</a:t>
            </a:r>
            <a:r>
              <a:rPr lang="fi-FI" sz="4200" dirty="0"/>
              <a:t> de </a:t>
            </a:r>
            <a:r>
              <a:rPr lang="fi-FI" sz="4200" dirty="0" err="1"/>
              <a:t>rättigheter</a:t>
            </a:r>
            <a:r>
              <a:rPr lang="fi-FI" sz="4200" dirty="0"/>
              <a:t> </a:t>
            </a:r>
            <a:r>
              <a:rPr lang="fi-FI" sz="4200" dirty="0" err="1"/>
              <a:t>som</a:t>
            </a:r>
            <a:r>
              <a:rPr lang="fi-FI" sz="4200" dirty="0"/>
              <a:t> </a:t>
            </a:r>
            <a:r>
              <a:rPr lang="fi-FI" sz="4200" dirty="0" err="1"/>
              <a:t>föreskrivs</a:t>
            </a:r>
            <a:r>
              <a:rPr lang="fi-FI" sz="4200" dirty="0"/>
              <a:t> i FN-</a:t>
            </a:r>
            <a:r>
              <a:rPr lang="fi-FI" sz="4200" dirty="0" err="1"/>
              <a:t>konventionens</a:t>
            </a:r>
            <a:r>
              <a:rPr lang="fi-FI" sz="4200" dirty="0"/>
              <a:t> 27 </a:t>
            </a:r>
            <a:r>
              <a:rPr lang="fi-FI" sz="4200" dirty="0" err="1"/>
              <a:t>artikel</a:t>
            </a:r>
            <a:r>
              <a:rPr lang="fi-FI" sz="4200" dirty="0"/>
              <a:t> </a:t>
            </a:r>
            <a:r>
              <a:rPr lang="fi-FI" sz="4200" dirty="0" err="1"/>
              <a:t>kring</a:t>
            </a:r>
            <a:r>
              <a:rPr lang="fi-FI" sz="4200" dirty="0"/>
              <a:t> </a:t>
            </a:r>
            <a:r>
              <a:rPr lang="fi-FI" sz="4200" dirty="0" err="1"/>
              <a:t>rättigheter</a:t>
            </a:r>
            <a:r>
              <a:rPr lang="fi-FI" sz="4200" dirty="0"/>
              <a:t> </a:t>
            </a:r>
            <a:r>
              <a:rPr lang="fi-FI" sz="4200" dirty="0" err="1"/>
              <a:t>gällande</a:t>
            </a:r>
            <a:r>
              <a:rPr lang="fi-FI" sz="4200" dirty="0"/>
              <a:t> </a:t>
            </a:r>
            <a:r>
              <a:rPr lang="fi-FI" sz="4200" dirty="0" err="1"/>
              <a:t>arbete</a:t>
            </a:r>
            <a:r>
              <a:rPr lang="fi-FI" sz="4200" dirty="0"/>
              <a:t> </a:t>
            </a:r>
            <a:r>
              <a:rPr lang="fi-FI" sz="4200" dirty="0" err="1"/>
              <a:t>och</a:t>
            </a:r>
            <a:r>
              <a:rPr lang="fi-FI" sz="4200" dirty="0"/>
              <a:t> </a:t>
            </a:r>
            <a:r>
              <a:rPr lang="fi-FI" sz="4200" dirty="0" err="1"/>
              <a:t>sysselsättning</a:t>
            </a:r>
            <a:r>
              <a:rPr lang="fi-FI" sz="4200" dirty="0"/>
              <a:t>.  </a:t>
            </a:r>
            <a:r>
              <a:rPr lang="fi-FI" sz="4200" dirty="0" err="1"/>
              <a:t>Forskningsfrågan</a:t>
            </a:r>
            <a:r>
              <a:rPr lang="fi-FI" sz="4200" dirty="0"/>
              <a:t> </a:t>
            </a:r>
            <a:r>
              <a:rPr lang="fi-FI" sz="4200" dirty="0" err="1"/>
              <a:t>är:Hur</a:t>
            </a:r>
            <a:r>
              <a:rPr lang="fi-FI" sz="4200" dirty="0"/>
              <a:t> </a:t>
            </a:r>
            <a:r>
              <a:rPr lang="fi-FI" sz="4200" dirty="0" err="1"/>
              <a:t>upplever</a:t>
            </a:r>
            <a:r>
              <a:rPr lang="fi-FI" sz="4200" dirty="0"/>
              <a:t> </a:t>
            </a:r>
            <a:r>
              <a:rPr lang="fi-FI" sz="4200" dirty="0" err="1"/>
              <a:t>vuxna</a:t>
            </a:r>
            <a:r>
              <a:rPr lang="fi-FI" sz="4200" dirty="0"/>
              <a:t> </a:t>
            </a:r>
            <a:r>
              <a:rPr lang="fi-FI" sz="4200" dirty="0" err="1"/>
              <a:t>finlandssvenska</a:t>
            </a:r>
            <a:r>
              <a:rPr lang="fi-FI" sz="4200" dirty="0"/>
              <a:t> </a:t>
            </a:r>
            <a:r>
              <a:rPr lang="fi-FI" sz="4200" dirty="0" err="1"/>
              <a:t>hörselskadade</a:t>
            </a:r>
            <a:r>
              <a:rPr lang="fi-FI" sz="4200" dirty="0"/>
              <a:t> </a:t>
            </a:r>
            <a:r>
              <a:rPr lang="fi-FI" sz="4200" dirty="0" err="1"/>
              <a:t>personer</a:t>
            </a:r>
            <a:r>
              <a:rPr lang="fi-FI" sz="4200" dirty="0"/>
              <a:t> </a:t>
            </a:r>
            <a:r>
              <a:rPr lang="fi-FI" sz="4200" dirty="0" err="1"/>
              <a:t>att</a:t>
            </a:r>
            <a:r>
              <a:rPr lang="fi-FI" sz="4200" dirty="0"/>
              <a:t> </a:t>
            </a:r>
            <a:r>
              <a:rPr lang="fi-FI" sz="4200" dirty="0" err="1"/>
              <a:t>deras</a:t>
            </a:r>
            <a:r>
              <a:rPr lang="fi-FI" sz="4200" dirty="0"/>
              <a:t> </a:t>
            </a:r>
            <a:r>
              <a:rPr lang="fi-FI" sz="4200" dirty="0" err="1"/>
              <a:t>rättigheter</a:t>
            </a:r>
            <a:r>
              <a:rPr lang="fi-FI" sz="4200" dirty="0"/>
              <a:t> </a:t>
            </a:r>
            <a:r>
              <a:rPr lang="fi-FI" sz="4200" dirty="0" err="1"/>
              <a:t>gällande</a:t>
            </a:r>
            <a:r>
              <a:rPr lang="fi-FI" sz="4200" dirty="0"/>
              <a:t> </a:t>
            </a:r>
            <a:r>
              <a:rPr lang="fi-FI" sz="4200" dirty="0" err="1"/>
              <a:t>arbete</a:t>
            </a:r>
            <a:r>
              <a:rPr lang="fi-FI" sz="4200" dirty="0"/>
              <a:t> </a:t>
            </a:r>
            <a:r>
              <a:rPr lang="fi-FI" sz="4200" dirty="0" err="1"/>
              <a:t>och</a:t>
            </a:r>
            <a:r>
              <a:rPr lang="fi-FI" sz="4200" dirty="0"/>
              <a:t> </a:t>
            </a:r>
            <a:r>
              <a:rPr lang="fi-FI" sz="4200" dirty="0" err="1"/>
              <a:t>sysselsättning</a:t>
            </a:r>
            <a:r>
              <a:rPr lang="fi-FI" sz="4200" dirty="0"/>
              <a:t> </a:t>
            </a:r>
            <a:r>
              <a:rPr lang="fi-FI" sz="4200" dirty="0" err="1"/>
              <a:t>blir</a:t>
            </a:r>
            <a:r>
              <a:rPr lang="fi-FI" sz="4200" dirty="0"/>
              <a:t> </a:t>
            </a:r>
            <a:r>
              <a:rPr lang="fi-FI" sz="4200" dirty="0" err="1"/>
              <a:t>tillgodosedda</a:t>
            </a:r>
            <a:r>
              <a:rPr lang="fi-FI" sz="4200" dirty="0"/>
              <a:t>?</a:t>
            </a:r>
          </a:p>
          <a:p>
            <a:pPr>
              <a:lnSpc>
                <a:spcPct val="120000"/>
              </a:lnSpc>
            </a:pPr>
            <a:endParaRPr lang="fi-FI" sz="68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fi-FI" sz="6800" b="1" spc="-212" dirty="0">
                <a:solidFill>
                  <a:srgbClr val="E5053A"/>
                </a:solidFill>
                <a:latin typeface="+mj-lt"/>
              </a:rPr>
              <a:t>MATERIAL OCH ANALYS</a:t>
            </a:r>
            <a:endParaRPr lang="fi-FI" sz="36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fi-FI" sz="4200" spc="-212" dirty="0" err="1"/>
              <a:t>Materialet</a:t>
            </a:r>
            <a:r>
              <a:rPr lang="fi-FI" sz="4200" spc="-212" dirty="0"/>
              <a:t> </a:t>
            </a:r>
            <a:r>
              <a:rPr lang="fi-FI" sz="4200" spc="-212" dirty="0" err="1"/>
              <a:t>består</a:t>
            </a:r>
            <a:r>
              <a:rPr lang="fi-FI" sz="4200" spc="-212" dirty="0"/>
              <a:t> av 18  </a:t>
            </a:r>
            <a:r>
              <a:rPr lang="fi-FI" sz="4200" spc="-212" dirty="0" err="1"/>
              <a:t>svar</a:t>
            </a:r>
            <a:r>
              <a:rPr lang="fi-FI" sz="4200" spc="-212" dirty="0"/>
              <a:t> </a:t>
            </a:r>
            <a:r>
              <a:rPr lang="fi-FI" sz="4200" spc="-212" dirty="0" err="1"/>
              <a:t>som</a:t>
            </a:r>
            <a:r>
              <a:rPr lang="fi-FI" sz="4200" spc="-212" dirty="0"/>
              <a:t> </a:t>
            </a:r>
            <a:r>
              <a:rPr lang="fi-FI" sz="4200" spc="-212" dirty="0" err="1"/>
              <a:t>samlats</a:t>
            </a:r>
            <a:r>
              <a:rPr lang="fi-FI" sz="4200" spc="-212" dirty="0"/>
              <a:t> in </a:t>
            </a:r>
            <a:r>
              <a:rPr lang="fi-FI" sz="4200" spc="-212" dirty="0" err="1"/>
              <a:t>genom</a:t>
            </a:r>
            <a:r>
              <a:rPr lang="fi-FI" sz="4200" spc="-212" dirty="0"/>
              <a:t> en </a:t>
            </a:r>
            <a:r>
              <a:rPr lang="fi-FI" sz="4200" spc="-212" dirty="0" err="1"/>
              <a:t>enkätstudie</a:t>
            </a:r>
            <a:r>
              <a:rPr lang="fi-FI" sz="4200" spc="-212" dirty="0"/>
              <a:t> . </a:t>
            </a:r>
            <a:r>
              <a:rPr lang="fi-FI" sz="4200" spc="-212" dirty="0" err="1"/>
              <a:t>Enkäten</a:t>
            </a:r>
            <a:r>
              <a:rPr lang="fi-FI" sz="4200" spc="-212" dirty="0"/>
              <a:t> </a:t>
            </a:r>
            <a:r>
              <a:rPr lang="fi-FI" sz="4200" spc="-212" dirty="0" err="1"/>
              <a:t>var</a:t>
            </a:r>
            <a:r>
              <a:rPr lang="fi-FI" sz="4200" spc="-212" dirty="0"/>
              <a:t> </a:t>
            </a:r>
            <a:r>
              <a:rPr lang="fi-FI" sz="4200" spc="-212" dirty="0" err="1"/>
              <a:t>både</a:t>
            </a:r>
            <a:r>
              <a:rPr lang="fi-FI" sz="4200" spc="-212" dirty="0"/>
              <a:t> </a:t>
            </a:r>
            <a:r>
              <a:rPr lang="fi-FI" sz="4200" spc="-212" dirty="0" err="1"/>
              <a:t>kvalitativ</a:t>
            </a:r>
            <a:r>
              <a:rPr lang="fi-FI" sz="4200" spc="-212" dirty="0"/>
              <a:t> </a:t>
            </a:r>
            <a:r>
              <a:rPr lang="fi-FI" sz="4200" spc="-212" dirty="0" err="1"/>
              <a:t>och</a:t>
            </a:r>
            <a:r>
              <a:rPr lang="fi-FI" sz="4200" spc="-212" dirty="0"/>
              <a:t> </a:t>
            </a:r>
            <a:r>
              <a:rPr lang="fi-FI" sz="4200" spc="-212" dirty="0" err="1"/>
              <a:t>kvantitativ</a:t>
            </a:r>
            <a:r>
              <a:rPr lang="fi-FI" sz="4200" spc="-212" dirty="0"/>
              <a:t> </a:t>
            </a:r>
            <a:r>
              <a:rPr lang="fi-FI" sz="4200" spc="-212" dirty="0" err="1"/>
              <a:t>till</a:t>
            </a:r>
            <a:r>
              <a:rPr lang="fi-FI" sz="4200" spc="-212" dirty="0"/>
              <a:t> sin natur. </a:t>
            </a:r>
            <a:r>
              <a:rPr lang="fi-FI" sz="4200" spc="-212" dirty="0" err="1"/>
              <a:t>Den</a:t>
            </a:r>
            <a:r>
              <a:rPr lang="fi-FI" sz="4200" spc="-212" dirty="0"/>
              <a:t> </a:t>
            </a:r>
            <a:r>
              <a:rPr lang="fi-FI" sz="4200" spc="-212" dirty="0" err="1"/>
              <a:t>skickades</a:t>
            </a:r>
            <a:r>
              <a:rPr lang="fi-FI" sz="4200" spc="-212" dirty="0"/>
              <a:t> </a:t>
            </a:r>
            <a:r>
              <a:rPr lang="fi-FI" sz="4200" spc="-212" dirty="0" err="1"/>
              <a:t>ut</a:t>
            </a:r>
            <a:r>
              <a:rPr lang="fi-FI" sz="4200" spc="-212" dirty="0"/>
              <a:t> </a:t>
            </a:r>
            <a:r>
              <a:rPr lang="fi-FI" sz="4200" spc="-212" dirty="0" err="1"/>
              <a:t>till</a:t>
            </a:r>
            <a:r>
              <a:rPr lang="fi-FI" sz="4200" spc="-212" dirty="0"/>
              <a:t> </a:t>
            </a:r>
            <a:r>
              <a:rPr lang="fi-FI" sz="4200" spc="-212" dirty="0" err="1"/>
              <a:t>lokalföreningarna</a:t>
            </a:r>
            <a:r>
              <a:rPr lang="fi-FI" sz="4200" spc="-212" dirty="0"/>
              <a:t> </a:t>
            </a:r>
            <a:r>
              <a:rPr lang="fi-FI" sz="4200" spc="-212" dirty="0" err="1"/>
              <a:t>som</a:t>
            </a:r>
            <a:r>
              <a:rPr lang="fi-FI" sz="4200" spc="-212" dirty="0"/>
              <a:t> </a:t>
            </a:r>
            <a:r>
              <a:rPr lang="fi-FI" sz="4200" spc="-212" dirty="0" err="1"/>
              <a:t>tillhör</a:t>
            </a:r>
            <a:r>
              <a:rPr lang="fi-FI" sz="4200" spc="-212" dirty="0"/>
              <a:t> </a:t>
            </a:r>
            <a:r>
              <a:rPr lang="fi-FI" sz="4200" spc="-212" dirty="0" err="1"/>
              <a:t>förbundet</a:t>
            </a:r>
            <a:r>
              <a:rPr lang="fi-FI" sz="4200" spc="-212" dirty="0"/>
              <a:t>, </a:t>
            </a:r>
            <a:r>
              <a:rPr lang="fi-FI" sz="4200" spc="-212" dirty="0" err="1"/>
              <a:t>samt</a:t>
            </a:r>
            <a:r>
              <a:rPr lang="fi-FI" sz="4200" spc="-212" dirty="0"/>
              <a:t> </a:t>
            </a:r>
            <a:r>
              <a:rPr lang="fi-FI" sz="4200" spc="-212" dirty="0" err="1"/>
              <a:t>delades</a:t>
            </a:r>
            <a:r>
              <a:rPr lang="fi-FI" sz="4200" spc="-212" dirty="0"/>
              <a:t> </a:t>
            </a:r>
            <a:r>
              <a:rPr lang="fi-FI" sz="4200" spc="-212" dirty="0" err="1"/>
              <a:t>genom</a:t>
            </a:r>
            <a:r>
              <a:rPr lang="fi-FI" sz="4200" spc="-212" dirty="0"/>
              <a:t> </a:t>
            </a:r>
            <a:r>
              <a:rPr lang="fi-FI" sz="4200" spc="-212" dirty="0" err="1"/>
              <a:t>förbundets</a:t>
            </a:r>
            <a:r>
              <a:rPr lang="fi-FI" sz="4200" spc="-212" dirty="0"/>
              <a:t> Facebook </a:t>
            </a:r>
            <a:r>
              <a:rPr lang="fi-FI" sz="4200" spc="-212" dirty="0" err="1"/>
              <a:t>kanaler</a:t>
            </a:r>
            <a:r>
              <a:rPr lang="fi-FI" sz="4200" spc="-212" dirty="0"/>
              <a:t>. </a:t>
            </a:r>
          </a:p>
          <a:p>
            <a:pPr>
              <a:lnSpc>
                <a:spcPct val="120000"/>
              </a:lnSpc>
            </a:pPr>
            <a:endParaRPr lang="fi-FI" sz="4200" spc="-212" dirty="0"/>
          </a:p>
          <a:p>
            <a:pPr>
              <a:lnSpc>
                <a:spcPct val="120000"/>
              </a:lnSpc>
            </a:pPr>
            <a:r>
              <a:rPr lang="fi-FI" sz="4200" spc="-212" dirty="0" err="1"/>
              <a:t>Frågorna</a:t>
            </a:r>
            <a:r>
              <a:rPr lang="fi-FI" sz="4200" spc="-212" dirty="0"/>
              <a:t> i </a:t>
            </a:r>
            <a:r>
              <a:rPr lang="fi-FI" sz="4200" spc="-212" dirty="0" err="1"/>
              <a:t>enkäten</a:t>
            </a:r>
            <a:r>
              <a:rPr lang="fi-FI" sz="4200" spc="-212" dirty="0"/>
              <a:t> </a:t>
            </a:r>
            <a:r>
              <a:rPr lang="fi-FI" sz="4200" spc="-212" dirty="0" err="1"/>
              <a:t>formades</a:t>
            </a:r>
            <a:r>
              <a:rPr lang="fi-FI" sz="4200" spc="-212" dirty="0"/>
              <a:t> </a:t>
            </a:r>
            <a:r>
              <a:rPr lang="fi-FI" sz="4200" spc="-212" dirty="0" err="1"/>
              <a:t>utgående</a:t>
            </a:r>
            <a:r>
              <a:rPr lang="fi-FI" sz="4200" spc="-212" dirty="0"/>
              <a:t> </a:t>
            </a:r>
            <a:r>
              <a:rPr lang="fi-FI" sz="4200" spc="-212" dirty="0" err="1"/>
              <a:t>från</a:t>
            </a:r>
            <a:r>
              <a:rPr lang="fi-FI" sz="4200" spc="-212" dirty="0"/>
              <a:t> FN- </a:t>
            </a:r>
            <a:r>
              <a:rPr lang="fi-FI" sz="4200" spc="-212" dirty="0" err="1"/>
              <a:t>konventionen</a:t>
            </a:r>
            <a:r>
              <a:rPr lang="fi-FI" sz="4200" spc="-212" dirty="0"/>
              <a:t> s 27 </a:t>
            </a:r>
            <a:r>
              <a:rPr lang="fi-FI" sz="4200" spc="-212" dirty="0" err="1"/>
              <a:t>artikel</a:t>
            </a:r>
            <a:r>
              <a:rPr lang="fi-FI" sz="4200" spc="-212" dirty="0"/>
              <a:t> . I </a:t>
            </a:r>
            <a:r>
              <a:rPr lang="fi-FI" sz="4200" spc="-212" dirty="0" err="1"/>
              <a:t>analysen</a:t>
            </a:r>
            <a:r>
              <a:rPr lang="fi-FI" sz="4200" spc="-212" dirty="0"/>
              <a:t> </a:t>
            </a:r>
            <a:r>
              <a:rPr lang="fi-FI" sz="4200" spc="-212" dirty="0" err="1"/>
              <a:t>har</a:t>
            </a:r>
            <a:r>
              <a:rPr lang="fi-FI" sz="4200" spc="-212" dirty="0"/>
              <a:t> </a:t>
            </a:r>
            <a:r>
              <a:rPr lang="fi-FI" sz="4200" spc="-212" dirty="0" err="1"/>
              <a:t>tillämpats</a:t>
            </a:r>
            <a:r>
              <a:rPr lang="fi-FI" sz="4200" spc="-212" dirty="0"/>
              <a:t> en </a:t>
            </a:r>
            <a:r>
              <a:rPr lang="fi-FI" sz="4200" spc="-212" dirty="0" err="1"/>
              <a:t>deskriptiv</a:t>
            </a:r>
            <a:r>
              <a:rPr lang="fi-FI" sz="4200" spc="-212" dirty="0"/>
              <a:t> </a:t>
            </a:r>
            <a:r>
              <a:rPr lang="fi-FI" sz="4200" spc="-212" dirty="0" err="1"/>
              <a:t>analysform</a:t>
            </a:r>
            <a:r>
              <a:rPr lang="fi-FI" sz="4200" spc="-212" dirty="0"/>
              <a:t>. </a:t>
            </a:r>
          </a:p>
          <a:p>
            <a:pPr>
              <a:lnSpc>
                <a:spcPct val="120000"/>
              </a:lnSpc>
            </a:pPr>
            <a:endParaRPr lang="fi-FI" sz="68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fi-FI" sz="6800" b="1" spc="-212" dirty="0">
                <a:solidFill>
                  <a:srgbClr val="E5053A"/>
                </a:solidFill>
                <a:latin typeface="+mj-lt"/>
              </a:rPr>
              <a:t>RESULTAT</a:t>
            </a:r>
          </a:p>
          <a:p>
            <a:pPr>
              <a:lnSpc>
                <a:spcPct val="120000"/>
              </a:lnSpc>
            </a:pPr>
            <a:r>
              <a:rPr lang="en-GB" sz="4200" dirty="0"/>
              <a:t> </a:t>
            </a:r>
            <a:r>
              <a:rPr lang="en-GB" sz="4200" dirty="0" err="1"/>
              <a:t>Resultaten</a:t>
            </a:r>
            <a:r>
              <a:rPr lang="en-GB" sz="4200" dirty="0"/>
              <a:t> </a:t>
            </a:r>
            <a:r>
              <a:rPr lang="en-GB" sz="4200" dirty="0" err="1"/>
              <a:t>visar</a:t>
            </a:r>
            <a:r>
              <a:rPr lang="en-GB" sz="4200" dirty="0"/>
              <a:t> </a:t>
            </a:r>
            <a:r>
              <a:rPr lang="en-GB" sz="4200" dirty="0" err="1"/>
              <a:t>att</a:t>
            </a:r>
            <a:r>
              <a:rPr lang="en-GB" sz="4200" dirty="0"/>
              <a:t>  </a:t>
            </a:r>
            <a:r>
              <a:rPr lang="en-GB" sz="4200" dirty="0" err="1"/>
              <a:t>majoriteten</a:t>
            </a:r>
            <a:r>
              <a:rPr lang="en-GB" sz="4200" dirty="0"/>
              <a:t> </a:t>
            </a:r>
            <a:r>
              <a:rPr lang="en-GB" sz="4200" dirty="0" err="1"/>
              <a:t>av</a:t>
            </a:r>
            <a:r>
              <a:rPr lang="en-GB" sz="4200" dirty="0"/>
              <a:t> </a:t>
            </a:r>
            <a:r>
              <a:rPr lang="en-GB" sz="4200" dirty="0" err="1"/>
              <a:t>informanterna</a:t>
            </a:r>
            <a:r>
              <a:rPr lang="en-GB" sz="4200" dirty="0"/>
              <a:t> </a:t>
            </a:r>
            <a:r>
              <a:rPr lang="en-GB" sz="4200" dirty="0" err="1"/>
              <a:t>inte</a:t>
            </a:r>
            <a:r>
              <a:rPr lang="en-GB" sz="4200" dirty="0"/>
              <a:t> </a:t>
            </a:r>
            <a:r>
              <a:rPr lang="en-GB" sz="4200" dirty="0" err="1"/>
              <a:t>upplevde</a:t>
            </a:r>
            <a:r>
              <a:rPr lang="en-GB" sz="4200" dirty="0"/>
              <a:t> </a:t>
            </a:r>
            <a:r>
              <a:rPr lang="en-GB" sz="4200" dirty="0" err="1"/>
              <a:t>att</a:t>
            </a:r>
            <a:r>
              <a:rPr lang="en-GB" sz="4200" dirty="0"/>
              <a:t> de </a:t>
            </a:r>
            <a:r>
              <a:rPr lang="en-GB" sz="4200" dirty="0" err="1"/>
              <a:t>var</a:t>
            </a:r>
            <a:r>
              <a:rPr lang="en-GB" sz="4200" dirty="0"/>
              <a:t> </a:t>
            </a:r>
            <a:r>
              <a:rPr lang="en-GB" sz="4200" dirty="0" err="1"/>
              <a:t>diskriminerade</a:t>
            </a:r>
            <a:r>
              <a:rPr lang="en-GB" sz="4200" dirty="0"/>
              <a:t>, men </a:t>
            </a:r>
            <a:r>
              <a:rPr lang="en-GB" sz="4200" dirty="0" err="1"/>
              <a:t>studien</a:t>
            </a:r>
            <a:r>
              <a:rPr lang="en-GB" sz="4200" dirty="0"/>
              <a:t> </a:t>
            </a:r>
            <a:r>
              <a:rPr lang="en-GB" sz="4200" dirty="0" err="1"/>
              <a:t>visar</a:t>
            </a:r>
            <a:r>
              <a:rPr lang="en-GB" sz="4200" dirty="0"/>
              <a:t> </a:t>
            </a:r>
            <a:r>
              <a:rPr lang="en-GB" sz="4200" dirty="0" err="1"/>
              <a:t>att</a:t>
            </a:r>
            <a:r>
              <a:rPr lang="en-GB" sz="4200" dirty="0"/>
              <a:t> </a:t>
            </a:r>
            <a:r>
              <a:rPr lang="en-GB" sz="4200" dirty="0" err="1"/>
              <a:t>det</a:t>
            </a:r>
            <a:r>
              <a:rPr lang="en-GB" sz="4200" dirty="0"/>
              <a:t> </a:t>
            </a:r>
            <a:r>
              <a:rPr lang="en-GB" sz="4200" dirty="0" err="1"/>
              <a:t>finns</a:t>
            </a:r>
            <a:r>
              <a:rPr lang="en-GB" sz="4200" dirty="0"/>
              <a:t> </a:t>
            </a:r>
            <a:r>
              <a:rPr lang="en-GB" sz="4200" dirty="0" err="1"/>
              <a:t>flera</a:t>
            </a:r>
            <a:r>
              <a:rPr lang="en-GB" sz="4200" dirty="0"/>
              <a:t> </a:t>
            </a:r>
            <a:r>
              <a:rPr lang="en-GB" sz="4200" dirty="0" err="1"/>
              <a:t>situationer</a:t>
            </a:r>
            <a:r>
              <a:rPr lang="en-GB" sz="4200" dirty="0"/>
              <a:t> </a:t>
            </a:r>
            <a:r>
              <a:rPr lang="en-GB" sz="4200" dirty="0" err="1"/>
              <a:t>då</a:t>
            </a:r>
            <a:r>
              <a:rPr lang="en-GB" sz="4200" dirty="0"/>
              <a:t> de trots </a:t>
            </a:r>
            <a:r>
              <a:rPr lang="en-GB" sz="4200" dirty="0" err="1"/>
              <a:t>detta</a:t>
            </a:r>
            <a:r>
              <a:rPr lang="en-GB" sz="4200" dirty="0"/>
              <a:t> </a:t>
            </a:r>
            <a:r>
              <a:rPr lang="en-GB" sz="4200" dirty="0" err="1"/>
              <a:t>upplever</a:t>
            </a:r>
            <a:r>
              <a:rPr lang="en-GB" sz="4200" dirty="0"/>
              <a:t> sig </a:t>
            </a:r>
            <a:r>
              <a:rPr lang="en-GB" sz="4200" dirty="0" err="1"/>
              <a:t>vara</a:t>
            </a:r>
            <a:r>
              <a:rPr lang="en-GB" sz="4200" dirty="0"/>
              <a:t> </a:t>
            </a:r>
            <a:r>
              <a:rPr lang="en-GB" sz="4200" dirty="0" err="1"/>
              <a:t>orättvist</a:t>
            </a:r>
            <a:r>
              <a:rPr lang="en-GB" sz="4200" dirty="0"/>
              <a:t> </a:t>
            </a:r>
            <a:r>
              <a:rPr lang="en-GB" sz="4200" dirty="0" err="1"/>
              <a:t>behandlade</a:t>
            </a:r>
            <a:r>
              <a:rPr lang="en-GB" sz="4200" dirty="0"/>
              <a:t>. </a:t>
            </a:r>
          </a:p>
          <a:p>
            <a:pPr>
              <a:lnSpc>
                <a:spcPct val="120000"/>
              </a:lnSpc>
            </a:pPr>
            <a:endParaRPr lang="en-GB" sz="4200" dirty="0"/>
          </a:p>
          <a:p>
            <a:pPr>
              <a:lnSpc>
                <a:spcPct val="120000"/>
              </a:lnSpc>
            </a:pPr>
            <a:r>
              <a:rPr lang="en-GB" sz="4200" dirty="0" err="1"/>
              <a:t>Det</a:t>
            </a:r>
            <a:r>
              <a:rPr lang="en-GB" sz="4200" dirty="0"/>
              <a:t> </a:t>
            </a:r>
            <a:r>
              <a:rPr lang="en-GB" sz="4200" dirty="0" err="1"/>
              <a:t>finns</a:t>
            </a:r>
            <a:r>
              <a:rPr lang="en-GB" sz="4200" dirty="0"/>
              <a:t> </a:t>
            </a:r>
            <a:r>
              <a:rPr lang="en-GB" sz="4200" dirty="0" err="1"/>
              <a:t>brister</a:t>
            </a:r>
            <a:r>
              <a:rPr lang="en-GB" sz="4200" dirty="0"/>
              <a:t> </a:t>
            </a:r>
            <a:r>
              <a:rPr lang="en-GB" sz="4200" dirty="0" err="1"/>
              <a:t>gällande</a:t>
            </a:r>
            <a:r>
              <a:rPr lang="en-GB" sz="4200" dirty="0"/>
              <a:t> </a:t>
            </a:r>
            <a:r>
              <a:rPr lang="en-GB" sz="4200" dirty="0" err="1"/>
              <a:t>informationsförmedling</a:t>
            </a:r>
            <a:r>
              <a:rPr lang="en-GB" sz="4200" dirty="0"/>
              <a:t> </a:t>
            </a:r>
            <a:r>
              <a:rPr lang="en-GB" sz="4200" dirty="0" err="1"/>
              <a:t>gällande</a:t>
            </a:r>
            <a:r>
              <a:rPr lang="en-GB" sz="4200" dirty="0"/>
              <a:t> </a:t>
            </a:r>
            <a:r>
              <a:rPr lang="en-GB" sz="4200" dirty="0" err="1"/>
              <a:t>hörselskadades</a:t>
            </a:r>
            <a:r>
              <a:rPr lang="en-GB" sz="4200" dirty="0"/>
              <a:t> situation </a:t>
            </a:r>
            <a:r>
              <a:rPr lang="en-GB" sz="4200" dirty="0" err="1"/>
              <a:t>och</a:t>
            </a:r>
            <a:r>
              <a:rPr lang="en-GB" sz="4200" dirty="0"/>
              <a:t> </a:t>
            </a:r>
            <a:r>
              <a:rPr lang="en-GB" sz="4200" dirty="0" err="1"/>
              <a:t>deras</a:t>
            </a:r>
            <a:r>
              <a:rPr lang="en-GB" sz="4200" dirty="0"/>
              <a:t> </a:t>
            </a:r>
            <a:r>
              <a:rPr lang="en-GB" sz="4200" dirty="0" err="1"/>
              <a:t>rättigheter</a:t>
            </a:r>
            <a:r>
              <a:rPr lang="en-GB" sz="4200" dirty="0"/>
              <a:t>. </a:t>
            </a:r>
          </a:p>
          <a:p>
            <a:pPr>
              <a:lnSpc>
                <a:spcPct val="120000"/>
              </a:lnSpc>
            </a:pPr>
            <a:endParaRPr lang="en-GB" sz="4200" dirty="0"/>
          </a:p>
          <a:p>
            <a:pPr marL="1354057" indent="-742950">
              <a:lnSpc>
                <a:spcPct val="120000"/>
              </a:lnSpc>
              <a:buAutoNum type="arabicParenR"/>
            </a:pPr>
            <a:r>
              <a:rPr lang="en-GB" sz="4200" b="1" dirty="0" err="1"/>
              <a:t>Egen</a:t>
            </a:r>
            <a:r>
              <a:rPr lang="en-GB" sz="4200" b="1" dirty="0"/>
              <a:t> </a:t>
            </a:r>
            <a:r>
              <a:rPr lang="en-GB" sz="4200" b="1" dirty="0" err="1"/>
              <a:t>aktivitet</a:t>
            </a:r>
            <a:r>
              <a:rPr lang="en-GB" sz="4200" dirty="0"/>
              <a:t>. </a:t>
            </a:r>
            <a:r>
              <a:rPr lang="en-GB" sz="4200" dirty="0" err="1"/>
              <a:t>Ansvaret</a:t>
            </a:r>
            <a:r>
              <a:rPr lang="en-GB" sz="4200" dirty="0"/>
              <a:t> ligger </a:t>
            </a:r>
            <a:r>
              <a:rPr lang="en-GB" sz="4200" dirty="0" err="1"/>
              <a:t>på</a:t>
            </a:r>
            <a:r>
              <a:rPr lang="en-GB" sz="4200" dirty="0"/>
              <a:t> den </a:t>
            </a:r>
            <a:r>
              <a:rPr lang="en-GB" sz="4200" dirty="0" err="1"/>
              <a:t>hörselskadade</a:t>
            </a:r>
            <a:r>
              <a:rPr lang="en-GB" sz="4200" dirty="0"/>
              <a:t> </a:t>
            </a:r>
            <a:r>
              <a:rPr lang="en-GB" sz="4200" dirty="0" err="1"/>
              <a:t>själv</a:t>
            </a:r>
            <a:r>
              <a:rPr lang="en-GB" sz="4200" dirty="0"/>
              <a:t>. </a:t>
            </a:r>
            <a:r>
              <a:rPr lang="en-GB" sz="4200" dirty="0" err="1"/>
              <a:t>För</a:t>
            </a:r>
            <a:r>
              <a:rPr lang="en-GB" sz="4200" dirty="0"/>
              <a:t> </a:t>
            </a:r>
            <a:r>
              <a:rPr lang="en-GB" sz="4200" dirty="0" err="1"/>
              <a:t>att</a:t>
            </a:r>
            <a:r>
              <a:rPr lang="en-GB" sz="4200" dirty="0"/>
              <a:t> </a:t>
            </a:r>
            <a:r>
              <a:rPr lang="en-GB" sz="4200" dirty="0" err="1"/>
              <a:t>informaera</a:t>
            </a:r>
            <a:r>
              <a:rPr lang="en-GB" sz="4200" dirty="0"/>
              <a:t> </a:t>
            </a:r>
            <a:r>
              <a:rPr lang="en-GB" sz="4200" dirty="0" err="1"/>
              <a:t>andra</a:t>
            </a:r>
            <a:r>
              <a:rPr lang="en-GB" sz="4200" dirty="0"/>
              <a:t> om </a:t>
            </a:r>
            <a:r>
              <a:rPr lang="en-GB" sz="4200" dirty="0" err="1"/>
              <a:t>deras</a:t>
            </a:r>
            <a:r>
              <a:rPr lang="en-GB" sz="4200" dirty="0"/>
              <a:t> situation, </a:t>
            </a:r>
            <a:r>
              <a:rPr lang="en-GB" sz="4200" dirty="0" err="1"/>
              <a:t>samt</a:t>
            </a:r>
            <a:r>
              <a:rPr lang="en-GB" sz="4200" dirty="0"/>
              <a:t> </a:t>
            </a:r>
            <a:r>
              <a:rPr lang="en-GB" sz="4200" dirty="0" err="1"/>
              <a:t>för</a:t>
            </a:r>
            <a:r>
              <a:rPr lang="en-GB" sz="4200" dirty="0"/>
              <a:t> </a:t>
            </a:r>
            <a:r>
              <a:rPr lang="en-GB" sz="4200" dirty="0" err="1"/>
              <a:t>att</a:t>
            </a:r>
            <a:r>
              <a:rPr lang="en-GB" sz="4200" dirty="0"/>
              <a:t> </a:t>
            </a:r>
            <a:r>
              <a:rPr lang="en-GB" sz="4200" dirty="0" err="1"/>
              <a:t>söka</a:t>
            </a:r>
            <a:r>
              <a:rPr lang="en-GB" sz="4200" dirty="0"/>
              <a:t> </a:t>
            </a:r>
            <a:r>
              <a:rPr lang="en-GB" sz="4200" dirty="0" err="1"/>
              <a:t>det</a:t>
            </a:r>
            <a:r>
              <a:rPr lang="en-GB" sz="4200" dirty="0"/>
              <a:t> </a:t>
            </a:r>
            <a:r>
              <a:rPr lang="en-GB" sz="4200" dirty="0" err="1"/>
              <a:t>stöd</a:t>
            </a:r>
            <a:r>
              <a:rPr lang="en-GB" sz="4200" dirty="0"/>
              <a:t> de </a:t>
            </a:r>
            <a:r>
              <a:rPr lang="en-GB" sz="4200" dirty="0" err="1"/>
              <a:t>behöver</a:t>
            </a:r>
            <a:r>
              <a:rPr lang="en-GB" sz="4200" dirty="0"/>
              <a:t>.</a:t>
            </a:r>
          </a:p>
          <a:p>
            <a:pPr marL="1354057" indent="-742950">
              <a:lnSpc>
                <a:spcPct val="120000"/>
              </a:lnSpc>
              <a:buAutoNum type="arabicParenR"/>
            </a:pPr>
            <a:r>
              <a:rPr lang="en-GB" sz="4200" b="1" dirty="0"/>
              <a:t> </a:t>
            </a:r>
            <a:r>
              <a:rPr lang="en-GB" sz="4200" b="1" dirty="0" err="1"/>
              <a:t>Arbetsplatsens</a:t>
            </a:r>
            <a:r>
              <a:rPr lang="en-GB" sz="4200" b="1" dirty="0"/>
              <a:t> </a:t>
            </a:r>
            <a:r>
              <a:rPr lang="en-GB" sz="4200" b="1" dirty="0" err="1"/>
              <a:t>ansvar</a:t>
            </a:r>
            <a:r>
              <a:rPr lang="en-GB" sz="4200" b="1" dirty="0"/>
              <a:t>. </a:t>
            </a:r>
            <a:r>
              <a:rPr lang="en-GB" sz="4200" dirty="0" err="1"/>
              <a:t>Stödet</a:t>
            </a:r>
            <a:r>
              <a:rPr lang="en-GB" sz="4200" dirty="0"/>
              <a:t>     </a:t>
            </a:r>
            <a:r>
              <a:rPr lang="en-GB" sz="4200" dirty="0" err="1"/>
              <a:t>från</a:t>
            </a:r>
            <a:r>
              <a:rPr lang="en-GB" sz="4200" dirty="0"/>
              <a:t> </a:t>
            </a:r>
            <a:r>
              <a:rPr lang="en-GB" sz="4200" dirty="0" err="1"/>
              <a:t>arbetsplatsen</a:t>
            </a:r>
            <a:r>
              <a:rPr lang="en-GB" sz="4200" dirty="0"/>
              <a:t> </a:t>
            </a:r>
            <a:r>
              <a:rPr lang="en-GB" sz="4200" dirty="0" err="1"/>
              <a:t>upplevs</a:t>
            </a:r>
            <a:r>
              <a:rPr lang="en-GB" sz="4200" dirty="0"/>
              <a:t> </a:t>
            </a:r>
            <a:r>
              <a:rPr lang="en-GB" sz="4200" dirty="0" err="1"/>
              <a:t>som</a:t>
            </a:r>
            <a:r>
              <a:rPr lang="en-GB" sz="4200" dirty="0"/>
              <a:t> </a:t>
            </a:r>
            <a:r>
              <a:rPr lang="en-GB" sz="4200" dirty="0" err="1"/>
              <a:t>bristfällig</a:t>
            </a:r>
            <a:r>
              <a:rPr lang="en-GB" sz="4200" dirty="0"/>
              <a:t>. </a:t>
            </a:r>
            <a:r>
              <a:rPr lang="en-GB" sz="4200" dirty="0" err="1"/>
              <a:t>Flera</a:t>
            </a:r>
            <a:r>
              <a:rPr lang="en-GB" sz="4200" dirty="0"/>
              <a:t> </a:t>
            </a:r>
            <a:r>
              <a:rPr lang="en-GB" sz="4200" dirty="0" err="1"/>
              <a:t>känner</a:t>
            </a:r>
            <a:r>
              <a:rPr lang="en-GB" sz="4200" dirty="0"/>
              <a:t> </a:t>
            </a:r>
            <a:r>
              <a:rPr lang="en-GB" sz="4200" dirty="0" err="1"/>
              <a:t>att</a:t>
            </a:r>
            <a:r>
              <a:rPr lang="en-GB" sz="4200" dirty="0"/>
              <a:t> de </a:t>
            </a:r>
            <a:r>
              <a:rPr lang="en-GB" sz="4200" dirty="0" err="1"/>
              <a:t>inte</a:t>
            </a:r>
            <a:r>
              <a:rPr lang="en-GB" sz="4200" dirty="0"/>
              <a:t> </a:t>
            </a:r>
            <a:r>
              <a:rPr lang="en-GB" sz="4200" dirty="0" err="1"/>
              <a:t>får</a:t>
            </a:r>
            <a:r>
              <a:rPr lang="en-GB" sz="4200" dirty="0"/>
              <a:t> </a:t>
            </a:r>
            <a:r>
              <a:rPr lang="en-GB" sz="4200" dirty="0" err="1"/>
              <a:t>något</a:t>
            </a:r>
            <a:r>
              <a:rPr lang="en-GB" sz="4200" dirty="0"/>
              <a:t> </a:t>
            </a:r>
            <a:r>
              <a:rPr lang="en-GB" sz="4200" dirty="0" err="1"/>
              <a:t>stöd</a:t>
            </a:r>
            <a:r>
              <a:rPr lang="en-GB" sz="4200" dirty="0"/>
              <a:t> </a:t>
            </a:r>
            <a:r>
              <a:rPr lang="en-GB" sz="4200" dirty="0" err="1"/>
              <a:t>alls</a:t>
            </a:r>
            <a:r>
              <a:rPr lang="en-GB" sz="4200" dirty="0"/>
              <a:t>. </a:t>
            </a:r>
          </a:p>
          <a:p>
            <a:pPr marL="1354057" indent="-742950">
              <a:lnSpc>
                <a:spcPct val="120000"/>
              </a:lnSpc>
              <a:buAutoNum type="arabicParenR"/>
            </a:pPr>
            <a:r>
              <a:rPr lang="en-GB" sz="4200" b="1" dirty="0"/>
              <a:t> </a:t>
            </a:r>
            <a:r>
              <a:rPr lang="en-GB" sz="4200" b="1" dirty="0" err="1"/>
              <a:t>Informations</a:t>
            </a:r>
            <a:r>
              <a:rPr lang="en-GB" sz="4200" b="1" dirty="0"/>
              <a:t> </a:t>
            </a:r>
            <a:r>
              <a:rPr lang="en-GB" sz="4200" b="1" dirty="0" err="1"/>
              <a:t>förmedling</a:t>
            </a:r>
            <a:r>
              <a:rPr lang="en-GB" sz="4200" b="1" dirty="0"/>
              <a:t>. </a:t>
            </a:r>
            <a:r>
              <a:rPr lang="en-GB" sz="4200" dirty="0" err="1"/>
              <a:t>Många</a:t>
            </a:r>
            <a:r>
              <a:rPr lang="en-GB" sz="4200" dirty="0"/>
              <a:t> </a:t>
            </a:r>
            <a:r>
              <a:rPr lang="en-GB" sz="4200" dirty="0" err="1"/>
              <a:t>upplever</a:t>
            </a:r>
            <a:r>
              <a:rPr lang="en-GB" sz="4200" dirty="0"/>
              <a:t> </a:t>
            </a:r>
            <a:r>
              <a:rPr lang="en-GB" sz="4200" dirty="0" err="1"/>
              <a:t>att</a:t>
            </a:r>
            <a:r>
              <a:rPr lang="en-GB" sz="4200" dirty="0"/>
              <a:t> </a:t>
            </a:r>
            <a:r>
              <a:rPr lang="en-GB" sz="4200" dirty="0" err="1"/>
              <a:t>det</a:t>
            </a:r>
            <a:r>
              <a:rPr lang="en-GB" sz="4200" dirty="0"/>
              <a:t> </a:t>
            </a:r>
            <a:r>
              <a:rPr lang="en-GB" sz="4200" dirty="0" err="1"/>
              <a:t>finns</a:t>
            </a:r>
            <a:r>
              <a:rPr lang="en-GB" sz="4200" dirty="0"/>
              <a:t> </a:t>
            </a:r>
            <a:r>
              <a:rPr lang="en-GB" sz="4200" dirty="0" err="1"/>
              <a:t>brister</a:t>
            </a:r>
            <a:r>
              <a:rPr lang="en-GB" sz="4200" dirty="0"/>
              <a:t> </a:t>
            </a:r>
            <a:r>
              <a:rPr lang="en-GB" sz="4200" dirty="0" err="1"/>
              <a:t>i</a:t>
            </a:r>
            <a:r>
              <a:rPr lang="en-GB" sz="4200" dirty="0"/>
              <a:t> </a:t>
            </a:r>
            <a:r>
              <a:rPr lang="en-GB" sz="4200" dirty="0" err="1"/>
              <a:t>hur</a:t>
            </a:r>
            <a:r>
              <a:rPr lang="en-GB" sz="4200" dirty="0"/>
              <a:t> information </a:t>
            </a:r>
            <a:r>
              <a:rPr lang="en-GB" sz="4200" dirty="0" err="1"/>
              <a:t>gällande</a:t>
            </a:r>
            <a:r>
              <a:rPr lang="en-GB" sz="4200" dirty="0"/>
              <a:t> </a:t>
            </a:r>
            <a:r>
              <a:rPr lang="en-GB" sz="4200" dirty="0" err="1"/>
              <a:t>rättigheter</a:t>
            </a:r>
            <a:r>
              <a:rPr lang="en-GB" sz="4200" dirty="0"/>
              <a:t> </a:t>
            </a:r>
            <a:r>
              <a:rPr lang="en-GB" sz="4200" dirty="0" err="1"/>
              <a:t>och</a:t>
            </a:r>
            <a:r>
              <a:rPr lang="en-GB" sz="4200" dirty="0"/>
              <a:t> </a:t>
            </a:r>
            <a:r>
              <a:rPr lang="en-GB" sz="4200" dirty="0" err="1"/>
              <a:t>vad</a:t>
            </a:r>
            <a:r>
              <a:rPr lang="en-GB" sz="4200" dirty="0"/>
              <a:t> </a:t>
            </a:r>
            <a:r>
              <a:rPr lang="en-GB" sz="4200" dirty="0" err="1"/>
              <a:t>hörselskada</a:t>
            </a:r>
            <a:r>
              <a:rPr lang="en-GB" sz="4200" dirty="0"/>
              <a:t> </a:t>
            </a:r>
            <a:r>
              <a:rPr lang="en-GB" sz="4200" dirty="0" err="1"/>
              <a:t>innebär</a:t>
            </a:r>
            <a:r>
              <a:rPr lang="en-GB" sz="4200" dirty="0"/>
              <a:t>. </a:t>
            </a:r>
            <a:r>
              <a:rPr lang="en-GB" sz="4200" dirty="0" err="1"/>
              <a:t>Det</a:t>
            </a:r>
            <a:r>
              <a:rPr lang="en-GB" sz="4200" dirty="0"/>
              <a:t> </a:t>
            </a:r>
            <a:r>
              <a:rPr lang="en-GB" sz="4200" dirty="0" err="1"/>
              <a:t>finns</a:t>
            </a:r>
            <a:r>
              <a:rPr lang="en-GB" sz="4200" dirty="0"/>
              <a:t> </a:t>
            </a:r>
            <a:r>
              <a:rPr lang="en-GB" sz="4200" dirty="0" err="1"/>
              <a:t>en</a:t>
            </a:r>
            <a:r>
              <a:rPr lang="en-GB" sz="4200" dirty="0"/>
              <a:t> </a:t>
            </a:r>
            <a:r>
              <a:rPr lang="en-GB" sz="4200" dirty="0" err="1"/>
              <a:t>brist</a:t>
            </a:r>
            <a:r>
              <a:rPr lang="en-GB" sz="4200" dirty="0"/>
              <a:t> bade </a:t>
            </a:r>
            <a:r>
              <a:rPr lang="en-GB" sz="4200" dirty="0" err="1"/>
              <a:t>på</a:t>
            </a:r>
            <a:r>
              <a:rPr lang="en-GB" sz="4200" dirty="0"/>
              <a:t> </a:t>
            </a:r>
            <a:r>
              <a:rPr lang="en-GB" sz="4200" dirty="0" err="1"/>
              <a:t>en</a:t>
            </a:r>
            <a:r>
              <a:rPr lang="en-GB" sz="4200" dirty="0"/>
              <a:t> </a:t>
            </a:r>
            <a:r>
              <a:rPr lang="en-GB" sz="4200" dirty="0" err="1"/>
              <a:t>individuell</a:t>
            </a:r>
            <a:r>
              <a:rPr lang="en-GB" sz="4200" dirty="0"/>
              <a:t> </a:t>
            </a:r>
            <a:r>
              <a:rPr lang="en-GB" sz="4200" dirty="0" err="1"/>
              <a:t>nivå</a:t>
            </a:r>
            <a:r>
              <a:rPr lang="en-GB" sz="4200" dirty="0"/>
              <a:t> </a:t>
            </a:r>
            <a:r>
              <a:rPr lang="en-GB" sz="4200" dirty="0" err="1"/>
              <a:t>och</a:t>
            </a:r>
            <a:r>
              <a:rPr lang="en-GB" sz="4200" dirty="0"/>
              <a:t> </a:t>
            </a:r>
            <a:r>
              <a:rPr lang="en-GB" sz="4200" dirty="0" err="1"/>
              <a:t>vad</a:t>
            </a:r>
            <a:r>
              <a:rPr lang="en-GB" sz="4200" dirty="0"/>
              <a:t> </a:t>
            </a:r>
            <a:r>
              <a:rPr lang="en-GB" sz="4200" dirty="0" err="1"/>
              <a:t>gäller</a:t>
            </a:r>
            <a:r>
              <a:rPr lang="en-GB" sz="4200" dirty="0"/>
              <a:t> </a:t>
            </a:r>
            <a:r>
              <a:rPr lang="en-GB" sz="4200" dirty="0" err="1"/>
              <a:t>arbetsplatsen</a:t>
            </a:r>
            <a:r>
              <a:rPr lang="en-GB" sz="4200" dirty="0"/>
              <a:t>. </a:t>
            </a:r>
            <a:endParaRPr lang="en-GB" sz="4200" b="1" dirty="0"/>
          </a:p>
          <a:p>
            <a:pPr marL="1354057" indent="-742950">
              <a:lnSpc>
                <a:spcPct val="120000"/>
              </a:lnSpc>
              <a:buAutoNum type="arabicParenR"/>
            </a:pPr>
            <a:r>
              <a:rPr lang="fi-FI" sz="4200" b="1" spc="-212" dirty="0"/>
              <a:t> </a:t>
            </a:r>
            <a:r>
              <a:rPr lang="fi-FI" sz="4200" b="1" spc="-212" dirty="0" err="1"/>
              <a:t>Finlandssvenskhet</a:t>
            </a:r>
            <a:r>
              <a:rPr lang="fi-FI" sz="4200" b="1" spc="-212" dirty="0"/>
              <a:t>. </a:t>
            </a:r>
            <a:r>
              <a:rPr lang="fi-FI" sz="4200" spc="-212" dirty="0" err="1"/>
              <a:t>Majoriteten</a:t>
            </a:r>
            <a:r>
              <a:rPr lang="fi-FI" sz="4200" spc="-212" dirty="0"/>
              <a:t> </a:t>
            </a:r>
            <a:r>
              <a:rPr lang="fi-FI" sz="4200" spc="-212" dirty="0" err="1"/>
              <a:t>upplever</a:t>
            </a:r>
            <a:r>
              <a:rPr lang="fi-FI" sz="4200" spc="-212" dirty="0"/>
              <a:t> </a:t>
            </a:r>
            <a:r>
              <a:rPr lang="fi-FI" sz="4200" spc="-212" dirty="0" err="1"/>
              <a:t>att</a:t>
            </a:r>
            <a:r>
              <a:rPr lang="fi-FI" sz="4200" spc="-212" dirty="0"/>
              <a:t> </a:t>
            </a:r>
            <a:r>
              <a:rPr lang="fi-FI" sz="4200" spc="-212" dirty="0" err="1"/>
              <a:t>modersmålet</a:t>
            </a:r>
            <a:r>
              <a:rPr lang="fi-FI" sz="4200" spc="-212" dirty="0"/>
              <a:t> </a:t>
            </a:r>
            <a:r>
              <a:rPr lang="fi-FI" sz="4200" spc="-212" dirty="0" err="1"/>
              <a:t>inte</a:t>
            </a:r>
            <a:r>
              <a:rPr lang="fi-FI" sz="4200" spc="-212" dirty="0"/>
              <a:t> </a:t>
            </a:r>
            <a:r>
              <a:rPr lang="fi-FI" sz="4200" spc="-212" dirty="0" err="1"/>
              <a:t>har</a:t>
            </a:r>
            <a:r>
              <a:rPr lang="fi-FI" sz="4200" spc="-212" dirty="0"/>
              <a:t> </a:t>
            </a:r>
            <a:r>
              <a:rPr lang="fi-FI" sz="4200" spc="-212" dirty="0" err="1"/>
              <a:t>påverkat</a:t>
            </a:r>
            <a:r>
              <a:rPr lang="fi-FI" sz="4200" spc="-212" dirty="0"/>
              <a:t> </a:t>
            </a:r>
            <a:r>
              <a:rPr lang="fi-FI" sz="4200" spc="-212" dirty="0" err="1"/>
              <a:t>deras</a:t>
            </a:r>
            <a:r>
              <a:rPr lang="fi-FI" sz="4200" spc="-212" dirty="0"/>
              <a:t> </a:t>
            </a:r>
            <a:r>
              <a:rPr lang="fi-FI" sz="4200" spc="-212" dirty="0" err="1"/>
              <a:t>situation</a:t>
            </a:r>
            <a:r>
              <a:rPr lang="fi-FI" sz="4200" spc="-212" dirty="0"/>
              <a:t>. </a:t>
            </a:r>
            <a:r>
              <a:rPr lang="fi-FI" sz="4200" spc="-212" dirty="0" err="1"/>
              <a:t>Några</a:t>
            </a:r>
            <a:r>
              <a:rPr lang="fi-FI" sz="4200" spc="-212" dirty="0"/>
              <a:t> </a:t>
            </a:r>
            <a:r>
              <a:rPr lang="fi-FI" sz="4200" spc="-212" dirty="0" err="1"/>
              <a:t>såg</a:t>
            </a:r>
            <a:r>
              <a:rPr lang="fi-FI" sz="4200" spc="-212" dirty="0"/>
              <a:t> </a:t>
            </a:r>
            <a:r>
              <a:rPr lang="fi-FI" sz="4200" spc="-212" dirty="0" err="1"/>
              <a:t>dock</a:t>
            </a:r>
            <a:r>
              <a:rPr lang="fi-FI" sz="4200" spc="-212" dirty="0"/>
              <a:t> </a:t>
            </a:r>
            <a:r>
              <a:rPr lang="fi-FI" sz="4200" spc="-212" dirty="0" err="1"/>
              <a:t>den</a:t>
            </a:r>
            <a:r>
              <a:rPr lang="fi-FI" sz="4200" spc="-212" dirty="0"/>
              <a:t> </a:t>
            </a:r>
            <a:r>
              <a:rPr lang="fi-FI" sz="4200" spc="-212" dirty="0" err="1"/>
              <a:t>finlandssvenska</a:t>
            </a:r>
            <a:r>
              <a:rPr lang="fi-FI" sz="4200" spc="-212" dirty="0"/>
              <a:t> </a:t>
            </a:r>
            <a:r>
              <a:rPr lang="fi-FI" sz="4200" spc="-212" dirty="0" err="1"/>
              <a:t>miljön</a:t>
            </a:r>
            <a:r>
              <a:rPr lang="fi-FI" sz="4200" spc="-212" dirty="0"/>
              <a:t> </a:t>
            </a:r>
            <a:r>
              <a:rPr lang="fi-FI" sz="4200" spc="-212" dirty="0" err="1"/>
              <a:t>som</a:t>
            </a:r>
            <a:r>
              <a:rPr lang="fi-FI" sz="4200" spc="-212" dirty="0"/>
              <a:t> en </a:t>
            </a:r>
            <a:r>
              <a:rPr lang="fi-FI" sz="4200" spc="-212" dirty="0" err="1"/>
              <a:t>möjlighet</a:t>
            </a:r>
            <a:r>
              <a:rPr lang="fi-FI" sz="4200" spc="-212" dirty="0"/>
              <a:t> </a:t>
            </a:r>
            <a:r>
              <a:rPr lang="fi-FI" sz="4200" spc="-212" dirty="0" err="1"/>
              <a:t>till</a:t>
            </a:r>
            <a:r>
              <a:rPr lang="fi-FI" sz="4200" spc="-212" dirty="0"/>
              <a:t> </a:t>
            </a:r>
            <a:r>
              <a:rPr lang="fi-FI" sz="4200" spc="-212" dirty="0" err="1"/>
              <a:t>stöd</a:t>
            </a:r>
            <a:r>
              <a:rPr lang="fi-FI" sz="4200" spc="-212" dirty="0"/>
              <a:t> i en </a:t>
            </a:r>
            <a:r>
              <a:rPr lang="fi-FI" sz="4200" spc="-212" dirty="0" err="1"/>
              <a:t>trygg</a:t>
            </a:r>
            <a:r>
              <a:rPr lang="fi-FI" sz="4200" spc="-212" dirty="0"/>
              <a:t> </a:t>
            </a:r>
            <a:r>
              <a:rPr lang="fi-FI" sz="4200" spc="-212" dirty="0" err="1"/>
              <a:t>miljö</a:t>
            </a:r>
            <a:r>
              <a:rPr lang="fi-FI" sz="4200" spc="-212" dirty="0"/>
              <a:t>.</a:t>
            </a:r>
          </a:p>
          <a:p>
            <a:pPr>
              <a:lnSpc>
                <a:spcPct val="120000"/>
              </a:lnSpc>
            </a:pPr>
            <a:endParaRPr lang="fi-FI" sz="39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endParaRPr lang="fi-FI" sz="39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endParaRPr lang="fi-FI" sz="39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endParaRPr lang="fi-FI" sz="39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endParaRPr lang="fi-FI" sz="68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endParaRPr lang="fi-FI" sz="68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fi-FI" sz="6800" b="1" spc="-212" dirty="0">
                <a:solidFill>
                  <a:srgbClr val="E5053A"/>
                </a:solidFill>
                <a:latin typeface="+mj-lt"/>
              </a:rPr>
              <a:t>IDÉER FÖR UTVECKLING</a:t>
            </a:r>
          </a:p>
          <a:p>
            <a:pPr>
              <a:lnSpc>
                <a:spcPct val="120000"/>
              </a:lnSpc>
            </a:pPr>
            <a:r>
              <a:rPr lang="en-GB" sz="4200" dirty="0" err="1"/>
              <a:t>Det</a:t>
            </a:r>
            <a:r>
              <a:rPr lang="en-GB" sz="4200" dirty="0"/>
              <a:t> </a:t>
            </a:r>
            <a:r>
              <a:rPr lang="en-GB" sz="4200" dirty="0" err="1"/>
              <a:t>är</a:t>
            </a:r>
            <a:r>
              <a:rPr lang="en-GB" sz="4200" dirty="0"/>
              <a:t> </a:t>
            </a:r>
            <a:r>
              <a:rPr lang="en-GB" sz="4200" dirty="0" err="1"/>
              <a:t>viktigt</a:t>
            </a:r>
            <a:r>
              <a:rPr lang="en-GB" sz="4200" dirty="0"/>
              <a:t> </a:t>
            </a:r>
            <a:r>
              <a:rPr lang="en-GB" sz="4200" dirty="0" err="1"/>
              <a:t>att</a:t>
            </a:r>
            <a:r>
              <a:rPr lang="en-GB" sz="4200" dirty="0"/>
              <a:t> </a:t>
            </a:r>
            <a:r>
              <a:rPr lang="en-GB" sz="4200" dirty="0" err="1"/>
              <a:t>personer</a:t>
            </a:r>
            <a:r>
              <a:rPr lang="en-GB" sz="4200" dirty="0"/>
              <a:t> med </a:t>
            </a:r>
            <a:r>
              <a:rPr lang="en-GB" sz="4200" dirty="0" err="1"/>
              <a:t>hörselskada</a:t>
            </a:r>
            <a:r>
              <a:rPr lang="en-GB" sz="4200" dirty="0"/>
              <a:t> </a:t>
            </a:r>
            <a:r>
              <a:rPr lang="en-GB" sz="4200" dirty="0" err="1"/>
              <a:t>är</a:t>
            </a:r>
            <a:r>
              <a:rPr lang="en-GB" sz="4200" dirty="0"/>
              <a:t> </a:t>
            </a:r>
            <a:r>
              <a:rPr lang="en-GB" sz="4200" dirty="0" err="1"/>
              <a:t>medvetna</a:t>
            </a:r>
            <a:r>
              <a:rPr lang="en-GB" sz="4200" dirty="0"/>
              <a:t> om </a:t>
            </a:r>
            <a:r>
              <a:rPr lang="en-GB" sz="4200" dirty="0" err="1"/>
              <a:t>vilka</a:t>
            </a:r>
            <a:r>
              <a:rPr lang="en-GB" sz="4200" dirty="0"/>
              <a:t> </a:t>
            </a:r>
            <a:r>
              <a:rPr lang="en-GB" sz="4200" dirty="0" err="1"/>
              <a:t>rättigheter</a:t>
            </a:r>
            <a:r>
              <a:rPr lang="en-GB" sz="4200" dirty="0"/>
              <a:t> de </a:t>
            </a:r>
            <a:r>
              <a:rPr lang="en-GB" sz="4200" dirty="0" err="1"/>
              <a:t>har</a:t>
            </a:r>
            <a:r>
              <a:rPr lang="en-GB" sz="4200" dirty="0"/>
              <a:t>. </a:t>
            </a:r>
            <a:r>
              <a:rPr lang="en-GB" sz="4200" dirty="0" err="1"/>
              <a:t>En</a:t>
            </a:r>
            <a:r>
              <a:rPr lang="en-GB" sz="4200" dirty="0"/>
              <a:t> </a:t>
            </a:r>
            <a:r>
              <a:rPr lang="en-GB" sz="4200" dirty="0" err="1"/>
              <a:t>öppen</a:t>
            </a:r>
            <a:r>
              <a:rPr lang="en-GB" sz="4200" dirty="0"/>
              <a:t> </a:t>
            </a:r>
            <a:r>
              <a:rPr lang="en-GB" sz="4200" dirty="0" err="1"/>
              <a:t>diskussion</a:t>
            </a:r>
            <a:r>
              <a:rPr lang="en-GB" sz="4200" dirty="0"/>
              <a:t> </a:t>
            </a:r>
            <a:r>
              <a:rPr lang="en-GB" sz="4200" dirty="0" err="1"/>
              <a:t>på</a:t>
            </a:r>
            <a:r>
              <a:rPr lang="en-GB" sz="4200" dirty="0"/>
              <a:t> </a:t>
            </a:r>
            <a:r>
              <a:rPr lang="en-GB" sz="4200" dirty="0" err="1"/>
              <a:t>arbetsplatser</a:t>
            </a:r>
            <a:r>
              <a:rPr lang="en-GB" sz="4200" dirty="0"/>
              <a:t> om </a:t>
            </a:r>
            <a:r>
              <a:rPr lang="en-GB" sz="4200" dirty="0" err="1"/>
              <a:t>vad</a:t>
            </a:r>
            <a:r>
              <a:rPr lang="en-GB" sz="4200" dirty="0"/>
              <a:t> </a:t>
            </a:r>
            <a:r>
              <a:rPr lang="en-GB" sz="4200" dirty="0" err="1"/>
              <a:t>det</a:t>
            </a:r>
            <a:r>
              <a:rPr lang="en-GB" sz="4200" dirty="0"/>
              <a:t> </a:t>
            </a:r>
            <a:r>
              <a:rPr lang="en-GB" sz="4200" dirty="0" err="1"/>
              <a:t>innebär</a:t>
            </a:r>
            <a:r>
              <a:rPr lang="en-GB" sz="4200" dirty="0"/>
              <a:t> </a:t>
            </a:r>
            <a:r>
              <a:rPr lang="en-GB" sz="4200" dirty="0" err="1"/>
              <a:t>att</a:t>
            </a:r>
            <a:r>
              <a:rPr lang="en-GB" sz="4200" dirty="0"/>
              <a:t> leva med </a:t>
            </a:r>
            <a:r>
              <a:rPr lang="en-GB" sz="4200" dirty="0" err="1"/>
              <a:t>en</a:t>
            </a:r>
            <a:r>
              <a:rPr lang="en-GB" sz="4200" dirty="0"/>
              <a:t> </a:t>
            </a:r>
            <a:r>
              <a:rPr lang="en-GB" sz="4200" dirty="0" err="1"/>
              <a:t>hörselskada</a:t>
            </a:r>
            <a:r>
              <a:rPr lang="en-GB" sz="4200" dirty="0"/>
              <a:t> </a:t>
            </a:r>
            <a:r>
              <a:rPr lang="en-GB" sz="4200" dirty="0" err="1"/>
              <a:t>i</a:t>
            </a:r>
            <a:r>
              <a:rPr lang="en-GB" sz="4200" dirty="0"/>
              <a:t> </a:t>
            </a:r>
            <a:r>
              <a:rPr lang="en-GB" sz="4200" dirty="0" err="1"/>
              <a:t>praktiken</a:t>
            </a:r>
            <a:r>
              <a:rPr lang="en-GB" sz="4200" dirty="0"/>
              <a:t> </a:t>
            </a:r>
            <a:r>
              <a:rPr lang="en-GB" sz="4200" dirty="0" err="1"/>
              <a:t>skulle</a:t>
            </a:r>
            <a:r>
              <a:rPr lang="en-GB" sz="4200" dirty="0"/>
              <a:t> </a:t>
            </a:r>
            <a:r>
              <a:rPr lang="en-GB" sz="4200" dirty="0" err="1"/>
              <a:t>behövas</a:t>
            </a:r>
            <a:r>
              <a:rPr lang="en-GB" sz="4200" dirty="0"/>
              <a:t>. </a:t>
            </a:r>
            <a:r>
              <a:rPr lang="en-GB" sz="4200" dirty="0" err="1"/>
              <a:t>Eftersom</a:t>
            </a:r>
            <a:r>
              <a:rPr lang="en-GB" sz="4200" dirty="0"/>
              <a:t> </a:t>
            </a:r>
            <a:r>
              <a:rPr lang="en-GB" sz="4200" dirty="0" err="1"/>
              <a:t>en</a:t>
            </a:r>
            <a:r>
              <a:rPr lang="en-GB" sz="4200" dirty="0"/>
              <a:t> </a:t>
            </a:r>
            <a:r>
              <a:rPr lang="en-GB" sz="4200" dirty="0" err="1"/>
              <a:t>förståelse</a:t>
            </a:r>
            <a:r>
              <a:rPr lang="en-GB" sz="4200" dirty="0"/>
              <a:t> </a:t>
            </a:r>
            <a:r>
              <a:rPr lang="en-GB" sz="4200" dirty="0" err="1"/>
              <a:t>möjliggör</a:t>
            </a:r>
            <a:r>
              <a:rPr lang="en-GB" sz="4200" dirty="0"/>
              <a:t> </a:t>
            </a:r>
            <a:r>
              <a:rPr lang="en-GB" sz="4200" dirty="0" err="1"/>
              <a:t>att</a:t>
            </a:r>
            <a:r>
              <a:rPr lang="en-GB" sz="4200" dirty="0"/>
              <a:t> </a:t>
            </a:r>
            <a:r>
              <a:rPr lang="en-GB" sz="4200" dirty="0" err="1"/>
              <a:t>bli</a:t>
            </a:r>
            <a:r>
              <a:rPr lang="en-GB" sz="4200" dirty="0"/>
              <a:t> </a:t>
            </a:r>
            <a:r>
              <a:rPr lang="en-GB" sz="4200" dirty="0" err="1"/>
              <a:t>medveten</a:t>
            </a:r>
            <a:r>
              <a:rPr lang="en-GB" sz="4200" dirty="0"/>
              <a:t> om </a:t>
            </a:r>
            <a:r>
              <a:rPr lang="en-GB" sz="4200" dirty="0" err="1"/>
              <a:t>hur</a:t>
            </a:r>
            <a:r>
              <a:rPr lang="en-GB" sz="4200" dirty="0"/>
              <a:t> </a:t>
            </a:r>
            <a:r>
              <a:rPr lang="en-GB" sz="4200" dirty="0" err="1"/>
              <a:t>det</a:t>
            </a:r>
            <a:r>
              <a:rPr lang="en-GB" sz="4200" dirty="0"/>
              <a:t> </a:t>
            </a:r>
            <a:r>
              <a:rPr lang="en-GB" sz="4200" dirty="0" err="1"/>
              <a:t>går</a:t>
            </a:r>
            <a:r>
              <a:rPr lang="en-GB" sz="4200" dirty="0"/>
              <a:t> </a:t>
            </a:r>
            <a:r>
              <a:rPr lang="en-GB" sz="4200" dirty="0" err="1"/>
              <a:t>att</a:t>
            </a:r>
            <a:r>
              <a:rPr lang="en-GB" sz="4200" dirty="0"/>
              <a:t> </a:t>
            </a:r>
            <a:r>
              <a:rPr lang="en-GB" sz="4200" dirty="0" err="1"/>
              <a:t>stöda</a:t>
            </a:r>
            <a:r>
              <a:rPr lang="en-GB" sz="4200" dirty="0"/>
              <a:t> den </a:t>
            </a:r>
            <a:r>
              <a:rPr lang="en-GB" sz="4200" dirty="0" err="1"/>
              <a:t>hörselskadade</a:t>
            </a:r>
            <a:r>
              <a:rPr lang="en-GB" sz="4200" dirty="0"/>
              <a:t> </a:t>
            </a:r>
            <a:r>
              <a:rPr lang="en-GB" sz="4200" dirty="0" err="1"/>
              <a:t>genom</a:t>
            </a:r>
            <a:r>
              <a:rPr lang="en-GB" sz="4200" dirty="0"/>
              <a:t> </a:t>
            </a:r>
            <a:r>
              <a:rPr lang="en-GB" sz="4200" dirty="0" err="1"/>
              <a:t>enkla</a:t>
            </a:r>
            <a:r>
              <a:rPr lang="en-GB" sz="4200" dirty="0"/>
              <a:t> </a:t>
            </a:r>
            <a:r>
              <a:rPr lang="en-GB" sz="4200" dirty="0" err="1"/>
              <a:t>åtgärder</a:t>
            </a:r>
            <a:r>
              <a:rPr lang="en-GB" sz="4200" dirty="0"/>
              <a:t>. </a:t>
            </a:r>
          </a:p>
          <a:p>
            <a:pPr>
              <a:lnSpc>
                <a:spcPct val="120000"/>
              </a:lnSpc>
            </a:pPr>
            <a:endParaRPr lang="fi-FI" sz="36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endParaRPr lang="fi-FI" sz="68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endParaRPr lang="fi-FI" sz="68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endParaRPr lang="fi-FI" sz="68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endParaRPr lang="fi-FI" sz="68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endParaRPr lang="fi-FI" sz="68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endParaRPr lang="fi-FI" sz="68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endParaRPr lang="fi-FI" sz="68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fi-FI" sz="4200" spc="-212" dirty="0" err="1"/>
              <a:t>Det</a:t>
            </a:r>
            <a:r>
              <a:rPr lang="fi-FI" sz="4200" spc="-212" dirty="0"/>
              <a:t>  </a:t>
            </a:r>
            <a:r>
              <a:rPr lang="fi-FI" sz="4200" spc="-212" dirty="0" err="1"/>
              <a:t>krävs</a:t>
            </a:r>
            <a:r>
              <a:rPr lang="fi-FI" sz="4200" spc="-212" dirty="0"/>
              <a:t> </a:t>
            </a:r>
            <a:r>
              <a:rPr lang="fi-FI" sz="4200" spc="-212" dirty="0" err="1"/>
              <a:t>därför</a:t>
            </a:r>
            <a:r>
              <a:rPr lang="fi-FI" sz="4200" spc="-212" dirty="0"/>
              <a:t> </a:t>
            </a:r>
            <a:r>
              <a:rPr lang="fi-FI" sz="4200" spc="-212" dirty="0" err="1"/>
              <a:t>sammarbete</a:t>
            </a:r>
            <a:r>
              <a:rPr lang="fi-FI" sz="4200" spc="-212" dirty="0"/>
              <a:t> </a:t>
            </a:r>
            <a:r>
              <a:rPr lang="fi-FI" sz="4200" spc="-212" dirty="0" err="1"/>
              <a:t>på</a:t>
            </a:r>
            <a:r>
              <a:rPr lang="fi-FI" sz="4200" spc="-212" dirty="0"/>
              <a:t> </a:t>
            </a:r>
            <a:r>
              <a:rPr lang="fi-FI" sz="4200" spc="-212" dirty="0" err="1"/>
              <a:t>flera</a:t>
            </a:r>
            <a:r>
              <a:rPr lang="fi-FI" sz="4200" spc="-212" dirty="0"/>
              <a:t> </a:t>
            </a:r>
            <a:r>
              <a:rPr lang="fi-FI" sz="4200" spc="-212" dirty="0" err="1"/>
              <a:t>olika</a:t>
            </a:r>
            <a:r>
              <a:rPr lang="fi-FI" sz="4200" spc="-212" dirty="0"/>
              <a:t> </a:t>
            </a:r>
            <a:r>
              <a:rPr lang="fi-FI" sz="4200" spc="-212" dirty="0" err="1"/>
              <a:t>nivåer</a:t>
            </a:r>
            <a:r>
              <a:rPr lang="fi-FI" sz="4200" spc="-212" dirty="0"/>
              <a:t> för </a:t>
            </a:r>
            <a:r>
              <a:rPr lang="fi-FI" sz="4200" spc="-212" dirty="0" err="1"/>
              <a:t>att</a:t>
            </a:r>
            <a:r>
              <a:rPr lang="fi-FI" sz="4200" spc="-212" dirty="0"/>
              <a:t> de </a:t>
            </a:r>
            <a:r>
              <a:rPr lang="fi-FI" sz="4200" spc="-212" dirty="0" err="1"/>
              <a:t>hörselskadade</a:t>
            </a:r>
            <a:r>
              <a:rPr lang="fi-FI" sz="4200" spc="-212" dirty="0"/>
              <a:t> i </a:t>
            </a:r>
            <a:r>
              <a:rPr lang="fi-FI" sz="4200" spc="-212" dirty="0" err="1"/>
              <a:t>praktiken</a:t>
            </a:r>
            <a:r>
              <a:rPr lang="fi-FI" sz="4200" spc="-212" dirty="0"/>
              <a:t> </a:t>
            </a:r>
            <a:r>
              <a:rPr lang="fi-FI" sz="4200" spc="-212" dirty="0" err="1"/>
              <a:t>ska</a:t>
            </a:r>
            <a:r>
              <a:rPr lang="fi-FI" sz="4200" spc="-212" dirty="0"/>
              <a:t> </a:t>
            </a:r>
            <a:r>
              <a:rPr lang="fi-FI" sz="4200" spc="-212" dirty="0" err="1"/>
              <a:t>få</a:t>
            </a:r>
            <a:r>
              <a:rPr lang="fi-FI" sz="4200" spc="-212" dirty="0"/>
              <a:t> </a:t>
            </a:r>
            <a:r>
              <a:rPr lang="fi-FI" sz="4200" spc="-212" dirty="0" err="1"/>
              <a:t>sina</a:t>
            </a:r>
            <a:r>
              <a:rPr lang="fi-FI" sz="4200" spc="-212" dirty="0"/>
              <a:t> </a:t>
            </a:r>
            <a:r>
              <a:rPr lang="fi-FI" sz="4200" spc="-212" dirty="0" err="1"/>
              <a:t>rättigheter</a:t>
            </a:r>
            <a:r>
              <a:rPr lang="fi-FI" sz="4200" spc="-212" dirty="0"/>
              <a:t> </a:t>
            </a:r>
            <a:r>
              <a:rPr lang="fi-FI" sz="4200" spc="-212" dirty="0" err="1"/>
              <a:t>förverkligade</a:t>
            </a:r>
            <a:r>
              <a:rPr lang="fi-FI" sz="4200" spc="-212" dirty="0"/>
              <a:t>. </a:t>
            </a:r>
          </a:p>
          <a:p>
            <a:pPr>
              <a:lnSpc>
                <a:spcPct val="120000"/>
              </a:lnSpc>
            </a:pPr>
            <a:endParaRPr lang="fi-FI" sz="6800" b="1" spc="-212" dirty="0">
              <a:solidFill>
                <a:srgbClr val="E5053A"/>
              </a:solidFill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fi-FI" sz="6800" b="1" spc="-212" dirty="0">
                <a:solidFill>
                  <a:srgbClr val="E5053A"/>
                </a:solidFill>
                <a:latin typeface="+mj-lt"/>
              </a:rPr>
              <a:t>LITTERATUR </a:t>
            </a:r>
          </a:p>
          <a:p>
            <a:pPr>
              <a:lnSpc>
                <a:spcPct val="120000"/>
              </a:lnSpc>
            </a:pPr>
            <a:r>
              <a:rPr lang="fi-FI" sz="4200" dirty="0"/>
              <a:t>Saari, E.(2017) FN-</a:t>
            </a:r>
            <a:r>
              <a:rPr lang="fi-FI" sz="4200" dirty="0" err="1"/>
              <a:t>konventionen</a:t>
            </a:r>
            <a:r>
              <a:rPr lang="fi-FI" sz="4200" dirty="0"/>
              <a:t> </a:t>
            </a:r>
            <a:r>
              <a:rPr lang="fi-FI" sz="4200" dirty="0" err="1"/>
              <a:t>om</a:t>
            </a:r>
            <a:r>
              <a:rPr lang="fi-FI" sz="4200" dirty="0"/>
              <a:t> </a:t>
            </a:r>
            <a:r>
              <a:rPr lang="fi-FI" sz="4200" dirty="0" err="1"/>
              <a:t>rättigheter</a:t>
            </a:r>
            <a:r>
              <a:rPr lang="fi-FI" sz="4200" dirty="0"/>
              <a:t> för </a:t>
            </a:r>
            <a:r>
              <a:rPr lang="fi-FI" sz="4200" dirty="0" err="1"/>
              <a:t>personer</a:t>
            </a:r>
            <a:r>
              <a:rPr lang="fi-FI" sz="4200" dirty="0"/>
              <a:t> </a:t>
            </a:r>
            <a:r>
              <a:rPr lang="fi-FI" sz="4200" dirty="0" err="1"/>
              <a:t>med</a:t>
            </a:r>
            <a:r>
              <a:rPr lang="fi-FI" sz="4200" dirty="0"/>
              <a:t> </a:t>
            </a:r>
            <a:r>
              <a:rPr lang="fi-FI" sz="4200" dirty="0" err="1"/>
              <a:t>funktionsnedsättning</a:t>
            </a:r>
            <a:r>
              <a:rPr lang="fi-FI" sz="4200" dirty="0"/>
              <a:t>- en </a:t>
            </a:r>
            <a:r>
              <a:rPr lang="fi-FI" sz="4200" dirty="0" err="1"/>
              <a:t>handbok</a:t>
            </a:r>
            <a:r>
              <a:rPr lang="fi-FI" sz="4200" dirty="0"/>
              <a:t> </a:t>
            </a:r>
            <a:r>
              <a:rPr lang="fi-FI" sz="4200" dirty="0" err="1"/>
              <a:t>om</a:t>
            </a:r>
            <a:r>
              <a:rPr lang="fi-FI" sz="4200" dirty="0"/>
              <a:t> </a:t>
            </a:r>
            <a:r>
              <a:rPr lang="fi-FI" sz="4200" dirty="0" err="1"/>
              <a:t>artiklar</a:t>
            </a:r>
            <a:r>
              <a:rPr lang="fi-FI" sz="4200" dirty="0"/>
              <a:t> </a:t>
            </a:r>
            <a:r>
              <a:rPr lang="fi-FI" sz="4200" dirty="0" err="1"/>
              <a:t>som</a:t>
            </a:r>
            <a:r>
              <a:rPr lang="fi-FI" sz="4200" dirty="0"/>
              <a:t> </a:t>
            </a:r>
            <a:r>
              <a:rPr lang="fi-FI" sz="4200" dirty="0" err="1"/>
              <a:t>berör</a:t>
            </a:r>
            <a:r>
              <a:rPr lang="fi-FI" sz="4200" dirty="0"/>
              <a:t> </a:t>
            </a:r>
            <a:r>
              <a:rPr lang="fi-FI" sz="4200" dirty="0" err="1"/>
              <a:t>personer</a:t>
            </a:r>
            <a:r>
              <a:rPr lang="fi-FI" sz="4200" dirty="0"/>
              <a:t> </a:t>
            </a:r>
            <a:r>
              <a:rPr lang="fi-FI" sz="4200" dirty="0" err="1"/>
              <a:t>med</a:t>
            </a:r>
            <a:r>
              <a:rPr lang="fi-FI" sz="4200" dirty="0"/>
              <a:t> </a:t>
            </a:r>
            <a:r>
              <a:rPr lang="fi-FI" sz="4200" dirty="0" err="1"/>
              <a:t>hörselnedsättning</a:t>
            </a:r>
            <a:endParaRPr lang="fi-FI" sz="4200" dirty="0"/>
          </a:p>
          <a:p>
            <a:pPr>
              <a:lnSpc>
                <a:spcPct val="120000"/>
              </a:lnSpc>
            </a:pPr>
            <a:endParaRPr lang="fi-FI" sz="4200" spc="-212" dirty="0"/>
          </a:p>
          <a:p>
            <a:pPr>
              <a:lnSpc>
                <a:spcPct val="120000"/>
              </a:lnSpc>
            </a:pPr>
            <a:r>
              <a:rPr lang="fi-FI" sz="4200" spc="-212" dirty="0"/>
              <a:t> </a:t>
            </a:r>
            <a:r>
              <a:rPr lang="fi-FI" sz="4200" dirty="0" err="1"/>
              <a:t>Svenska</a:t>
            </a:r>
            <a:r>
              <a:rPr lang="fi-FI" sz="4200" dirty="0"/>
              <a:t> </a:t>
            </a:r>
            <a:r>
              <a:rPr lang="fi-FI" sz="4200" dirty="0" err="1"/>
              <a:t>hörselförbundet</a:t>
            </a:r>
            <a:r>
              <a:rPr lang="fi-FI" sz="4200" dirty="0"/>
              <a:t>. [</a:t>
            </a:r>
            <a:r>
              <a:rPr lang="fi-FI" sz="4200" dirty="0" err="1"/>
              <a:t>Hemsida</a:t>
            </a:r>
            <a:r>
              <a:rPr lang="fi-FI" sz="4200" dirty="0"/>
              <a:t>: www.horsel.fi]. </a:t>
            </a:r>
            <a:r>
              <a:rPr lang="fi-FI" sz="4200" dirty="0" err="1"/>
              <a:t>Tillgänglig</a:t>
            </a:r>
            <a:r>
              <a:rPr lang="fi-FI" sz="4200" dirty="0"/>
              <a:t>: </a:t>
            </a:r>
            <a:r>
              <a:rPr lang="fi-FI" sz="4200" u="sng" dirty="0">
                <a:hlinkClick r:id="rId2"/>
              </a:rPr>
              <a:t>http://www.horsel.fi/start/</a:t>
            </a:r>
            <a:r>
              <a:rPr lang="fi-FI" sz="4200" dirty="0"/>
              <a:t> (4.12.2017)</a:t>
            </a:r>
          </a:p>
          <a:p>
            <a:pPr>
              <a:lnSpc>
                <a:spcPct val="120000"/>
              </a:lnSpc>
            </a:pPr>
            <a:endParaRPr lang="fi-FI" sz="3600" spc="-212" dirty="0"/>
          </a:p>
          <a:p>
            <a:endParaRPr lang="fi-FI" sz="6800" b="1" spc="-212" dirty="0">
              <a:solidFill>
                <a:srgbClr val="E5053A"/>
              </a:solidFill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l"/>
            <a:r>
              <a:rPr lang="fi-FI" dirty="0"/>
              <a:t>Martina Grönberg </a:t>
            </a:r>
          </a:p>
          <a:p>
            <a:pPr algn="l"/>
            <a:r>
              <a:rPr lang="fi-FI" dirty="0"/>
              <a:t>Kajsa Sjöberg </a:t>
            </a:r>
          </a:p>
          <a:p>
            <a:pPr algn="l"/>
            <a:r>
              <a:rPr lang="fi-FI" dirty="0" err="1"/>
              <a:t>Praktikforskning</a:t>
            </a:r>
            <a:r>
              <a:rPr lang="fi-FI" dirty="0"/>
              <a:t> i </a:t>
            </a:r>
            <a:r>
              <a:rPr lang="fi-FI" dirty="0" err="1"/>
              <a:t>socialt</a:t>
            </a:r>
            <a:r>
              <a:rPr lang="fi-FI" dirty="0"/>
              <a:t> </a:t>
            </a:r>
            <a:r>
              <a:rPr lang="fi-FI" dirty="0" err="1"/>
              <a:t>arbeteSocialt</a:t>
            </a:r>
            <a:r>
              <a:rPr lang="fi-FI" dirty="0"/>
              <a:t> </a:t>
            </a:r>
            <a:r>
              <a:rPr lang="fi-FI" dirty="0" err="1"/>
              <a:t>arbete</a:t>
            </a:r>
            <a:r>
              <a:rPr lang="fi-FI" dirty="0"/>
              <a:t> </a:t>
            </a:r>
          </a:p>
          <a:p>
            <a:pPr algn="l"/>
            <a:r>
              <a:rPr lang="fi-FI" dirty="0"/>
              <a:t>Helsingfors </a:t>
            </a:r>
            <a:r>
              <a:rPr lang="fi-FI" dirty="0" err="1"/>
              <a:t>Universitet</a:t>
            </a:r>
            <a:endParaRPr lang="fi-FI" dirty="0"/>
          </a:p>
          <a:p>
            <a:pPr algn="l"/>
            <a:r>
              <a:rPr lang="fi-FI" dirty="0" err="1"/>
              <a:t>December</a:t>
            </a:r>
            <a:r>
              <a:rPr lang="fi-FI" dirty="0"/>
              <a:t> 2017</a:t>
            </a:r>
          </a:p>
          <a:p>
            <a:endParaRPr lang="fi-FI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34652447"/>
              </p:ext>
            </p:extLst>
          </p:nvPr>
        </p:nvGraphicFramePr>
        <p:xfrm>
          <a:off x="19748499" y="22700406"/>
          <a:ext cx="8640960" cy="6368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75089510"/>
      </p:ext>
    </p:extLst>
  </p:cSld>
  <p:clrMapOvr>
    <a:masterClrMapping/>
  </p:clrMapOvr>
</p:sld>
</file>

<file path=ppt/theme/theme1.xml><?xml version="1.0" encoding="utf-8"?>
<a:theme xmlns:a="http://schemas.openxmlformats.org/drawingml/2006/main" name="HY-Valtio-Posteripohja_A1">
  <a:themeElements>
    <a:clrScheme name="HY-Posteri">
      <a:dk1>
        <a:sysClr val="windowText" lastClr="000000"/>
      </a:dk1>
      <a:lt1>
        <a:sysClr val="window" lastClr="FFFFFF"/>
      </a:lt1>
      <a:dk2>
        <a:srgbClr val="8C8C8C"/>
      </a:dk2>
      <a:lt2>
        <a:srgbClr val="F2F2F2"/>
      </a:lt2>
      <a:accent1>
        <a:srgbClr val="000000"/>
      </a:accent1>
      <a:accent2>
        <a:srgbClr val="FFFFFF"/>
      </a:accent2>
      <a:accent3>
        <a:srgbClr val="8C8C8C"/>
      </a:accent3>
      <a:accent4>
        <a:srgbClr val="5BBF21"/>
      </a:accent4>
      <a:accent5>
        <a:srgbClr val="009E60"/>
      </a:accent5>
      <a:accent6>
        <a:srgbClr val="00BD9D"/>
      </a:accent6>
      <a:hlink>
        <a:srgbClr val="3A75C4"/>
      </a:hlink>
      <a:folHlink>
        <a:srgbClr val="00A39A"/>
      </a:folHlink>
    </a:clrScheme>
    <a:fontScheme name="HY-Posteri - Arial">
      <a:majorFont>
        <a:latin typeface="Arial Black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20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532</Words>
  <Application>Microsoft Macintosh PowerPoint</Application>
  <PresentationFormat>Custom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Georgia</vt:lpstr>
      <vt:lpstr>Gotham Narrow Book</vt:lpstr>
      <vt:lpstr>HY-Valtio-Posteripohja_A1</vt:lpstr>
      <vt:lpstr>Enkätstudie kring hörselskadades rättigheter inom arbetslivet</vt:lpstr>
    </vt:vector>
  </TitlesOfParts>
  <Company>yp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subject>A1</dc:subject>
  <dc:creator>Jere Kasanen</dc:creator>
  <cp:lastModifiedBy>Microsoft Office User</cp:lastModifiedBy>
  <cp:revision>26</cp:revision>
  <cp:lastPrinted>2017-12-08T08:23:51Z</cp:lastPrinted>
  <dcterms:created xsi:type="dcterms:W3CDTF">2010-01-23T12:18:10Z</dcterms:created>
  <dcterms:modified xsi:type="dcterms:W3CDTF">2020-05-19T06:11:02Z</dcterms:modified>
</cp:coreProperties>
</file>