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7" r:id="rId3"/>
    <p:sldId id="266" r:id="rId4"/>
    <p:sldId id="258" r:id="rId5"/>
    <p:sldId id="291" r:id="rId6"/>
    <p:sldId id="276" r:id="rId7"/>
    <p:sldId id="268" r:id="rId8"/>
    <p:sldId id="289" r:id="rId9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78"/>
    <p:restoredTop sz="86382"/>
  </p:normalViewPr>
  <p:slideViewPr>
    <p:cSldViewPr snapToGrid="0" snapToObjects="1">
      <p:cViewPr varScale="1">
        <p:scale>
          <a:sx n="97" d="100"/>
          <a:sy n="97" d="100"/>
        </p:scale>
        <p:origin x="90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264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93519-B2D6-44BD-B6AA-FD23517829B1}" type="datetimeFigureOut">
              <a:rPr lang="fi-FI" smtClean="0"/>
              <a:t>1.10.2018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676DF-4D53-44C7-AB41-940C8BDB17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708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8A67F-A259-2741-A39F-F6B1434BCDEE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0D4CA-6AAA-8F48-A2CF-FDCFFD270AC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98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C7D3D-9DAF-5A46-845D-34A309D89B8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06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250" y="4629952"/>
            <a:ext cx="6461350" cy="3981445"/>
          </a:xfrm>
        </p:spPr>
        <p:txBody>
          <a:bodyPr/>
          <a:lstStyle/>
          <a:p>
            <a:endParaRPr lang="nl-NL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C7D3D-9DAF-5A46-845D-34A309D89B8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89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67534" y="4718749"/>
            <a:ext cx="6500011" cy="3967059"/>
          </a:xfrm>
        </p:spPr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C7D3D-9DAF-5A46-845D-34A309D89B8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57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0D4CA-6AAA-8F48-A2CF-FDCFFD270AC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8565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0D4CA-6AAA-8F48-A2CF-FDCFFD270AC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637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" y="4718750"/>
            <a:ext cx="6667544" cy="3967059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C7D3D-9DAF-5A46-845D-34A309D89B8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442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C7D3D-9DAF-5A46-845D-34A309D89B8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343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7A33BE9-3BD1-6346-974F-418E66BF8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C4E178E9-A3BD-2F47-A3BB-F39DDE0FF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7B2B423-5644-9542-94B4-871A737F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F7E-FC33-2F4C-9A00-77206A57464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CEBF014-EA8F-4340-AF85-1964C7D0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BB8BD47-309F-9F4D-B843-C2F1161A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9D41-C5FC-6B4C-B016-4CF35E8339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13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0226539-C9DC-0743-BFBA-462D76D2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79EB11B8-6E74-864A-B16A-00340D8F6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88CB96D-53F6-E647-A4FC-F1493FD6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F7E-FC33-2F4C-9A00-77206A57464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5735401-C36B-BB4C-86D5-F5919BFC6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59432E5-D5B4-2A45-A43D-BF35622F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9D41-C5FC-6B4C-B016-4CF35E8339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28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1FEA1517-BF08-E043-BC6C-6EB99C104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21DBE47E-52B1-FE47-B31C-FAD5F859C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D3B77F6-1908-EC4F-B1F9-4C32C02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F7E-FC33-2F4C-9A00-77206A57464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5B310E6-B8B7-6E40-9F5C-4C4831C81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E946EAF-4D8B-B548-A5AB-37F0C1ED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9D41-C5FC-6B4C-B016-4CF35E8339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901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2EF3074-18C7-6F48-8B0C-C3964222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4ED7472-3EEB-2549-89DF-588BDBBC0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95311C2-AB44-214B-9182-40B3F110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F7E-FC33-2F4C-9A00-77206A57464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6D46992C-39E2-8F43-A28E-3315A8F5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8417252B-E633-6348-B293-43C42CB5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9D41-C5FC-6B4C-B016-4CF35E8339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04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7FDDFD6-0088-C544-AE87-4322F2C0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143E92E5-6732-EF49-B44C-F2CDCC92C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E411F57-A919-CC41-991C-7B92E8548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F7E-FC33-2F4C-9A00-77206A57464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C9962F2-36A1-EF45-AE65-7A85F0DC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6F88BC9-1AFE-E746-9E00-097A3049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9D41-C5FC-6B4C-B016-4CF35E8339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EE8C8F-128F-A54B-A632-D3C54140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6786AED-9806-A64D-91DB-1000FB2CE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E4D67B67-80CE-B949-A308-1EE2FFA45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54279789-0D53-1342-81B9-91EF5F259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F7E-FC33-2F4C-9A00-77206A57464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5CF391EF-6CEB-604B-A27F-773A6B6C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90BC17DB-D926-6E48-ACF1-1A1320E7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9D41-C5FC-6B4C-B016-4CF35E8339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09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A8F9149-9661-C344-82C0-6C9E78D9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DA7EEEBD-C83A-7846-8E0E-545ED32EE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E0EF2D0B-F4B0-F043-9A46-7AA39593A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5F124ED5-BD9A-5A40-961B-6069EB648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A977BB35-78DF-C44E-AE5D-2D5D0C1C5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415852C7-C8C6-3D48-9B45-609E4B6C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F7E-FC33-2F4C-9A00-77206A57464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4045B7A5-7E15-6E4C-B191-58DB80A4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8BE524D2-CA30-BC42-BE28-17CDF63E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9D41-C5FC-6B4C-B016-4CF35E8339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27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4F67A89-3C56-494A-8615-36D062BF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6F8199B9-46AA-C44C-A2EC-47197BB8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F7E-FC33-2F4C-9A00-77206A57464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4734E0C3-0B33-E844-93A6-B4505C71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2BC86A3C-1D70-9D4C-8871-EAD62A49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9D41-C5FC-6B4C-B016-4CF35E8339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23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4BD0ACE4-75BB-7B43-A2EF-47286D69B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F7E-FC33-2F4C-9A00-77206A57464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8F3C4BF6-F310-1D41-8071-550BA34B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3B238DC9-B507-F340-9C8B-06686282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9D41-C5FC-6B4C-B016-4CF35E8339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55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84FF264-6A0E-9B4F-BF16-8E7152D15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A74EF50-34C0-7F47-975D-72F64BD76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C48BC921-8956-394C-AB7D-18A8A70FB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08CF2450-E555-4645-B0FE-E1E495C34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F7E-FC33-2F4C-9A00-77206A57464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82B3F34A-914E-DA46-AE93-83A35FF5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24E2F58D-3984-BF47-9EC9-BFDA21C1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9D41-C5FC-6B4C-B016-4CF35E8339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01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3BB6A8-45FB-BE45-8E7D-E436CA6F1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CB4BD69B-FDB1-014B-8D75-CB798E1AE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E9A98807-4407-1F45-AA72-545E6141B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92777D4B-A5A2-F141-A8DE-8B7D3143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4F7E-FC33-2F4C-9A00-77206A57464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E30C1585-1ACA-F54B-8C1C-AF14817C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9444A19-91A7-E448-9033-A0B785FA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9D41-C5FC-6B4C-B016-4CF35E8339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15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CF2F7DD5-BE53-C04E-8257-BB76335E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6AA503D-6F9F-9D44-92F4-DE37CCF86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CDC4E22-0EAA-A942-A4BA-B99926344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24F7E-FC33-2F4C-9A00-77206A57464D}" type="datetimeFigureOut">
              <a:rPr lang="nl-NL" smtClean="0"/>
              <a:t>1-10-2018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F856ECED-C7C6-C24F-8402-8B743A6EF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142939A-0FAC-D140-8BE5-4D614DCE5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D9D41-C5FC-6B4C-B016-4CF35E8339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79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.w.metz@hva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10" Type="http://schemas.openxmlformats.org/officeDocument/2006/relationships/image" Target="../media/image7.jpg"/><Relationship Id="rId4" Type="http://schemas.microsoft.com/office/2007/relationships/hdphoto" Target="../media/hdphoto1.wdp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.w.metz@hva.n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821410"/>
            <a:ext cx="9216326" cy="3812582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Living labs as </a:t>
            </a:r>
            <a:r>
              <a:rPr lang="nl-NL" b="1" dirty="0" err="1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spaces</a:t>
            </a:r>
            <a:r>
              <a:rPr lang="nl-NL" b="1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b="1" dirty="0" err="1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for</a:t>
            </a:r>
            <a:r>
              <a:rPr lang="nl-NL" b="1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b="1" dirty="0" err="1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knowledge</a:t>
            </a:r>
            <a:r>
              <a:rPr lang="nl-NL" b="1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b="1" dirty="0" err="1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production</a:t>
            </a:r>
            <a:r>
              <a:rPr lang="nl-NL" b="1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nl-NL" b="1" dirty="0" err="1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r>
              <a:rPr lang="nl-NL" b="1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b="1" dirty="0" err="1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nl-NL" b="1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b="1" dirty="0" err="1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practice</a:t>
            </a:r>
            <a:r>
              <a:rPr lang="nl-NL" b="1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b="1" dirty="0" err="1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innovation</a:t>
            </a:r>
            <a:endParaRPr lang="nl-NL" b="1" dirty="0">
              <a:solidFill>
                <a:schemeClr val="accent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32475" y="6059835"/>
            <a:ext cx="11825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Judith Metz Ph.D.</a:t>
            </a:r>
            <a:r>
              <a:rPr lang="nl-NL" dirty="0"/>
              <a:t> - </a:t>
            </a:r>
            <a:r>
              <a:rPr lang="en-US" b="1" dirty="0"/>
              <a:t>Professor Urban Youth Work</a:t>
            </a:r>
            <a:r>
              <a:rPr lang="nl-NL" dirty="0"/>
              <a:t> - </a:t>
            </a:r>
            <a:r>
              <a:rPr lang="en-US" b="1" u="sng" dirty="0">
                <a:hlinkClick r:id="rId3"/>
              </a:rPr>
              <a:t>j.w.metz@hva.nl</a:t>
            </a:r>
            <a:r>
              <a:rPr lang="en-US" b="1" dirty="0"/>
              <a:t> or 0031-6-21156-79</a:t>
            </a:r>
          </a:p>
          <a:p>
            <a:pPr algn="ctr"/>
            <a:r>
              <a:rPr lang="en-US" b="1" dirty="0"/>
              <a:t>Amsterdam University of Applied Sciences</a:t>
            </a:r>
            <a:r>
              <a:rPr lang="nl-NL" dirty="0"/>
              <a:t>, </a:t>
            </a:r>
            <a:r>
              <a:rPr lang="en-US" b="1" dirty="0"/>
              <a:t>School of Social Work and Law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869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334" y="365125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chemeClr val="accent3"/>
                </a:solidFill>
              </a:rPr>
              <a:t>Living lab as </a:t>
            </a:r>
            <a:r>
              <a:rPr lang="nl-NL" b="1" dirty="0" err="1">
                <a:solidFill>
                  <a:schemeClr val="accent3"/>
                </a:solidFill>
              </a:rPr>
              <a:t>perspective</a:t>
            </a:r>
            <a:endParaRPr lang="nl-NL" b="1" dirty="0">
              <a:solidFill>
                <a:schemeClr val="accent3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1218334" cy="4067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dirty="0">
                <a:latin typeface="+mj-lt"/>
              </a:rPr>
              <a:t>“A living lab is a </a:t>
            </a:r>
            <a:r>
              <a:rPr lang="nl-NL" sz="3200" dirty="0" err="1">
                <a:latin typeface="+mj-lt"/>
              </a:rPr>
              <a:t>knowledge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infrastructure</a:t>
            </a:r>
            <a:r>
              <a:rPr lang="nl-NL" sz="3200" dirty="0">
                <a:latin typeface="+mj-lt"/>
              </a:rPr>
              <a:t> in </a:t>
            </a:r>
            <a:r>
              <a:rPr lang="nl-NL" sz="3200" dirty="0" err="1">
                <a:latin typeface="+mj-lt"/>
              </a:rPr>
              <a:t>which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practice</a:t>
            </a:r>
            <a:r>
              <a:rPr lang="nl-NL" sz="3200" dirty="0">
                <a:latin typeface="+mj-lt"/>
              </a:rPr>
              <a:t>, research, policy </a:t>
            </a:r>
            <a:r>
              <a:rPr lang="nl-NL" sz="3200" dirty="0" err="1">
                <a:latin typeface="+mj-lt"/>
              </a:rPr>
              <a:t>and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education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work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together</a:t>
            </a:r>
            <a:r>
              <a:rPr lang="nl-NL" sz="3200" dirty="0">
                <a:latin typeface="+mj-lt"/>
              </a:rPr>
              <a:t>. </a:t>
            </a:r>
            <a:r>
              <a:rPr lang="nl-NL" sz="3200" dirty="0" err="1">
                <a:latin typeface="+mj-lt"/>
              </a:rPr>
              <a:t>This</a:t>
            </a:r>
            <a:r>
              <a:rPr lang="nl-NL" sz="3200" dirty="0">
                <a:latin typeface="+mj-lt"/>
              </a:rPr>
              <a:t> means </a:t>
            </a:r>
            <a:r>
              <a:rPr lang="nl-NL" sz="3200" dirty="0" err="1">
                <a:latin typeface="+mj-lt"/>
              </a:rPr>
              <a:t>that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one</a:t>
            </a:r>
            <a:r>
              <a:rPr lang="nl-NL" sz="3200" dirty="0">
                <a:latin typeface="+mj-lt"/>
              </a:rPr>
              <a:t> or more </a:t>
            </a:r>
            <a:r>
              <a:rPr lang="nl-NL" sz="3200" dirty="0" err="1">
                <a:latin typeface="+mj-lt"/>
              </a:rPr>
              <a:t>practice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institutions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collaborate</a:t>
            </a:r>
            <a:r>
              <a:rPr lang="nl-NL" sz="3200" dirty="0">
                <a:latin typeface="+mj-lt"/>
              </a:rPr>
              <a:t> on a </a:t>
            </a:r>
            <a:r>
              <a:rPr lang="nl-NL" sz="3200" dirty="0" err="1">
                <a:latin typeface="+mj-lt"/>
              </a:rPr>
              <a:t>structural</a:t>
            </a:r>
            <a:r>
              <a:rPr lang="nl-NL" sz="3200" dirty="0">
                <a:latin typeface="+mj-lt"/>
              </a:rPr>
              <a:t> basis </a:t>
            </a:r>
            <a:r>
              <a:rPr lang="nl-NL" sz="3200" dirty="0" err="1">
                <a:latin typeface="+mj-lt"/>
              </a:rPr>
              <a:t>with</a:t>
            </a:r>
            <a:r>
              <a:rPr lang="nl-NL" sz="3200" dirty="0">
                <a:latin typeface="+mj-lt"/>
              </a:rPr>
              <a:t> a </a:t>
            </a:r>
            <a:r>
              <a:rPr lang="nl-NL" sz="3200" dirty="0" err="1">
                <a:latin typeface="+mj-lt"/>
              </a:rPr>
              <a:t>university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that</a:t>
            </a:r>
            <a:r>
              <a:rPr lang="nl-NL" sz="3200" dirty="0">
                <a:latin typeface="+mj-lt"/>
              </a:rPr>
              <a:t> combines </a:t>
            </a:r>
            <a:r>
              <a:rPr lang="nl-NL" sz="3200" dirty="0" err="1">
                <a:latin typeface="+mj-lt"/>
              </a:rPr>
              <a:t>education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and</a:t>
            </a:r>
            <a:r>
              <a:rPr lang="nl-NL" sz="3200" dirty="0">
                <a:latin typeface="+mj-lt"/>
              </a:rPr>
              <a:t> research. The goal is </a:t>
            </a:r>
            <a:r>
              <a:rPr lang="nl-NL" sz="3200" dirty="0" err="1">
                <a:latin typeface="+mj-lt"/>
              </a:rPr>
              <a:t>to</a:t>
            </a:r>
            <a:r>
              <a:rPr lang="nl-NL" sz="3200" dirty="0">
                <a:latin typeface="+mj-lt"/>
              </a:rPr>
              <a:t> translate issues </a:t>
            </a:r>
            <a:r>
              <a:rPr lang="nl-NL" sz="3200" dirty="0" err="1">
                <a:latin typeface="+mj-lt"/>
              </a:rPr>
              <a:t>from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practice</a:t>
            </a:r>
            <a:r>
              <a:rPr lang="nl-NL" sz="3200" dirty="0">
                <a:latin typeface="+mj-lt"/>
              </a:rPr>
              <a:t>, </a:t>
            </a:r>
            <a:r>
              <a:rPr lang="nl-NL" sz="3200" dirty="0" err="1">
                <a:latin typeface="+mj-lt"/>
              </a:rPr>
              <a:t>education</a:t>
            </a:r>
            <a:r>
              <a:rPr lang="nl-NL" sz="3200" dirty="0">
                <a:latin typeface="+mj-lt"/>
              </a:rPr>
              <a:t> or policy </a:t>
            </a:r>
            <a:r>
              <a:rPr lang="nl-NL" sz="3200" dirty="0" err="1">
                <a:latin typeface="+mj-lt"/>
              </a:rPr>
              <a:t>into</a:t>
            </a:r>
            <a:r>
              <a:rPr lang="nl-NL" sz="3200" dirty="0">
                <a:latin typeface="+mj-lt"/>
              </a:rPr>
              <a:t> research </a:t>
            </a:r>
            <a:r>
              <a:rPr lang="nl-NL" sz="3200" dirty="0" err="1">
                <a:latin typeface="+mj-lt"/>
              </a:rPr>
              <a:t>questions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and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to</a:t>
            </a:r>
            <a:r>
              <a:rPr lang="nl-NL" sz="3200" dirty="0">
                <a:latin typeface="+mj-lt"/>
              </a:rPr>
              <a:t> transfer </a:t>
            </a:r>
            <a:r>
              <a:rPr lang="nl-NL" sz="3200" dirty="0" err="1">
                <a:latin typeface="+mj-lt"/>
              </a:rPr>
              <a:t>the</a:t>
            </a:r>
            <a:r>
              <a:rPr lang="nl-NL" sz="3200" dirty="0">
                <a:latin typeface="+mj-lt"/>
              </a:rPr>
              <a:t> research </a:t>
            </a:r>
            <a:r>
              <a:rPr lang="nl-NL" sz="3200" dirty="0" err="1">
                <a:latin typeface="+mj-lt"/>
              </a:rPr>
              <a:t>outcomes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to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the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practice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for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validation</a:t>
            </a:r>
            <a:r>
              <a:rPr lang="nl-NL" sz="3200" dirty="0">
                <a:latin typeface="+mj-lt"/>
              </a:rPr>
              <a:t>. The </a:t>
            </a:r>
            <a:r>
              <a:rPr lang="nl-NL" sz="3200" dirty="0" err="1">
                <a:latin typeface="+mj-lt"/>
              </a:rPr>
              <a:t>integration</a:t>
            </a:r>
            <a:r>
              <a:rPr lang="nl-NL" sz="3200" dirty="0">
                <a:latin typeface="+mj-lt"/>
              </a:rPr>
              <a:t> of </a:t>
            </a:r>
            <a:r>
              <a:rPr lang="nl-NL" sz="3200" dirty="0" err="1">
                <a:latin typeface="+mj-lt"/>
              </a:rPr>
              <a:t>practice</a:t>
            </a:r>
            <a:r>
              <a:rPr lang="nl-NL" sz="3200" dirty="0">
                <a:latin typeface="+mj-lt"/>
              </a:rPr>
              <a:t>, research </a:t>
            </a:r>
            <a:r>
              <a:rPr lang="nl-NL" sz="3200" dirty="0" err="1">
                <a:latin typeface="+mj-lt"/>
              </a:rPr>
              <a:t>and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education</a:t>
            </a:r>
            <a:r>
              <a:rPr lang="nl-NL" sz="3200" dirty="0">
                <a:latin typeface="+mj-lt"/>
              </a:rPr>
              <a:t> is </a:t>
            </a:r>
            <a:r>
              <a:rPr lang="nl-NL" sz="3200" dirty="0" err="1">
                <a:latin typeface="+mj-lt"/>
              </a:rPr>
              <a:t>expected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to</a:t>
            </a:r>
            <a:r>
              <a:rPr lang="nl-NL" sz="3200" dirty="0">
                <a:latin typeface="+mj-lt"/>
              </a:rPr>
              <a:t> support </a:t>
            </a:r>
            <a:r>
              <a:rPr lang="nl-NL" sz="3200" dirty="0" err="1">
                <a:latin typeface="+mj-lt"/>
              </a:rPr>
              <a:t>the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professionalisation</a:t>
            </a:r>
            <a:r>
              <a:rPr lang="nl-NL" sz="3200" dirty="0">
                <a:latin typeface="+mj-lt"/>
              </a:rPr>
              <a:t> of </a:t>
            </a:r>
            <a:r>
              <a:rPr lang="nl-NL" sz="3200" dirty="0" err="1">
                <a:latin typeface="+mj-lt"/>
              </a:rPr>
              <a:t>the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practice</a:t>
            </a:r>
            <a:r>
              <a:rPr lang="nl-NL" sz="3200" dirty="0">
                <a:latin typeface="+mj-lt"/>
              </a:rPr>
              <a:t> as well as </a:t>
            </a:r>
            <a:r>
              <a:rPr lang="nl-NL" sz="3200" dirty="0" err="1">
                <a:latin typeface="+mj-lt"/>
              </a:rPr>
              <a:t>the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profession</a:t>
            </a:r>
            <a:r>
              <a:rPr lang="nl-NL" sz="3200" dirty="0">
                <a:latin typeface="+mj-lt"/>
              </a:rPr>
              <a:t>” </a:t>
            </a:r>
            <a:r>
              <a:rPr lang="nl-NL" sz="2400" dirty="0">
                <a:latin typeface="+mj-lt"/>
              </a:rPr>
              <a:t>(Wijnenberg &amp; Nies, 2015, p4).</a:t>
            </a:r>
          </a:p>
        </p:txBody>
      </p:sp>
    </p:spTree>
    <p:extLst>
      <p:ext uri="{BB962C8B-B14F-4D97-AF65-F5344CB8AC3E}">
        <p14:creationId xmlns:p14="http://schemas.microsoft.com/office/powerpoint/2010/main" val="289828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8734" y="43393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chemeClr val="accent3"/>
                </a:solidFill>
              </a:rPr>
              <a:t>Background: </a:t>
            </a:r>
          </a:p>
        </p:txBody>
      </p:sp>
      <p:pic>
        <p:nvPicPr>
          <p:cNvPr id="4" name="Afbeelding 3" descr="achterhuis-cover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0" y="2264197"/>
            <a:ext cx="1609430" cy="2739455"/>
          </a:xfrm>
          <a:prstGeom prst="rect">
            <a:avLst/>
          </a:prstGeom>
        </p:spPr>
      </p:pic>
      <p:pic>
        <p:nvPicPr>
          <p:cNvPr id="5" name="Afbeelding 4" descr="cover burgerkrach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62" y="2807200"/>
            <a:ext cx="1697178" cy="2393021"/>
          </a:xfrm>
          <a:prstGeom prst="rect">
            <a:avLst/>
          </a:prstGeom>
        </p:spPr>
      </p:pic>
      <p:pic>
        <p:nvPicPr>
          <p:cNvPr id="6" name="Afbeelding 5" descr="10010040014750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10" y="1806998"/>
            <a:ext cx="2011603" cy="29582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1" y="118534"/>
            <a:ext cx="3094901" cy="236900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8" y="3760349"/>
            <a:ext cx="1615548" cy="249544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93" y="4765238"/>
            <a:ext cx="2711572" cy="180489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59" y="4751288"/>
            <a:ext cx="2713224" cy="1810229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3004092" y="2115157"/>
            <a:ext cx="7020443" cy="288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92D050"/>
                </a:solidFill>
                <a:latin typeface="+mn-lt"/>
              </a:rPr>
              <a:t>The </a:t>
            </a:r>
            <a:r>
              <a:rPr lang="nl-NL" b="1" dirty="0" err="1">
                <a:solidFill>
                  <a:srgbClr val="92D050"/>
                </a:solidFill>
                <a:latin typeface="+mn-lt"/>
              </a:rPr>
              <a:t>need</a:t>
            </a:r>
            <a:r>
              <a:rPr lang="nl-NL" b="1" dirty="0">
                <a:solidFill>
                  <a:srgbClr val="92D050"/>
                </a:solidFill>
                <a:latin typeface="+mn-lt"/>
              </a:rPr>
              <a:t> </a:t>
            </a:r>
            <a:r>
              <a:rPr lang="nl-NL" b="1" dirty="0" err="1">
                <a:solidFill>
                  <a:srgbClr val="92D050"/>
                </a:solidFill>
                <a:latin typeface="+mn-lt"/>
              </a:rPr>
              <a:t>for</a:t>
            </a:r>
            <a:r>
              <a:rPr lang="nl-NL" b="1" dirty="0">
                <a:solidFill>
                  <a:srgbClr val="92D050"/>
                </a:solidFill>
                <a:latin typeface="+mn-lt"/>
              </a:rPr>
              <a:t> </a:t>
            </a:r>
            <a:r>
              <a:rPr lang="nl-NL" b="1" dirty="0" err="1">
                <a:solidFill>
                  <a:srgbClr val="92D050"/>
                </a:solidFill>
                <a:latin typeface="+mn-lt"/>
              </a:rPr>
              <a:t>social</a:t>
            </a:r>
            <a:r>
              <a:rPr lang="nl-NL" b="1" dirty="0">
                <a:solidFill>
                  <a:srgbClr val="92D050"/>
                </a:solidFill>
                <a:latin typeface="+mn-lt"/>
              </a:rPr>
              <a:t> </a:t>
            </a:r>
            <a:r>
              <a:rPr lang="nl-NL" b="1" dirty="0" err="1">
                <a:solidFill>
                  <a:srgbClr val="92D050"/>
                </a:solidFill>
                <a:latin typeface="+mn-lt"/>
              </a:rPr>
              <a:t>work</a:t>
            </a:r>
            <a:r>
              <a:rPr lang="nl-NL" b="1" dirty="0">
                <a:solidFill>
                  <a:srgbClr val="92D050"/>
                </a:solidFill>
                <a:latin typeface="+mn-lt"/>
              </a:rPr>
              <a:t> </a:t>
            </a:r>
          </a:p>
          <a:p>
            <a:pPr algn="ctr"/>
            <a:r>
              <a:rPr lang="nl-NL" b="1" dirty="0" err="1">
                <a:solidFill>
                  <a:srgbClr val="92D050"/>
                </a:solidFill>
                <a:latin typeface="+mn-lt"/>
              </a:rPr>
              <a:t>profession</a:t>
            </a:r>
            <a:r>
              <a:rPr lang="nl-NL" b="1" dirty="0">
                <a:solidFill>
                  <a:srgbClr val="92D050"/>
                </a:solidFill>
                <a:latin typeface="+mn-lt"/>
              </a:rPr>
              <a:t>(als) </a:t>
            </a:r>
            <a:r>
              <a:rPr lang="nl-NL" b="1" dirty="0" err="1">
                <a:solidFill>
                  <a:srgbClr val="92D050"/>
                </a:solidFill>
                <a:latin typeface="+mn-lt"/>
              </a:rPr>
              <a:t>to</a:t>
            </a:r>
            <a:r>
              <a:rPr lang="nl-NL" b="1" dirty="0">
                <a:solidFill>
                  <a:srgbClr val="92D050"/>
                </a:solidFill>
                <a:latin typeface="+mn-lt"/>
              </a:rPr>
              <a:t> </a:t>
            </a:r>
            <a:r>
              <a:rPr lang="nl-NL" b="1" dirty="0" err="1">
                <a:solidFill>
                  <a:srgbClr val="92D050"/>
                </a:solidFill>
                <a:latin typeface="+mn-lt"/>
              </a:rPr>
              <a:t>practice</a:t>
            </a:r>
            <a:r>
              <a:rPr lang="nl-NL" b="1" dirty="0">
                <a:solidFill>
                  <a:srgbClr val="92D050"/>
                </a:solidFill>
                <a:latin typeface="+mn-lt"/>
              </a:rPr>
              <a:t> </a:t>
            </a:r>
          </a:p>
          <a:p>
            <a:pPr algn="ctr"/>
            <a:r>
              <a:rPr lang="nl-NL" b="1" dirty="0">
                <a:solidFill>
                  <a:srgbClr val="92D050"/>
                </a:solidFill>
                <a:latin typeface="+mn-lt"/>
              </a:rPr>
              <a:t>more </a:t>
            </a:r>
            <a:r>
              <a:rPr lang="nl-NL" b="1" dirty="0" err="1">
                <a:solidFill>
                  <a:srgbClr val="92D050"/>
                </a:solidFill>
                <a:latin typeface="+mn-lt"/>
              </a:rPr>
              <a:t>effectively</a:t>
            </a:r>
            <a:r>
              <a:rPr lang="nl-NL" b="1" dirty="0">
                <a:solidFill>
                  <a:srgbClr val="92D050"/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400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BA85789-0CBD-194F-92CE-ACFFE013E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235" y="4150207"/>
            <a:ext cx="5100588" cy="28492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nl-NL" dirty="0"/>
              <a:t> Research in real life </a:t>
            </a:r>
            <a:r>
              <a:rPr lang="nl-NL" dirty="0" err="1"/>
              <a:t>situations</a:t>
            </a:r>
            <a:endParaRPr lang="nl-NL" dirty="0"/>
          </a:p>
          <a:p>
            <a:pPr>
              <a:buFont typeface="Wingdings" pitchFamily="2" charset="2"/>
              <a:buChar char="Ø"/>
            </a:pPr>
            <a:r>
              <a:rPr lang="nl-NL" dirty="0"/>
              <a:t> </a:t>
            </a:r>
            <a:r>
              <a:rPr lang="nl-NL" dirty="0" err="1"/>
              <a:t>Practitioners</a:t>
            </a:r>
            <a:r>
              <a:rPr lang="nl-NL" dirty="0"/>
              <a:t>, </a:t>
            </a:r>
            <a:r>
              <a:rPr lang="nl-NL" dirty="0" err="1"/>
              <a:t>students</a:t>
            </a:r>
            <a:r>
              <a:rPr lang="nl-NL" dirty="0"/>
              <a:t>, </a:t>
            </a:r>
            <a:r>
              <a:rPr lang="nl-NL" dirty="0" err="1"/>
              <a:t>educators</a:t>
            </a:r>
            <a:r>
              <a:rPr lang="nl-NL" dirty="0"/>
              <a:t> &amp; </a:t>
            </a:r>
            <a:r>
              <a:rPr lang="nl-NL" dirty="0" err="1"/>
              <a:t>researchers</a:t>
            </a:r>
            <a:r>
              <a:rPr lang="nl-NL" dirty="0"/>
              <a:t> </a:t>
            </a:r>
            <a:r>
              <a:rPr lang="nl-NL" dirty="0" err="1"/>
              <a:t>learn</a:t>
            </a:r>
            <a:r>
              <a:rPr lang="nl-NL" dirty="0"/>
              <a:t> </a:t>
            </a:r>
            <a:r>
              <a:rPr lang="nl-NL" dirty="0" err="1"/>
              <a:t>together</a:t>
            </a:r>
            <a:endParaRPr lang="nl-NL" dirty="0"/>
          </a:p>
          <a:p>
            <a:pPr>
              <a:buFont typeface="Wingdings" pitchFamily="2" charset="2"/>
              <a:buChar char="Ø"/>
            </a:pPr>
            <a:r>
              <a:rPr lang="nl-NL" dirty="0" err="1"/>
              <a:t>Outcomes</a:t>
            </a:r>
            <a:r>
              <a:rPr lang="nl-NL" dirty="0"/>
              <a:t> are </a:t>
            </a:r>
            <a:r>
              <a:rPr lang="nl-NL" dirty="0" err="1"/>
              <a:t>transfered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education</a:t>
            </a:r>
            <a:r>
              <a:rPr lang="nl-NL" dirty="0"/>
              <a:t> &amp; </a:t>
            </a:r>
            <a:r>
              <a:rPr lang="nl-NL" dirty="0" err="1"/>
              <a:t>practice</a:t>
            </a:r>
            <a:r>
              <a:rPr lang="nl-NL" dirty="0"/>
              <a:t>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EF1E3C8E-1063-A94F-AA9D-42AB64ED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635" y="3249659"/>
            <a:ext cx="4279230" cy="132556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3"/>
                </a:solidFill>
              </a:rPr>
              <a:t/>
            </a:r>
            <a:br>
              <a:rPr lang="nl-NL" b="1" dirty="0">
                <a:solidFill>
                  <a:schemeClr val="accent3"/>
                </a:solidFill>
              </a:rPr>
            </a:br>
            <a:r>
              <a:rPr lang="nl-NL" b="1" dirty="0">
                <a:solidFill>
                  <a:schemeClr val="accent3"/>
                </a:solidFill>
              </a:rPr>
              <a:t>High </a:t>
            </a:r>
            <a:r>
              <a:rPr lang="nl-NL" b="1" dirty="0" err="1">
                <a:solidFill>
                  <a:schemeClr val="accent3"/>
                </a:solidFill>
              </a:rPr>
              <a:t>expectations</a:t>
            </a:r>
            <a:r>
              <a:rPr lang="nl-NL" b="1" dirty="0">
                <a:solidFill>
                  <a:schemeClr val="accent3"/>
                </a:solidFill>
              </a:rPr>
              <a:t>				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E8880FDB-7E82-A549-B606-C49D3B9A0318}"/>
              </a:ext>
            </a:extLst>
          </p:cNvPr>
          <p:cNvSpPr txBox="1">
            <a:spLocks/>
          </p:cNvSpPr>
          <p:nvPr/>
        </p:nvSpPr>
        <p:spPr>
          <a:xfrm>
            <a:off x="29412" y="-426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Living lab as </a:t>
            </a:r>
            <a:r>
              <a:rPr lang="nl-NL" b="1" dirty="0" err="1">
                <a:solidFill>
                  <a:schemeClr val="bg1">
                    <a:lumMod val="65000"/>
                  </a:schemeClr>
                </a:solidFill>
              </a:rPr>
              <a:t>answer</a:t>
            </a:r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 ..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AAA1A116-8AE2-094A-9C95-D0F5EF53AD6C}"/>
              </a:ext>
            </a:extLst>
          </p:cNvPr>
          <p:cNvSpPr txBox="1"/>
          <p:nvPr/>
        </p:nvSpPr>
        <p:spPr>
          <a:xfrm>
            <a:off x="144384" y="1491918"/>
            <a:ext cx="355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Netherlands </a:t>
            </a:r>
            <a:r>
              <a:rPr lang="nl-NL" dirty="0" err="1"/>
              <a:t>two</a:t>
            </a:r>
            <a:r>
              <a:rPr lang="nl-NL" dirty="0"/>
              <a:t> approaches: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CF77CAC0-E256-1A49-915E-E3BE9DAC0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21" y="2260005"/>
            <a:ext cx="1714500" cy="9271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7664CB50-1CFC-C146-84B6-4F47E448B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246" y="5572814"/>
            <a:ext cx="1688200" cy="103278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xmlns="" id="{75A8EB64-1EA0-024F-8766-C749A28A1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614" y="813756"/>
            <a:ext cx="3552465" cy="2202528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xmlns="" id="{1B8E2CA2-68CC-E449-9AA5-80CB287962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6345" y="3216747"/>
            <a:ext cx="1827003" cy="229870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1C84AFE8-4CEA-AF42-A719-B542EE8F8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3957" y="3378630"/>
            <a:ext cx="3887136" cy="274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BA85789-0CBD-194F-92CE-ACFFE013E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59" y="1690688"/>
            <a:ext cx="5196840" cy="44862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nl-NL" dirty="0"/>
              <a:t> Research in real life </a:t>
            </a:r>
            <a:r>
              <a:rPr lang="nl-NL" dirty="0" err="1"/>
              <a:t>situations</a:t>
            </a:r>
            <a:endParaRPr lang="nl-NL" dirty="0"/>
          </a:p>
          <a:p>
            <a:pPr>
              <a:buFont typeface="Wingdings" pitchFamily="2" charset="2"/>
              <a:buChar char="Ø"/>
            </a:pPr>
            <a:r>
              <a:rPr lang="nl-NL" dirty="0"/>
              <a:t> Means </a:t>
            </a:r>
            <a:r>
              <a:rPr lang="nl-NL" dirty="0" err="1"/>
              <a:t>for</a:t>
            </a:r>
            <a:r>
              <a:rPr lang="nl-NL" dirty="0"/>
              <a:t> research 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 </a:t>
            </a:r>
            <a:r>
              <a:rPr lang="nl-NL" dirty="0" err="1"/>
              <a:t>Practitioners</a:t>
            </a:r>
            <a:r>
              <a:rPr lang="nl-NL" dirty="0"/>
              <a:t>, </a:t>
            </a:r>
            <a:r>
              <a:rPr lang="nl-NL" dirty="0" err="1"/>
              <a:t>students</a:t>
            </a:r>
            <a:r>
              <a:rPr lang="nl-NL" dirty="0"/>
              <a:t>, </a:t>
            </a:r>
            <a:r>
              <a:rPr lang="nl-NL" dirty="0" err="1"/>
              <a:t>educators</a:t>
            </a:r>
            <a:r>
              <a:rPr lang="nl-NL" dirty="0"/>
              <a:t> &amp; </a:t>
            </a:r>
            <a:r>
              <a:rPr lang="nl-NL" dirty="0" err="1"/>
              <a:t>researchers</a:t>
            </a:r>
            <a:r>
              <a:rPr lang="nl-NL" dirty="0"/>
              <a:t> </a:t>
            </a:r>
            <a:r>
              <a:rPr lang="nl-NL" dirty="0" err="1"/>
              <a:t>learn</a:t>
            </a:r>
            <a:r>
              <a:rPr lang="nl-NL" dirty="0"/>
              <a:t> </a:t>
            </a:r>
            <a:r>
              <a:rPr lang="nl-NL" dirty="0" err="1"/>
              <a:t>together</a:t>
            </a:r>
            <a:endParaRPr lang="nl-NL" dirty="0"/>
          </a:p>
          <a:p>
            <a:pPr>
              <a:buFont typeface="Wingdings" pitchFamily="2" charset="2"/>
              <a:buChar char="Ø"/>
            </a:pPr>
            <a:r>
              <a:rPr lang="nl-NL" dirty="0"/>
              <a:t> </a:t>
            </a:r>
            <a:r>
              <a:rPr lang="nl-NL" dirty="0" err="1"/>
              <a:t>Practitioners</a:t>
            </a:r>
            <a:r>
              <a:rPr lang="nl-NL" dirty="0"/>
              <a:t>, </a:t>
            </a:r>
            <a:r>
              <a:rPr lang="nl-NL" dirty="0" err="1"/>
              <a:t>students</a:t>
            </a:r>
            <a:r>
              <a:rPr lang="nl-NL" dirty="0"/>
              <a:t> &amp;  </a:t>
            </a:r>
            <a:r>
              <a:rPr lang="nl-NL" dirty="0" err="1"/>
              <a:t>educators</a:t>
            </a:r>
            <a:r>
              <a:rPr lang="nl-NL" dirty="0"/>
              <a:t> </a:t>
            </a:r>
            <a:r>
              <a:rPr lang="nl-NL" dirty="0" err="1"/>
              <a:t>become</a:t>
            </a:r>
            <a:r>
              <a:rPr lang="nl-NL" dirty="0"/>
              <a:t> </a:t>
            </a:r>
            <a:r>
              <a:rPr lang="nl-NL" dirty="0" err="1"/>
              <a:t>familiar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research </a:t>
            </a:r>
            <a:r>
              <a:rPr lang="nl-NL" dirty="0" err="1"/>
              <a:t>evidence</a:t>
            </a:r>
            <a:r>
              <a:rPr lang="nl-NL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 </a:t>
            </a:r>
            <a:r>
              <a:rPr lang="nl-NL" dirty="0" err="1"/>
              <a:t>Outcomes</a:t>
            </a:r>
            <a:r>
              <a:rPr lang="nl-NL" dirty="0"/>
              <a:t> are </a:t>
            </a:r>
            <a:r>
              <a:rPr lang="nl-NL" dirty="0" err="1"/>
              <a:t>transfered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education</a:t>
            </a:r>
            <a:r>
              <a:rPr lang="nl-NL" dirty="0"/>
              <a:t> &amp; </a:t>
            </a:r>
            <a:r>
              <a:rPr lang="nl-NL" dirty="0" err="1"/>
              <a:t>practice</a:t>
            </a:r>
            <a:r>
              <a:rPr lang="nl-NL" dirty="0"/>
              <a:t>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EF1E3C8E-1063-A94F-AA9D-42AB64ED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chemeClr val="accent3"/>
                </a:solidFill>
              </a:rPr>
              <a:t>Added</a:t>
            </a:r>
            <a:r>
              <a:rPr lang="nl-NL" b="1" dirty="0">
                <a:solidFill>
                  <a:schemeClr val="accent3"/>
                </a:solidFill>
              </a:rPr>
              <a:t> </a:t>
            </a:r>
            <a:r>
              <a:rPr lang="nl-NL" b="1" dirty="0" err="1">
                <a:solidFill>
                  <a:schemeClr val="accent3"/>
                </a:solidFill>
              </a:rPr>
              <a:t>value</a:t>
            </a:r>
            <a:r>
              <a:rPr lang="nl-NL" b="1" dirty="0">
                <a:solidFill>
                  <a:schemeClr val="accent3"/>
                </a:solidFill>
              </a:rPr>
              <a:t> 					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xmlns="" id="{55C69069-A2FF-A445-9498-9B3DD3CF2CF6}"/>
              </a:ext>
            </a:extLst>
          </p:cNvPr>
          <p:cNvSpPr txBox="1">
            <a:spLocks/>
          </p:cNvSpPr>
          <p:nvPr/>
        </p:nvSpPr>
        <p:spPr>
          <a:xfrm>
            <a:off x="6294132" y="1607955"/>
            <a:ext cx="5897867" cy="4551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nl-NL" dirty="0"/>
              <a:t> Research design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integrates</a:t>
            </a:r>
            <a:r>
              <a:rPr lang="nl-NL" dirty="0"/>
              <a:t>  </a:t>
            </a:r>
            <a:r>
              <a:rPr lang="nl-NL" dirty="0" err="1"/>
              <a:t>scientific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practice</a:t>
            </a:r>
            <a:r>
              <a:rPr lang="nl-NL" dirty="0"/>
              <a:t> </a:t>
            </a:r>
            <a:r>
              <a:rPr lang="nl-NL" dirty="0" err="1"/>
              <a:t>demands</a:t>
            </a:r>
            <a:endParaRPr lang="nl-NL" dirty="0"/>
          </a:p>
          <a:p>
            <a:pPr>
              <a:buFont typeface="Wingdings" pitchFamily="2" charset="2"/>
              <a:buChar char="Ø"/>
            </a:pPr>
            <a:r>
              <a:rPr lang="nl-NL" dirty="0"/>
              <a:t> </a:t>
            </a:r>
            <a:r>
              <a:rPr lang="nl-NL" dirty="0" err="1"/>
              <a:t>Disturbance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practice</a:t>
            </a:r>
            <a:r>
              <a:rPr lang="nl-NL" dirty="0"/>
              <a:t> </a:t>
            </a:r>
            <a:r>
              <a:rPr lang="nl-NL" dirty="0" err="1"/>
              <a:t>dynamics</a:t>
            </a:r>
            <a:r>
              <a:rPr lang="nl-NL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 Time </a:t>
            </a:r>
            <a:r>
              <a:rPr lang="nl-NL" dirty="0" err="1"/>
              <a:t>consuming</a:t>
            </a:r>
            <a:endParaRPr lang="nl-NL" dirty="0"/>
          </a:p>
          <a:p>
            <a:pPr>
              <a:buFont typeface="Wingdings" pitchFamily="2" charset="2"/>
              <a:buChar char="Ø"/>
            </a:pP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 </a:t>
            </a:r>
            <a:r>
              <a:rPr lang="nl-NL" dirty="0" err="1"/>
              <a:t>confusion</a:t>
            </a:r>
            <a:endParaRPr lang="nl-NL" dirty="0"/>
          </a:p>
          <a:p>
            <a:pPr>
              <a:buFont typeface="Wingdings" pitchFamily="2" charset="2"/>
              <a:buChar char="Ø"/>
            </a:pPr>
            <a:r>
              <a:rPr lang="nl-NL" dirty="0"/>
              <a:t> </a:t>
            </a:r>
            <a:r>
              <a:rPr lang="nl-NL" dirty="0" err="1"/>
              <a:t>Realization</a:t>
            </a:r>
            <a:r>
              <a:rPr lang="nl-NL" dirty="0"/>
              <a:t> of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ambitions</a:t>
            </a:r>
            <a:r>
              <a:rPr lang="nl-NL" dirty="0"/>
              <a:t>: </a:t>
            </a:r>
            <a:r>
              <a:rPr lang="nl-NL" dirty="0" err="1"/>
              <a:t>knowledge</a:t>
            </a:r>
            <a:r>
              <a:rPr lang="nl-NL" dirty="0"/>
              <a:t> </a:t>
            </a:r>
            <a:r>
              <a:rPr lang="nl-NL" dirty="0" err="1"/>
              <a:t>production</a:t>
            </a:r>
            <a:r>
              <a:rPr lang="nl-NL" dirty="0"/>
              <a:t>, </a:t>
            </a:r>
            <a:r>
              <a:rPr lang="nl-NL" dirty="0" err="1"/>
              <a:t>education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practice</a:t>
            </a:r>
            <a:r>
              <a:rPr lang="nl-NL" dirty="0"/>
              <a:t> </a:t>
            </a:r>
            <a:r>
              <a:rPr lang="nl-NL" dirty="0" err="1"/>
              <a:t>innovation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AFCF3E3A-07E5-294C-8BA5-84142EFD7BA6}"/>
              </a:ext>
            </a:extLst>
          </p:cNvPr>
          <p:cNvSpPr txBox="1">
            <a:spLocks/>
          </p:cNvSpPr>
          <p:nvPr/>
        </p:nvSpPr>
        <p:spPr>
          <a:xfrm>
            <a:off x="990600" y="2823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accent3"/>
                </a:solidFill>
              </a:rPr>
              <a:t>			      			</a:t>
            </a:r>
            <a:r>
              <a:rPr lang="nl-NL" b="1" dirty="0" err="1">
                <a:solidFill>
                  <a:schemeClr val="accent3"/>
                </a:solidFill>
              </a:rPr>
              <a:t>Difficulties</a:t>
            </a:r>
            <a:endParaRPr lang="nl-NL" b="1" dirty="0">
              <a:solidFill>
                <a:schemeClr val="accent3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2D8F2BA1-5CEA-3B40-99D2-B949EF57B663}"/>
              </a:ext>
            </a:extLst>
          </p:cNvPr>
          <p:cNvSpPr txBox="1">
            <a:spLocks/>
          </p:cNvSpPr>
          <p:nvPr/>
        </p:nvSpPr>
        <p:spPr>
          <a:xfrm>
            <a:off x="156412" y="-220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State of </a:t>
            </a:r>
            <a:r>
              <a:rPr lang="nl-NL" dirty="0" err="1"/>
              <a:t>the</a:t>
            </a:r>
            <a:r>
              <a:rPr lang="nl-NL" dirty="0"/>
              <a:t> art ..</a:t>
            </a:r>
          </a:p>
        </p:txBody>
      </p:sp>
    </p:spTree>
    <p:extLst>
      <p:ext uri="{BB962C8B-B14F-4D97-AF65-F5344CB8AC3E}">
        <p14:creationId xmlns:p14="http://schemas.microsoft.com/office/powerpoint/2010/main" val="43986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4517" y="1724229"/>
            <a:ext cx="8023495" cy="5476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sz="3400" b="1" dirty="0"/>
          </a:p>
          <a:p>
            <a:pPr marL="0" indent="0">
              <a:buNone/>
            </a:pPr>
            <a:r>
              <a:rPr lang="nl-NL" sz="4800" b="1" dirty="0">
                <a:latin typeface="+mj-lt"/>
              </a:rPr>
              <a:t>Partnership approach </a:t>
            </a:r>
          </a:p>
          <a:p>
            <a:pPr marL="0" indent="0">
              <a:buNone/>
            </a:pPr>
            <a:r>
              <a:rPr lang="nl-NL" sz="1500" dirty="0">
                <a:latin typeface="+mj-lt"/>
              </a:rPr>
              <a:t>(</a:t>
            </a:r>
            <a:r>
              <a:rPr lang="nl-NL" sz="1500" dirty="0" err="1">
                <a:latin typeface="+mj-lt"/>
              </a:rPr>
              <a:t>Gilovich</a:t>
            </a:r>
            <a:r>
              <a:rPr lang="nl-NL" sz="1500" dirty="0">
                <a:latin typeface="+mj-lt"/>
              </a:rPr>
              <a:t>, 1993; </a:t>
            </a:r>
            <a:r>
              <a:rPr lang="nl-NL" sz="1500" dirty="0" err="1">
                <a:latin typeface="+mj-lt"/>
              </a:rPr>
              <a:t>Marsh</a:t>
            </a:r>
            <a:r>
              <a:rPr lang="nl-NL" sz="1500" dirty="0">
                <a:latin typeface="+mj-lt"/>
              </a:rPr>
              <a:t> &amp; Fisher, 2005; </a:t>
            </a:r>
            <a:r>
              <a:rPr lang="nl-NL" sz="1500" dirty="0" err="1">
                <a:latin typeface="+mj-lt"/>
              </a:rPr>
              <a:t>Marsh</a:t>
            </a:r>
            <a:r>
              <a:rPr lang="nl-NL" sz="1500" dirty="0">
                <a:latin typeface="+mj-lt"/>
              </a:rPr>
              <a:t>, 2007)</a:t>
            </a:r>
          </a:p>
          <a:p>
            <a:pPr marL="0" indent="0">
              <a:buNone/>
            </a:pPr>
            <a:endParaRPr lang="nl-NL" sz="3400" dirty="0">
              <a:latin typeface="+mj-lt"/>
            </a:endParaRPr>
          </a:p>
          <a:p>
            <a:pPr>
              <a:buFont typeface="Wingdings" charset="2"/>
              <a:buChar char="Ø"/>
            </a:pPr>
            <a:r>
              <a:rPr lang="nl-NL" sz="3400" dirty="0"/>
              <a:t>Share </a:t>
            </a:r>
            <a:r>
              <a:rPr lang="nl-NL" sz="3400" dirty="0" err="1"/>
              <a:t>knowledge</a:t>
            </a:r>
            <a:endParaRPr lang="nl-NL" sz="3400" dirty="0"/>
          </a:p>
          <a:p>
            <a:pPr>
              <a:buFont typeface="Wingdings" charset="2"/>
              <a:buChar char="Ø"/>
            </a:pPr>
            <a:r>
              <a:rPr lang="nl-NL" sz="3400" dirty="0"/>
              <a:t>Partnership in </a:t>
            </a:r>
            <a:r>
              <a:rPr lang="nl-NL" sz="3400" dirty="0" err="1"/>
              <a:t>agenda-setting</a:t>
            </a:r>
            <a:r>
              <a:rPr lang="nl-NL" sz="3400" dirty="0"/>
              <a:t>, </a:t>
            </a:r>
            <a:r>
              <a:rPr lang="nl-NL" sz="3400" dirty="0" err="1"/>
              <a:t>participation</a:t>
            </a:r>
            <a:r>
              <a:rPr lang="nl-NL" sz="3400" dirty="0"/>
              <a:t>   </a:t>
            </a:r>
            <a:r>
              <a:rPr lang="nl-NL" sz="3400" dirty="0" err="1"/>
              <a:t>and</a:t>
            </a:r>
            <a:r>
              <a:rPr lang="nl-NL" sz="3400" dirty="0"/>
              <a:t> </a:t>
            </a:r>
            <a:r>
              <a:rPr lang="nl-NL" sz="3400" dirty="0" err="1"/>
              <a:t>finance</a:t>
            </a:r>
            <a:endParaRPr lang="nl-NL" sz="3400" dirty="0"/>
          </a:p>
          <a:p>
            <a:pPr>
              <a:buFont typeface="Wingdings" charset="2"/>
              <a:buChar char="Ø"/>
            </a:pPr>
            <a:r>
              <a:rPr lang="nl-NL" sz="3400" dirty="0"/>
              <a:t> </a:t>
            </a:r>
            <a:r>
              <a:rPr lang="nl-NL" sz="3400" dirty="0" err="1"/>
              <a:t>Students</a:t>
            </a:r>
            <a:r>
              <a:rPr lang="nl-NL" sz="3400" dirty="0"/>
              <a:t>, </a:t>
            </a:r>
            <a:r>
              <a:rPr lang="nl-NL" sz="3400" dirty="0" err="1"/>
              <a:t>lecturers</a:t>
            </a:r>
            <a:r>
              <a:rPr lang="nl-NL" sz="3400" dirty="0"/>
              <a:t>, </a:t>
            </a:r>
            <a:r>
              <a:rPr lang="nl-NL" sz="3400" dirty="0" err="1"/>
              <a:t>youth</a:t>
            </a:r>
            <a:r>
              <a:rPr lang="nl-NL" sz="3400" dirty="0"/>
              <a:t> </a:t>
            </a:r>
            <a:r>
              <a:rPr lang="nl-NL" sz="3400" dirty="0" err="1"/>
              <a:t>workers</a:t>
            </a:r>
            <a:r>
              <a:rPr lang="nl-NL" sz="3400" dirty="0"/>
              <a:t>, teamleaders </a:t>
            </a:r>
            <a:r>
              <a:rPr lang="nl-NL" sz="3400" dirty="0" err="1"/>
              <a:t>and</a:t>
            </a:r>
            <a:r>
              <a:rPr lang="nl-NL" sz="3400" dirty="0"/>
              <a:t> </a:t>
            </a:r>
            <a:r>
              <a:rPr lang="nl-NL" sz="3400" dirty="0" err="1"/>
              <a:t>researchers</a:t>
            </a:r>
            <a:r>
              <a:rPr lang="nl-NL" sz="3400" dirty="0"/>
              <a:t> </a:t>
            </a:r>
            <a:r>
              <a:rPr lang="nl-NL" sz="3400" dirty="0" err="1"/>
              <a:t>participate</a:t>
            </a:r>
            <a:r>
              <a:rPr lang="nl-NL" sz="3400" dirty="0"/>
              <a:t> in </a:t>
            </a:r>
            <a:r>
              <a:rPr lang="nl-NL" sz="3400" dirty="0" err="1"/>
              <a:t>their</a:t>
            </a:r>
            <a:r>
              <a:rPr lang="nl-NL" sz="3400" dirty="0"/>
              <a:t> </a:t>
            </a:r>
            <a:r>
              <a:rPr lang="nl-NL" sz="3400" u="sng" dirty="0" err="1">
                <a:solidFill>
                  <a:schemeClr val="accent6"/>
                </a:solidFill>
              </a:rPr>
              <a:t>specific</a:t>
            </a:r>
            <a:r>
              <a:rPr lang="nl-NL" sz="3400" u="sng" dirty="0">
                <a:solidFill>
                  <a:schemeClr val="accent6"/>
                </a:solidFill>
              </a:rPr>
              <a:t> </a:t>
            </a:r>
            <a:r>
              <a:rPr lang="nl-NL" sz="3400" u="sng" dirty="0" err="1">
                <a:solidFill>
                  <a:schemeClr val="accent6"/>
                </a:solidFill>
              </a:rPr>
              <a:t>role</a:t>
            </a:r>
            <a:r>
              <a:rPr lang="nl-NL" sz="3400" u="sng" dirty="0">
                <a:solidFill>
                  <a:schemeClr val="accent6"/>
                </a:solidFill>
              </a:rPr>
              <a:t> </a:t>
            </a:r>
            <a:r>
              <a:rPr lang="nl-NL" sz="3400" dirty="0"/>
              <a:t>as student, </a:t>
            </a:r>
            <a:r>
              <a:rPr lang="nl-NL" sz="3400" dirty="0" err="1"/>
              <a:t>lecturer</a:t>
            </a:r>
            <a:r>
              <a:rPr lang="nl-NL" sz="3400" dirty="0"/>
              <a:t> etc.</a:t>
            </a:r>
          </a:p>
          <a:p>
            <a:pPr>
              <a:buFont typeface="Wingdings" charset="2"/>
              <a:buChar char="Ø"/>
            </a:pPr>
            <a:r>
              <a:rPr lang="nl-NL" sz="3400" dirty="0" err="1"/>
              <a:t>Collective</a:t>
            </a:r>
            <a:r>
              <a:rPr lang="nl-NL" sz="3400" dirty="0"/>
              <a:t> </a:t>
            </a:r>
            <a:r>
              <a:rPr lang="nl-NL" sz="3400" dirty="0" err="1"/>
              <a:t>ownership</a:t>
            </a:r>
            <a:r>
              <a:rPr lang="nl-NL" sz="3400" dirty="0"/>
              <a:t> </a:t>
            </a:r>
            <a:r>
              <a:rPr lang="nl-NL" sz="3400" dirty="0" err="1"/>
              <a:t>results</a:t>
            </a:r>
            <a:r>
              <a:rPr lang="nl-NL" sz="3400" dirty="0"/>
              <a:t> </a:t>
            </a:r>
            <a:r>
              <a:rPr lang="nl-NL" sz="3400" dirty="0" err="1"/>
              <a:t>and</a:t>
            </a:r>
            <a:r>
              <a:rPr lang="nl-NL" sz="3400" dirty="0"/>
              <a:t> </a:t>
            </a:r>
            <a:r>
              <a:rPr lang="nl-NL" sz="3400" dirty="0" err="1"/>
              <a:t>products</a:t>
            </a:r>
            <a:r>
              <a:rPr lang="nl-NL" sz="3400" dirty="0"/>
              <a:t> </a:t>
            </a:r>
          </a:p>
          <a:p>
            <a:pPr>
              <a:buFont typeface="Wingdings" charset="2"/>
              <a:buChar char="Ø"/>
            </a:pPr>
            <a:r>
              <a:rPr lang="nl-NL" sz="3400" dirty="0"/>
              <a:t> Research </a:t>
            </a:r>
            <a:r>
              <a:rPr lang="nl-NL" sz="3400" dirty="0" err="1"/>
              <a:t>method</a:t>
            </a:r>
            <a:r>
              <a:rPr lang="nl-NL" sz="3400" dirty="0"/>
              <a:t>: </a:t>
            </a:r>
            <a:r>
              <a:rPr lang="nl-NL" sz="3400" dirty="0" err="1"/>
              <a:t>varies</a:t>
            </a:r>
            <a:endParaRPr lang="nl-NL" sz="34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BE4A1D87-74B8-FE4E-A7E3-F968A144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12725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chemeClr val="accent3"/>
                </a:solidFill>
              </a:rPr>
              <a:t>Living lab in </a:t>
            </a:r>
            <a:r>
              <a:rPr lang="nl-NL" sz="2800" b="1" dirty="0" err="1">
                <a:solidFill>
                  <a:schemeClr val="accent3"/>
                </a:solidFill>
              </a:rPr>
              <a:t>practice</a:t>
            </a:r>
            <a:r>
              <a:rPr lang="nl-NL" sz="2800" b="1" dirty="0">
                <a:solidFill>
                  <a:schemeClr val="accent3"/>
                </a:solidFill>
              </a:rPr>
              <a:t>:</a:t>
            </a:r>
            <a:r>
              <a:rPr lang="nl-NL" b="1" dirty="0">
                <a:solidFill>
                  <a:schemeClr val="accent3"/>
                </a:solidFill>
              </a:rPr>
              <a:t/>
            </a:r>
            <a:br>
              <a:rPr lang="nl-NL" b="1" dirty="0">
                <a:solidFill>
                  <a:schemeClr val="accent3"/>
                </a:solidFill>
              </a:rPr>
            </a:br>
            <a:r>
              <a:rPr lang="nl-NL" sz="5400" b="1" dirty="0">
                <a:solidFill>
                  <a:schemeClr val="accent3"/>
                </a:solidFill>
              </a:rPr>
              <a:t>Model Living Lab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1B2E6C71-5A9C-304E-8D3E-4BD10AEF3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836" y="952500"/>
            <a:ext cx="4937125" cy="2730500"/>
          </a:xfrm>
          <a:prstGeom prst="rect">
            <a:avLst/>
          </a:prstGeom>
        </p:spPr>
      </p:pic>
      <p:pic>
        <p:nvPicPr>
          <p:cNvPr id="12" name="Tijdelijke aanduiding voor inhoud 3">
            <a:extLst>
              <a:ext uri="{FF2B5EF4-FFF2-40B4-BE49-F238E27FC236}">
                <a16:creationId xmlns:a16="http://schemas.microsoft.com/office/drawing/2014/main" xmlns="" id="{21821263-AE25-DD49-94E7-F522EAF1B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637" y="3415133"/>
            <a:ext cx="2103189" cy="32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1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16F7773-7822-A941-B357-2E7D180D5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nl-NL" dirty="0"/>
              <a:t>Project design </a:t>
            </a:r>
            <a:r>
              <a:rPr lang="nl-NL" dirty="0" err="1"/>
              <a:t>which</a:t>
            </a:r>
            <a:r>
              <a:rPr lang="nl-NL" dirty="0"/>
              <a:t> has: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err="1"/>
              <a:t>Clear</a:t>
            </a:r>
            <a:r>
              <a:rPr lang="nl-NL" dirty="0"/>
              <a:t> </a:t>
            </a:r>
            <a:r>
              <a:rPr lang="nl-NL" dirty="0" err="1"/>
              <a:t>ambitions</a:t>
            </a:r>
            <a:r>
              <a:rPr lang="nl-NL" dirty="0"/>
              <a:t> on research, </a:t>
            </a:r>
            <a:r>
              <a:rPr lang="nl-NL" dirty="0" err="1"/>
              <a:t>practice</a:t>
            </a:r>
            <a:r>
              <a:rPr lang="nl-NL" dirty="0"/>
              <a:t> </a:t>
            </a:r>
            <a:r>
              <a:rPr lang="nl-NL" dirty="0" err="1"/>
              <a:t>innovation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education</a:t>
            </a:r>
            <a:endParaRPr lang="nl-NL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err="1"/>
              <a:t>Adress</a:t>
            </a:r>
            <a:r>
              <a:rPr lang="nl-NL" dirty="0"/>
              <a:t> </a:t>
            </a:r>
            <a:r>
              <a:rPr lang="nl-NL" dirty="0" err="1"/>
              <a:t>participants</a:t>
            </a:r>
            <a:r>
              <a:rPr lang="nl-NL" dirty="0"/>
              <a:t> in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role</a:t>
            </a:r>
            <a:endParaRPr lang="nl-NL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Research-design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fitts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ambitions</a:t>
            </a:r>
            <a:r>
              <a:rPr lang="nl-NL" dirty="0"/>
              <a:t> on </a:t>
            </a:r>
            <a:r>
              <a:rPr lang="nl-NL" dirty="0" err="1"/>
              <a:t>three</a:t>
            </a:r>
            <a:r>
              <a:rPr lang="nl-NL" dirty="0"/>
              <a:t> </a:t>
            </a:r>
            <a:r>
              <a:rPr lang="nl-NL" dirty="0" err="1"/>
              <a:t>processes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dynamic</a:t>
            </a:r>
            <a:r>
              <a:rPr lang="nl-NL" dirty="0"/>
              <a:t> </a:t>
            </a:r>
            <a:r>
              <a:rPr lang="nl-NL" dirty="0" err="1"/>
              <a:t>practice</a:t>
            </a:r>
            <a:endParaRPr lang="nl-NL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Research </a:t>
            </a:r>
            <a:r>
              <a:rPr lang="nl-NL" dirty="0" err="1"/>
              <a:t>instruments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have </a:t>
            </a:r>
            <a:r>
              <a:rPr lang="nl-NL" dirty="0" err="1"/>
              <a:t>meaning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practice</a:t>
            </a:r>
            <a:r>
              <a:rPr lang="nl-NL" dirty="0"/>
              <a:t> or </a:t>
            </a:r>
            <a:r>
              <a:rPr lang="nl-NL" dirty="0" err="1"/>
              <a:t>education</a:t>
            </a:r>
            <a:endParaRPr lang="nl-NL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ea typeface="ＭＳ 明朝" charset="-128"/>
                <a:cs typeface="Times New Roman" charset="0"/>
              </a:rPr>
              <a:t>Use meetings, focus groups into possibilities of collaborative learning</a:t>
            </a:r>
            <a:endParaRPr lang="nl-NL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ea typeface="ＭＳ 明朝" charset="-128"/>
                <a:cs typeface="Times New Roman" charset="0"/>
              </a:rPr>
              <a:t>Approach for practice innovation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ea typeface="ＭＳ 明朝" charset="-128"/>
                <a:cs typeface="Times New Roman" charset="0"/>
              </a:rPr>
              <a:t>Approach for education of both students and practitioners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ea typeface="ＭＳ 明朝" charset="-128"/>
                <a:cs typeface="Times New Roman" charset="0"/>
              </a:rPr>
              <a:t>Commitment of all actors (personal and institutional) to project design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ea typeface="ＭＳ 明朝" charset="-128"/>
                <a:cs typeface="Times New Roman" charset="0"/>
              </a:rPr>
              <a:t>Strict </a:t>
            </a:r>
            <a:r>
              <a:rPr lang="en-GB" dirty="0" err="1">
                <a:ea typeface="ＭＳ 明朝" charset="-128"/>
                <a:cs typeface="Times New Roman" charset="0"/>
              </a:rPr>
              <a:t>projectmanagement</a:t>
            </a:r>
            <a:r>
              <a:rPr lang="en-GB" dirty="0">
                <a:ea typeface="ＭＳ 明朝" charset="-128"/>
                <a:cs typeface="Times New Roman" charset="0"/>
              </a:rPr>
              <a:t>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538C8F60-E729-8C42-AD08-D1C49DE1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365125"/>
            <a:ext cx="10515600" cy="1325563"/>
          </a:xfrm>
        </p:spPr>
        <p:txBody>
          <a:bodyPr/>
          <a:lstStyle/>
          <a:p>
            <a:r>
              <a:rPr lang="nl-NL" b="1" dirty="0" err="1">
                <a:solidFill>
                  <a:schemeClr val="accent3"/>
                </a:solidFill>
              </a:rPr>
              <a:t>Conditions</a:t>
            </a:r>
            <a:r>
              <a:rPr lang="nl-NL" b="1" dirty="0">
                <a:solidFill>
                  <a:schemeClr val="accent3"/>
                </a:solidFill>
              </a:rPr>
              <a:t> </a:t>
            </a:r>
            <a:r>
              <a:rPr lang="nl-NL" b="1" dirty="0" err="1">
                <a:solidFill>
                  <a:schemeClr val="accent3"/>
                </a:solidFill>
              </a:rPr>
              <a:t>for</a:t>
            </a:r>
            <a:r>
              <a:rPr lang="nl-NL" b="1" dirty="0">
                <a:solidFill>
                  <a:schemeClr val="accent3"/>
                </a:solidFill>
              </a:rPr>
              <a:t> a </a:t>
            </a:r>
            <a:r>
              <a:rPr lang="nl-NL" b="1" dirty="0" err="1">
                <a:solidFill>
                  <a:schemeClr val="accent3"/>
                </a:solidFill>
              </a:rPr>
              <a:t>succesfull</a:t>
            </a:r>
            <a:r>
              <a:rPr lang="nl-NL" b="1" dirty="0">
                <a:solidFill>
                  <a:schemeClr val="accent3"/>
                </a:solidFill>
              </a:rPr>
              <a:t> living lab: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B1F1676C-804D-394F-8A23-5D835E3420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5017251" y="1483842"/>
            <a:ext cx="7168371" cy="537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04900"/>
            <a:ext cx="8686800" cy="1986042"/>
          </a:xfrm>
        </p:spPr>
        <p:txBody>
          <a:bodyPr>
            <a:normAutofit/>
          </a:bodyPr>
          <a:lstStyle/>
          <a:p>
            <a:r>
              <a:rPr lang="nl-NL" b="1" dirty="0" err="1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Thank</a:t>
            </a:r>
            <a:r>
              <a:rPr lang="nl-NL" b="1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b="1" dirty="0" err="1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you</a:t>
            </a:r>
            <a:endParaRPr lang="nl-NL" b="1" dirty="0">
              <a:solidFill>
                <a:schemeClr val="accent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32475" y="6059835"/>
            <a:ext cx="11825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Judith Metz Ph.D.</a:t>
            </a:r>
            <a:r>
              <a:rPr lang="nl-NL" dirty="0"/>
              <a:t> - </a:t>
            </a:r>
            <a:r>
              <a:rPr lang="en-US" b="1" dirty="0"/>
              <a:t>Professor Urban Youth Work</a:t>
            </a:r>
            <a:r>
              <a:rPr lang="nl-NL" dirty="0"/>
              <a:t> - </a:t>
            </a:r>
            <a:r>
              <a:rPr lang="en-US" b="1" u="sng" dirty="0">
                <a:hlinkClick r:id="rId3"/>
              </a:rPr>
              <a:t>j.w.metz@hva.nl</a:t>
            </a:r>
            <a:r>
              <a:rPr lang="en-US" b="1" dirty="0"/>
              <a:t> or 0031-6-21156-79</a:t>
            </a:r>
          </a:p>
          <a:p>
            <a:pPr algn="ctr"/>
            <a:r>
              <a:rPr lang="en-US" b="1" dirty="0"/>
              <a:t>Amsterdam University of Applied Sciences</a:t>
            </a:r>
            <a:r>
              <a:rPr lang="nl-NL" dirty="0"/>
              <a:t>, </a:t>
            </a:r>
            <a:r>
              <a:rPr lang="en-US" b="1" dirty="0"/>
              <a:t>School of Social Work and Law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62886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448</Words>
  <Application>Microsoft Office PowerPoint</Application>
  <PresentationFormat>Laajakuva</PresentationFormat>
  <Paragraphs>62</Paragraphs>
  <Slides>8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ＭＳ 明朝</vt:lpstr>
      <vt:lpstr>Arial</vt:lpstr>
      <vt:lpstr>Calibri</vt:lpstr>
      <vt:lpstr>Calibri Light</vt:lpstr>
      <vt:lpstr>Courier New</vt:lpstr>
      <vt:lpstr>Times New Roman</vt:lpstr>
      <vt:lpstr>Wingdings</vt:lpstr>
      <vt:lpstr>Kantoorthema</vt:lpstr>
      <vt:lpstr>Living labs as spaces for knowledge production, education and practice innovation</vt:lpstr>
      <vt:lpstr>Living lab as perspective</vt:lpstr>
      <vt:lpstr>Background: </vt:lpstr>
      <vt:lpstr> High expectations    </vt:lpstr>
      <vt:lpstr>Added value      </vt:lpstr>
      <vt:lpstr>Living lab in practice: Model Living Lab</vt:lpstr>
      <vt:lpstr>Conditions for a succesfull living lab: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Judith Metz</dc:creator>
  <cp:lastModifiedBy>Westerback Frida Wilhelmina</cp:lastModifiedBy>
  <cp:revision>76</cp:revision>
  <cp:lastPrinted>2018-10-01T06:40:05Z</cp:lastPrinted>
  <dcterms:created xsi:type="dcterms:W3CDTF">2018-09-21T08:04:04Z</dcterms:created>
  <dcterms:modified xsi:type="dcterms:W3CDTF">2018-10-01T09:59:10Z</dcterms:modified>
</cp:coreProperties>
</file>