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sv-SE" smtClean="0"/>
              <a:t>Klicka här för att ändra format</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Friday, January 25,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Friday, January 25,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Friday, January 25,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Friday, January 25,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sv-SE" smtClean="0"/>
              <a:t>Klicka här för att ändra format</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9933D019-A32C-4EAD-B8E6-DBDA699692FD}" type="datetime2">
              <a:rPr lang="en-US" smtClean="0"/>
              <a:t>Friday, January 25,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Friday, January 25,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Friday, January 25,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Friday, January 25,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Friday, January 25,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sv-SE" smtClean="0"/>
              <a:t>Klicka här för att ändra format</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3FE976D3-5B7F-4300-ABED-C91F1B2AE209}" type="datetime2">
              <a:rPr lang="en-US" smtClean="0"/>
              <a:t>Friday, January 25,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Dra bilden till platshållaren eller klicka på ikonen för att lägga till den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BDC1E59-17DD-41CE-97CA-624A472382D4}" type="datetime2">
              <a:rPr lang="en-US" smtClean="0"/>
              <a:t>Friday, January 25,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Friday, January 25, 2019</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sz="4000" dirty="0" smtClean="0"/>
              <a:t>Unga som delaktiga utvecklare av service</a:t>
            </a:r>
            <a:r>
              <a:rPr lang="sv-SE" dirty="0" smtClean="0"/>
              <a:t>?</a:t>
            </a:r>
            <a:endParaRPr lang="sv-SE" dirty="0"/>
          </a:p>
        </p:txBody>
      </p:sp>
      <p:sp>
        <p:nvSpPr>
          <p:cNvPr id="3" name="Underrubrik 2"/>
          <p:cNvSpPr>
            <a:spLocks noGrp="1"/>
          </p:cNvSpPr>
          <p:nvPr>
            <p:ph type="subTitle" idx="1"/>
          </p:nvPr>
        </p:nvSpPr>
        <p:spPr>
          <a:xfrm>
            <a:off x="685800" y="3505199"/>
            <a:ext cx="7848600" cy="2955885"/>
          </a:xfrm>
        </p:spPr>
        <p:txBody>
          <a:bodyPr/>
          <a:lstStyle/>
          <a:p>
            <a:pPr algn="ctr"/>
            <a:endParaRPr lang="sv-FI" sz="2000" dirty="0" smtClean="0"/>
          </a:p>
          <a:p>
            <a:pPr algn="ctr"/>
            <a:r>
              <a:rPr lang="sv-FI" sz="2000" dirty="0" smtClean="0"/>
              <a:t>Unga </a:t>
            </a:r>
            <a:r>
              <a:rPr lang="sv-FI" sz="2000" dirty="0"/>
              <a:t>vuxnas uppfattningar om sin delaktighet </a:t>
            </a:r>
            <a:endParaRPr lang="sv-FI" sz="2000" dirty="0" smtClean="0"/>
          </a:p>
          <a:p>
            <a:pPr algn="ctr"/>
            <a:r>
              <a:rPr lang="sv-FI" sz="2000" dirty="0" smtClean="0"/>
              <a:t>i </a:t>
            </a:r>
            <a:r>
              <a:rPr lang="sv-FI" sz="2000" dirty="0"/>
              <a:t>samband med utvecklandet </a:t>
            </a:r>
            <a:r>
              <a:rPr lang="sv-FI" sz="2000" dirty="0" smtClean="0"/>
              <a:t>av den </a:t>
            </a:r>
            <a:r>
              <a:rPr lang="sv-FI" sz="2000" dirty="0"/>
              <a:t>svenskspråkiga </a:t>
            </a:r>
            <a:endParaRPr lang="sv-FI" sz="2000" dirty="0" smtClean="0"/>
          </a:p>
          <a:p>
            <a:pPr algn="ctr"/>
            <a:r>
              <a:rPr lang="sv-FI" sz="2000" dirty="0" smtClean="0"/>
              <a:t>Navigator</a:t>
            </a:r>
            <a:r>
              <a:rPr lang="sv-FI" sz="2000" dirty="0"/>
              <a:t>-verksamheten i </a:t>
            </a:r>
            <a:r>
              <a:rPr lang="sv-FI" sz="2000" dirty="0" smtClean="0"/>
              <a:t>Helsingfors</a:t>
            </a:r>
          </a:p>
          <a:p>
            <a:pPr algn="ctr"/>
            <a:endParaRPr lang="sv-FI" sz="1400" i="1" dirty="0" smtClean="0"/>
          </a:p>
          <a:p>
            <a:pPr algn="ctr"/>
            <a:endParaRPr lang="sv-FI" sz="1400" i="1" dirty="0"/>
          </a:p>
          <a:p>
            <a:pPr algn="ctr"/>
            <a:r>
              <a:rPr lang="sv-FI" sz="1400" i="1" dirty="0" smtClean="0"/>
              <a:t>Emma Murtonen</a:t>
            </a:r>
          </a:p>
          <a:p>
            <a:pPr algn="ctr"/>
            <a:r>
              <a:rPr lang="sv-FI" sz="1400" i="1" dirty="0" smtClean="0"/>
              <a:t>Magisteravhandling i socialt arbete</a:t>
            </a:r>
          </a:p>
          <a:p>
            <a:pPr algn="ctr"/>
            <a:r>
              <a:rPr lang="sv-FI" sz="1400" i="1" dirty="0" smtClean="0"/>
              <a:t>Helsingfors universitet</a:t>
            </a:r>
            <a:endParaRPr lang="sv-FI" sz="1400" i="1" dirty="0"/>
          </a:p>
          <a:p>
            <a:endParaRPr lang="sv-SE" dirty="0"/>
          </a:p>
        </p:txBody>
      </p:sp>
    </p:spTree>
    <p:extLst>
      <p:ext uri="{BB962C8B-B14F-4D97-AF65-F5344CB8AC3E}">
        <p14:creationId xmlns:p14="http://schemas.microsoft.com/office/powerpoint/2010/main" val="1346991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FI" dirty="0"/>
              <a:t>Svenskspråkig service viktigt </a:t>
            </a:r>
            <a:r>
              <a:rPr lang="sv-FI" dirty="0" smtClean="0"/>
              <a:t/>
            </a:r>
            <a:br>
              <a:rPr lang="sv-FI" dirty="0" smtClean="0"/>
            </a:br>
            <a:r>
              <a:rPr lang="sv-FI" dirty="0" smtClean="0"/>
              <a:t>men </a:t>
            </a:r>
            <a:r>
              <a:rPr lang="sv-FI" dirty="0"/>
              <a:t>inte problemfritt </a:t>
            </a:r>
            <a:endParaRPr lang="sv-SE" dirty="0"/>
          </a:p>
        </p:txBody>
      </p:sp>
      <p:sp>
        <p:nvSpPr>
          <p:cNvPr id="3" name="Platshållare för innehåll 2"/>
          <p:cNvSpPr>
            <a:spLocks noGrp="1"/>
          </p:cNvSpPr>
          <p:nvPr>
            <p:ph idx="1"/>
          </p:nvPr>
        </p:nvSpPr>
        <p:spPr/>
        <p:txBody>
          <a:bodyPr>
            <a:normAutofit/>
          </a:bodyPr>
          <a:lstStyle/>
          <a:p>
            <a:endParaRPr lang="sv-SE" sz="1800" dirty="0" smtClean="0"/>
          </a:p>
          <a:p>
            <a:r>
              <a:rPr lang="sv-SE" sz="1800" dirty="0" smtClean="0"/>
              <a:t>Samtliga unga ser det som viktigt att få service på det egna modersmålet.</a:t>
            </a:r>
          </a:p>
          <a:p>
            <a:pPr marL="0" indent="0">
              <a:buNone/>
            </a:pPr>
            <a:endParaRPr lang="sv-SE" sz="1800" dirty="0" smtClean="0"/>
          </a:p>
          <a:p>
            <a:r>
              <a:rPr lang="sv-SE" sz="1800" dirty="0" smtClean="0"/>
              <a:t>Särskilt viktigt vid situationer där man är svag och sårbar, till exempel vid psykisk ohälsa.</a:t>
            </a:r>
          </a:p>
          <a:p>
            <a:pPr marL="0" indent="0">
              <a:buNone/>
            </a:pPr>
            <a:endParaRPr lang="sv-SE" sz="1800" dirty="0" smtClean="0"/>
          </a:p>
          <a:p>
            <a:r>
              <a:rPr lang="sv-SE" sz="1800" dirty="0" smtClean="0"/>
              <a:t>De unga lyfter fram kritiska aspekter med svensk service:</a:t>
            </a:r>
          </a:p>
          <a:p>
            <a:endParaRPr lang="sv-SE" sz="1800" dirty="0" smtClean="0"/>
          </a:p>
          <a:p>
            <a:pPr lvl="1">
              <a:buFont typeface="Wingdings" charset="2"/>
              <a:buChar char="v"/>
            </a:pPr>
            <a:r>
              <a:rPr lang="sv-SE" sz="1400" dirty="0" smtClean="0"/>
              <a:t>         </a:t>
            </a:r>
            <a:r>
              <a:rPr lang="sv-SE" sz="1400" dirty="0"/>
              <a:t> </a:t>
            </a:r>
            <a:r>
              <a:rPr lang="sv-SE" sz="1400" dirty="0" smtClean="0"/>
              <a:t> </a:t>
            </a:r>
            <a:r>
              <a:rPr lang="sv-SE" sz="1600" dirty="0" smtClean="0"/>
              <a:t>risk för att ”alla känner alla”, man träffar bekanta i situationer</a:t>
            </a:r>
          </a:p>
          <a:p>
            <a:pPr marL="274320" lvl="1" indent="0">
              <a:buNone/>
            </a:pPr>
            <a:r>
              <a:rPr lang="sv-SE" sz="1600" dirty="0"/>
              <a:t> </a:t>
            </a:r>
            <a:r>
              <a:rPr lang="sv-SE" sz="1600" dirty="0" smtClean="0"/>
              <a:t>           </a:t>
            </a:r>
            <a:r>
              <a:rPr lang="sv-SE" sz="1600" dirty="0"/>
              <a:t> </a:t>
            </a:r>
            <a:r>
              <a:rPr lang="sv-SE" sz="1600" dirty="0" smtClean="0"/>
              <a:t>där man kanske helst skulle vilja vara anonym.</a:t>
            </a:r>
          </a:p>
          <a:p>
            <a:pPr marL="274320" lvl="1" indent="0">
              <a:buNone/>
            </a:pPr>
            <a:endParaRPr lang="sv-SE" sz="1600" dirty="0" smtClean="0"/>
          </a:p>
          <a:p>
            <a:pPr lvl="1">
              <a:buFont typeface="Wingdings" charset="2"/>
              <a:buChar char="v"/>
            </a:pPr>
            <a:r>
              <a:rPr lang="sv-SE" sz="1600" dirty="0"/>
              <a:t> </a:t>
            </a:r>
            <a:r>
              <a:rPr lang="sv-SE" sz="1600" dirty="0" smtClean="0"/>
              <a:t>         man pratar automatiskt om sina angelägenheter, det känslomässiga</a:t>
            </a:r>
          </a:p>
          <a:p>
            <a:pPr marL="274320" lvl="1" indent="0">
              <a:buNone/>
            </a:pPr>
            <a:r>
              <a:rPr lang="sv-SE" sz="1600" dirty="0"/>
              <a:t> </a:t>
            </a:r>
            <a:r>
              <a:rPr lang="sv-SE" sz="1600" dirty="0" smtClean="0"/>
              <a:t>            bandet saknas. </a:t>
            </a:r>
          </a:p>
          <a:p>
            <a:pPr marL="0" indent="0">
              <a:buNone/>
            </a:pPr>
            <a:r>
              <a:rPr lang="sv-SE" sz="1600" dirty="0"/>
              <a:t> </a:t>
            </a:r>
            <a:endParaRPr lang="sv-SE" sz="1600" dirty="0" smtClean="0"/>
          </a:p>
        </p:txBody>
      </p:sp>
    </p:spTree>
    <p:extLst>
      <p:ext uri="{BB962C8B-B14F-4D97-AF65-F5344CB8AC3E}">
        <p14:creationId xmlns:p14="http://schemas.microsoft.com/office/powerpoint/2010/main" val="1979368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533400"/>
            <a:ext cx="8229600" cy="203200"/>
          </a:xfrm>
        </p:spPr>
        <p:txBody>
          <a:bodyPr>
            <a:normAutofit fontScale="90000"/>
          </a:bodyPr>
          <a:lstStyle/>
          <a:p>
            <a:pPr algn="ctr"/>
            <a:endParaRPr lang="sv-SE" dirty="0"/>
          </a:p>
        </p:txBody>
      </p:sp>
      <p:sp>
        <p:nvSpPr>
          <p:cNvPr id="3" name="Platshållare för innehåll 2"/>
          <p:cNvSpPr>
            <a:spLocks noGrp="1"/>
          </p:cNvSpPr>
          <p:nvPr>
            <p:ph idx="1"/>
          </p:nvPr>
        </p:nvSpPr>
        <p:spPr>
          <a:xfrm>
            <a:off x="457200" y="736600"/>
            <a:ext cx="8229600" cy="5740400"/>
          </a:xfrm>
        </p:spPr>
        <p:txBody>
          <a:bodyPr>
            <a:normAutofit fontScale="70000" lnSpcReduction="20000"/>
          </a:bodyPr>
          <a:lstStyle/>
          <a:p>
            <a:pPr marL="0" indent="0">
              <a:buNone/>
            </a:pPr>
            <a:r>
              <a:rPr lang="sv-FI" sz="2300" b="1" dirty="0" smtClean="0"/>
              <a:t>Ungdom: </a:t>
            </a:r>
            <a:r>
              <a:rPr lang="sv-FI" sz="2300" i="1" dirty="0" smtClean="0"/>
              <a:t>Men </a:t>
            </a:r>
            <a:r>
              <a:rPr lang="sv-FI" sz="2300" i="1" dirty="0"/>
              <a:t>det som jag inte på det sättet tycker, det på nåt sätt känns att jo sen </a:t>
            </a:r>
            <a:r>
              <a:rPr lang="sv-FI" sz="2300" b="1" i="1" dirty="0"/>
              <a:t>vi svenskspråkiga</a:t>
            </a:r>
            <a:r>
              <a:rPr lang="sv-FI" sz="2300" i="1" dirty="0"/>
              <a:t> </a:t>
            </a:r>
            <a:r>
              <a:rPr lang="sv-FI" sz="2300" b="1" i="1" dirty="0"/>
              <a:t>vi far liksom i vår egna bubbla, vi blir så isolerade</a:t>
            </a:r>
            <a:r>
              <a:rPr lang="sv-FI" sz="2300" i="1" dirty="0"/>
              <a:t>. Och det är, jag tycker det är så där att borde man lite sätta oss ihop med finska, vi sku ändå kunna göra nånting med dom, vi sku ändå kunna samarbeta med dom på någo sätt. Det är ändå liksom bara språk, det är inte, man kan kommunicera med femtusen andra sätt också</a:t>
            </a:r>
            <a:r>
              <a:rPr lang="sv-FI" sz="2300" i="1" dirty="0" smtClean="0"/>
              <a:t>.</a:t>
            </a:r>
          </a:p>
          <a:p>
            <a:pPr marL="0" indent="0">
              <a:buNone/>
            </a:pPr>
            <a:endParaRPr lang="sv-FI" sz="2300" dirty="0"/>
          </a:p>
          <a:p>
            <a:pPr marL="0" indent="0">
              <a:buNone/>
            </a:pPr>
            <a:r>
              <a:rPr lang="sv-FI" sz="2300" b="1" dirty="0"/>
              <a:t>Emma</a:t>
            </a:r>
            <a:r>
              <a:rPr lang="sv-FI" sz="2300" dirty="0"/>
              <a:t>:</a:t>
            </a:r>
            <a:r>
              <a:rPr lang="sv-FI" sz="2300" i="1" dirty="0"/>
              <a:t> Förstår jag rätt nu att du menar att å ena sidan är det bra att det finns liksom service som är på svenska</a:t>
            </a:r>
            <a:r>
              <a:rPr lang="sv-FI" sz="2300" i="1" dirty="0" smtClean="0"/>
              <a:t>…</a:t>
            </a:r>
          </a:p>
          <a:p>
            <a:pPr marL="0" indent="0">
              <a:buNone/>
            </a:pPr>
            <a:endParaRPr lang="sv-FI" sz="2300" dirty="0"/>
          </a:p>
          <a:p>
            <a:pPr marL="0" indent="0">
              <a:buNone/>
            </a:pPr>
            <a:r>
              <a:rPr lang="sv-FI" sz="2300" b="1" dirty="0" smtClean="0"/>
              <a:t>Ungdom</a:t>
            </a:r>
            <a:r>
              <a:rPr lang="sv-FI" sz="2300" dirty="0" smtClean="0"/>
              <a:t>:</a:t>
            </a:r>
            <a:r>
              <a:rPr lang="sv-FI" sz="2300" i="1" dirty="0" smtClean="0"/>
              <a:t> Jo </a:t>
            </a:r>
            <a:r>
              <a:rPr lang="sv-FI" sz="2300" i="1" dirty="0"/>
              <a:t>för att det funkar mera och bättre</a:t>
            </a:r>
            <a:r>
              <a:rPr lang="sv-FI" sz="2300" i="1" dirty="0" smtClean="0"/>
              <a:t>.</a:t>
            </a:r>
          </a:p>
          <a:p>
            <a:pPr marL="0" indent="0">
              <a:buNone/>
            </a:pPr>
            <a:endParaRPr lang="sv-FI" sz="2300" dirty="0"/>
          </a:p>
          <a:p>
            <a:pPr marL="0" indent="0">
              <a:buNone/>
            </a:pPr>
            <a:r>
              <a:rPr lang="sv-FI" sz="2300" b="1" dirty="0"/>
              <a:t>Emma</a:t>
            </a:r>
            <a:r>
              <a:rPr lang="sv-FI" sz="2300" dirty="0"/>
              <a:t>:</a:t>
            </a:r>
            <a:r>
              <a:rPr lang="sv-FI" sz="2300" i="1" dirty="0"/>
              <a:t>…men att det finns risk att det blir liksom en sån här bubbla</a:t>
            </a:r>
            <a:r>
              <a:rPr lang="sv-FI" sz="2300" i="1" dirty="0" smtClean="0"/>
              <a:t>?</a:t>
            </a:r>
          </a:p>
          <a:p>
            <a:pPr marL="0" indent="0">
              <a:buNone/>
            </a:pPr>
            <a:endParaRPr lang="sv-FI" sz="2300" dirty="0"/>
          </a:p>
          <a:p>
            <a:pPr marL="0" indent="0">
              <a:buNone/>
            </a:pPr>
            <a:r>
              <a:rPr lang="sv-FI" sz="2300" b="1" dirty="0" smtClean="0"/>
              <a:t>Ungdom</a:t>
            </a:r>
            <a:r>
              <a:rPr lang="sv-FI" sz="2300" dirty="0" smtClean="0"/>
              <a:t>:</a:t>
            </a:r>
            <a:r>
              <a:rPr lang="sv-FI" sz="2300" i="1" dirty="0" smtClean="0"/>
              <a:t> </a:t>
            </a:r>
            <a:r>
              <a:rPr lang="sv-FI" sz="2300" i="1" dirty="0"/>
              <a:t>Jo exakt, för det finns liksom bara en av Sveps. That’s it. </a:t>
            </a:r>
            <a:r>
              <a:rPr lang="sv-FI" sz="2300" b="1" i="1" dirty="0"/>
              <a:t>O sen om jag inte gillar den eller där är nånting o du vet, där kommer alla dina högstadievänner och så vidare så sen kanske du vill inte fara dit</a:t>
            </a:r>
            <a:r>
              <a:rPr lang="sv-FI" sz="2300" i="1" dirty="0"/>
              <a:t>. Som jag hade också ett problem, då när jag sku börja med gruppen, det var en som jag hade gått högstadie med och va sen så där att ”inte tänker jag börja i gruppen”… att där e också det.</a:t>
            </a:r>
            <a:r>
              <a:rPr lang="sv-FI" sz="2300" i="1" dirty="0" smtClean="0"/>
              <a:t>.</a:t>
            </a:r>
          </a:p>
          <a:p>
            <a:pPr marL="0" indent="0">
              <a:buNone/>
            </a:pPr>
            <a:endParaRPr lang="sv-FI" sz="2300" dirty="0"/>
          </a:p>
          <a:p>
            <a:pPr marL="0" indent="0">
              <a:buNone/>
            </a:pPr>
            <a:r>
              <a:rPr lang="sv-FI" sz="2300" b="1" dirty="0" smtClean="0"/>
              <a:t>Emma</a:t>
            </a:r>
            <a:r>
              <a:rPr lang="sv-FI" sz="2300" dirty="0" smtClean="0"/>
              <a:t>: </a:t>
            </a:r>
            <a:r>
              <a:rPr lang="sv-FI" sz="2300" i="1" dirty="0" smtClean="0"/>
              <a:t>Att </a:t>
            </a:r>
            <a:r>
              <a:rPr lang="sv-FI" sz="2300" i="1" dirty="0"/>
              <a:t>det blir så litet</a:t>
            </a:r>
            <a:r>
              <a:rPr lang="sv-FI" sz="2300" i="1" dirty="0" smtClean="0"/>
              <a:t>…</a:t>
            </a:r>
          </a:p>
          <a:p>
            <a:pPr marL="0" indent="0">
              <a:buNone/>
            </a:pPr>
            <a:endParaRPr lang="sv-FI" sz="2300" dirty="0"/>
          </a:p>
          <a:p>
            <a:pPr marL="0" indent="0">
              <a:buNone/>
            </a:pPr>
            <a:r>
              <a:rPr lang="sv-FI" sz="2300" b="1" dirty="0" smtClean="0"/>
              <a:t>Ungdom</a:t>
            </a:r>
            <a:r>
              <a:rPr lang="sv-FI" sz="2300" dirty="0" smtClean="0"/>
              <a:t>:</a:t>
            </a:r>
            <a:r>
              <a:rPr lang="sv-FI" sz="2300" i="1" dirty="0" smtClean="0"/>
              <a:t> </a:t>
            </a:r>
            <a:r>
              <a:rPr lang="sv-FI" sz="2300" i="1" dirty="0"/>
              <a:t>Ja, exakt. </a:t>
            </a:r>
            <a:endParaRPr lang="sv-FI" sz="2300" dirty="0"/>
          </a:p>
          <a:p>
            <a:pPr marL="0" indent="0">
              <a:buNone/>
            </a:pPr>
            <a:endParaRPr lang="sv-FI" sz="2300" b="1" dirty="0" smtClean="0"/>
          </a:p>
          <a:p>
            <a:pPr marL="0" indent="0">
              <a:buNone/>
            </a:pPr>
            <a:r>
              <a:rPr lang="sv-FI" sz="2300" b="1" dirty="0" smtClean="0"/>
              <a:t>Ungdom</a:t>
            </a:r>
            <a:r>
              <a:rPr lang="sv-FI" sz="2300" dirty="0" smtClean="0"/>
              <a:t>:</a:t>
            </a:r>
            <a:r>
              <a:rPr lang="sv-FI" sz="2300" i="1" dirty="0" smtClean="0"/>
              <a:t> </a:t>
            </a:r>
            <a:r>
              <a:rPr lang="sv-FI" sz="2300" i="1" dirty="0"/>
              <a:t>(…) </a:t>
            </a:r>
            <a:r>
              <a:rPr lang="sv-FI" sz="2300" b="1" i="1" dirty="0"/>
              <a:t>Att det blir den här Ankdammen. </a:t>
            </a:r>
            <a:endParaRPr lang="sv-FI" sz="2300" b="1" dirty="0"/>
          </a:p>
          <a:p>
            <a:endParaRPr lang="sv-SE" dirty="0"/>
          </a:p>
        </p:txBody>
      </p:sp>
    </p:spTree>
    <p:extLst>
      <p:ext uri="{BB962C8B-B14F-4D97-AF65-F5344CB8AC3E}">
        <p14:creationId xmlns:p14="http://schemas.microsoft.com/office/powerpoint/2010/main" val="2033101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FI" dirty="0"/>
              <a:t>En mångfacetterad bild av delaktighet </a:t>
            </a:r>
            <a:endParaRPr lang="sv-SE" dirty="0"/>
          </a:p>
        </p:txBody>
      </p:sp>
      <p:sp>
        <p:nvSpPr>
          <p:cNvPr id="3" name="Platshållare för innehåll 2"/>
          <p:cNvSpPr>
            <a:spLocks noGrp="1"/>
          </p:cNvSpPr>
          <p:nvPr>
            <p:ph idx="1"/>
          </p:nvPr>
        </p:nvSpPr>
        <p:spPr/>
        <p:txBody>
          <a:bodyPr numCol="2">
            <a:normAutofit/>
          </a:bodyPr>
          <a:lstStyle/>
          <a:p>
            <a:pPr marL="0" indent="0" algn="just">
              <a:buNone/>
            </a:pPr>
            <a:r>
              <a:rPr lang="sv-SE" sz="1800" b="1" dirty="0" smtClean="0"/>
              <a:t>Delaktighet betyder för de unga</a:t>
            </a:r>
            <a:r>
              <a:rPr lang="sv-SE" sz="1800" dirty="0" smtClean="0"/>
              <a:t>: </a:t>
            </a:r>
          </a:p>
          <a:p>
            <a:pPr marL="0" indent="0" algn="just">
              <a:buNone/>
            </a:pPr>
            <a:endParaRPr lang="sv-SE" sz="1800" dirty="0" smtClean="0"/>
          </a:p>
          <a:p>
            <a:pPr algn="just"/>
            <a:r>
              <a:rPr lang="sv-SE" sz="1800" dirty="0" smtClean="0"/>
              <a:t>kompromisser </a:t>
            </a:r>
          </a:p>
          <a:p>
            <a:pPr algn="just"/>
            <a:r>
              <a:rPr lang="sv-SE" sz="1800" dirty="0" smtClean="0"/>
              <a:t>dela med sig</a:t>
            </a:r>
          </a:p>
          <a:p>
            <a:pPr algn="just"/>
            <a:r>
              <a:rPr lang="sv-SE" sz="1800" dirty="0" smtClean="0"/>
              <a:t>grupparbete</a:t>
            </a:r>
          </a:p>
          <a:p>
            <a:pPr algn="just"/>
            <a:r>
              <a:rPr lang="sv-SE" sz="1800" dirty="0" smtClean="0"/>
              <a:t>man är del av någonting </a:t>
            </a:r>
          </a:p>
          <a:p>
            <a:pPr algn="just"/>
            <a:r>
              <a:rPr lang="sv-SE" sz="1800" dirty="0" smtClean="0"/>
              <a:t>man får själv bestämma </a:t>
            </a:r>
          </a:p>
          <a:p>
            <a:pPr algn="just"/>
            <a:r>
              <a:rPr lang="sv-SE" sz="1800" dirty="0" smtClean="0"/>
              <a:t>man blir sedd/hörd </a:t>
            </a:r>
          </a:p>
          <a:p>
            <a:pPr algn="just"/>
            <a:r>
              <a:rPr lang="sv-SE" sz="1800" dirty="0" smtClean="0"/>
              <a:t>man känner att man hör till/har en plats </a:t>
            </a:r>
          </a:p>
          <a:p>
            <a:pPr algn="just"/>
            <a:r>
              <a:rPr lang="sv-SE" sz="1800" dirty="0" smtClean="0"/>
              <a:t>samarbete </a:t>
            </a:r>
          </a:p>
          <a:p>
            <a:pPr algn="just"/>
            <a:r>
              <a:rPr lang="sv-SE" sz="1800" dirty="0" smtClean="0"/>
              <a:t>våga berätta </a:t>
            </a:r>
          </a:p>
          <a:p>
            <a:pPr algn="just"/>
            <a:r>
              <a:rPr lang="sv-SE" sz="1800" dirty="0" smtClean="0"/>
              <a:t>få veta vilka alternativ man har</a:t>
            </a:r>
          </a:p>
          <a:p>
            <a:pPr algn="just"/>
            <a:r>
              <a:rPr lang="sv-SE" sz="1800" dirty="0" smtClean="0"/>
              <a:t>empati/känslor – man får vara känslig/mindre känslig </a:t>
            </a:r>
          </a:p>
          <a:p>
            <a:pPr algn="just"/>
            <a:r>
              <a:rPr lang="sv-SE" sz="1800" dirty="0" smtClean="0"/>
              <a:t>planer </a:t>
            </a:r>
          </a:p>
          <a:p>
            <a:pPr algn="just"/>
            <a:r>
              <a:rPr lang="sv-SE" sz="1800" dirty="0" smtClean="0"/>
              <a:t>man har en inverkan </a:t>
            </a:r>
          </a:p>
          <a:p>
            <a:pPr algn="just"/>
            <a:r>
              <a:rPr lang="sv-SE" sz="1800" dirty="0" smtClean="0"/>
              <a:t>respekt </a:t>
            </a:r>
          </a:p>
          <a:p>
            <a:pPr algn="just"/>
            <a:r>
              <a:rPr lang="sv-SE" sz="1800" dirty="0" smtClean="0"/>
              <a:t>gemenskap </a:t>
            </a:r>
          </a:p>
          <a:p>
            <a:pPr algn="just"/>
            <a:r>
              <a:rPr lang="sv-SE" sz="1800" dirty="0" smtClean="0"/>
              <a:t>trygghet </a:t>
            </a:r>
          </a:p>
          <a:p>
            <a:pPr algn="just"/>
            <a:r>
              <a:rPr lang="sv-SE" sz="1800" dirty="0" smtClean="0"/>
              <a:t>man känner att man en betydelse </a:t>
            </a:r>
          </a:p>
          <a:p>
            <a:pPr algn="just"/>
            <a:r>
              <a:rPr lang="sv-SE" sz="1800" dirty="0" smtClean="0"/>
              <a:t>lätt att komma med/låg tröskel </a:t>
            </a:r>
          </a:p>
          <a:p>
            <a:pPr algn="just"/>
            <a:r>
              <a:rPr lang="sv-SE" sz="1800" dirty="0" smtClean="0"/>
              <a:t>passiv delaktighet </a:t>
            </a:r>
          </a:p>
          <a:p>
            <a:pPr algn="just"/>
            <a:r>
              <a:rPr lang="sv-SE" sz="1800" dirty="0" smtClean="0"/>
              <a:t>delaktig i sin vård </a:t>
            </a:r>
          </a:p>
          <a:p>
            <a:pPr algn="just"/>
            <a:r>
              <a:rPr lang="sv-SE" sz="1800" dirty="0" smtClean="0"/>
              <a:t>man blir inte ensam </a:t>
            </a:r>
          </a:p>
          <a:p>
            <a:pPr algn="just"/>
            <a:r>
              <a:rPr lang="sv-SE" sz="1800" dirty="0" smtClean="0"/>
              <a:t>samhörighet </a:t>
            </a:r>
          </a:p>
          <a:p>
            <a:pPr algn="just"/>
            <a:r>
              <a:rPr lang="sv-SE" sz="1800" dirty="0" smtClean="0"/>
              <a:t>vara sig själv/tas emot som man är, man kan lita på/tillit/ansvar</a:t>
            </a:r>
          </a:p>
          <a:p>
            <a:pPr marL="0" indent="0" algn="just">
              <a:buNone/>
            </a:pPr>
            <a:endParaRPr lang="sv-SE" sz="1800" dirty="0" smtClean="0"/>
          </a:p>
          <a:p>
            <a:pPr marL="0" indent="0" algn="just">
              <a:buNone/>
            </a:pPr>
            <a:endParaRPr lang="sv-SE" sz="1800" dirty="0"/>
          </a:p>
          <a:p>
            <a:pPr marL="0" indent="0" algn="just">
              <a:buNone/>
            </a:pPr>
            <a:endParaRPr lang="sv-SE" sz="1800" dirty="0" smtClean="0"/>
          </a:p>
        </p:txBody>
      </p:sp>
    </p:spTree>
    <p:extLst>
      <p:ext uri="{BB962C8B-B14F-4D97-AF65-F5344CB8AC3E}">
        <p14:creationId xmlns:p14="http://schemas.microsoft.com/office/powerpoint/2010/main" val="6543004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FI" dirty="0"/>
              <a:t>Känslor kopplade till delaktighet </a:t>
            </a:r>
            <a:endParaRPr lang="sv-SE" dirty="0"/>
          </a:p>
        </p:txBody>
      </p:sp>
      <p:sp>
        <p:nvSpPr>
          <p:cNvPr id="3" name="Platshållare för innehåll 2"/>
          <p:cNvSpPr>
            <a:spLocks noGrp="1"/>
          </p:cNvSpPr>
          <p:nvPr>
            <p:ph idx="1"/>
          </p:nvPr>
        </p:nvSpPr>
        <p:spPr/>
        <p:txBody>
          <a:bodyPr>
            <a:normAutofit/>
          </a:bodyPr>
          <a:lstStyle/>
          <a:p>
            <a:pPr marL="0" indent="0">
              <a:buNone/>
            </a:pPr>
            <a:r>
              <a:rPr lang="sv-FI" sz="1800" b="1" dirty="0" smtClean="0"/>
              <a:t>Positiva känslor då delaktighet uppnås:</a:t>
            </a:r>
          </a:p>
          <a:p>
            <a:pPr marL="0" indent="0">
              <a:buNone/>
            </a:pPr>
            <a:endParaRPr lang="sv-FI" sz="1800" b="1" dirty="0" smtClean="0"/>
          </a:p>
          <a:p>
            <a:r>
              <a:rPr lang="sv-FI" sz="1800" dirty="0" smtClean="0"/>
              <a:t>Känns bra att bli bemött som man är och att känna att det är okej att inte vara som alla andra.</a:t>
            </a:r>
          </a:p>
          <a:p>
            <a:r>
              <a:rPr lang="sv-FI" sz="1800" dirty="0" smtClean="0"/>
              <a:t>Man blir motiverad </a:t>
            </a:r>
            <a:r>
              <a:rPr lang="sv-FI" sz="1800" dirty="0"/>
              <a:t>att </a:t>
            </a:r>
            <a:r>
              <a:rPr lang="sv-FI" sz="1800" dirty="0" smtClean="0"/>
              <a:t>få </a:t>
            </a:r>
            <a:r>
              <a:rPr lang="sv-FI" sz="1800" dirty="0"/>
              <a:t>andra saker uträttade. </a:t>
            </a:r>
            <a:endParaRPr lang="sv-FI" sz="1800" dirty="0" smtClean="0"/>
          </a:p>
          <a:p>
            <a:r>
              <a:rPr lang="sv-FI" sz="1800" dirty="0" smtClean="0"/>
              <a:t>En känsla </a:t>
            </a:r>
            <a:r>
              <a:rPr lang="sv-FI" sz="1800" dirty="0"/>
              <a:t>av att man lyckats göra någonting som är av betydelse för en själv och </a:t>
            </a:r>
            <a:r>
              <a:rPr lang="sv-FI" sz="1800" dirty="0" smtClean="0"/>
              <a:t>andra</a:t>
            </a:r>
          </a:p>
          <a:p>
            <a:r>
              <a:rPr lang="sv-FI" sz="1800" dirty="0" smtClean="0"/>
              <a:t>En klapp på axeln. </a:t>
            </a:r>
          </a:p>
          <a:p>
            <a:r>
              <a:rPr lang="sv-FI" sz="1800" dirty="0" smtClean="0"/>
              <a:t>Att vara med i projekt som detta beskrivs av en ung:</a:t>
            </a:r>
          </a:p>
          <a:p>
            <a:endParaRPr lang="sv-FI" sz="1800" dirty="0"/>
          </a:p>
          <a:p>
            <a:pPr marL="0" indent="0" algn="ctr">
              <a:buNone/>
            </a:pPr>
            <a:r>
              <a:rPr lang="sv-FI" sz="1800" i="1" dirty="0" smtClean="0"/>
              <a:t>”För </a:t>
            </a:r>
            <a:r>
              <a:rPr lang="sv-FI" sz="1800" i="1" dirty="0"/>
              <a:t>mig har det nog blivit just så här mer att då man får vara delaktig här, ”delaktighet, det är nånting som jag också har rätt att vara” liksom</a:t>
            </a:r>
            <a:r>
              <a:rPr lang="sv-FI" sz="1800" i="1" dirty="0" smtClean="0"/>
              <a:t>…(…)”</a:t>
            </a:r>
            <a:endParaRPr lang="sv-FI" sz="1800" dirty="0"/>
          </a:p>
          <a:p>
            <a:endParaRPr lang="sv-FI" sz="1800" dirty="0" smtClean="0"/>
          </a:p>
        </p:txBody>
      </p:sp>
    </p:spTree>
    <p:extLst>
      <p:ext uri="{BB962C8B-B14F-4D97-AF65-F5344CB8AC3E}">
        <p14:creationId xmlns:p14="http://schemas.microsoft.com/office/powerpoint/2010/main" val="269899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FI" dirty="0"/>
              <a:t>Känslor kopplade till delaktighet </a:t>
            </a:r>
            <a:endParaRPr lang="sv-SE" dirty="0"/>
          </a:p>
        </p:txBody>
      </p:sp>
      <p:sp>
        <p:nvSpPr>
          <p:cNvPr id="3" name="Platshållare för innehåll 2"/>
          <p:cNvSpPr>
            <a:spLocks noGrp="1"/>
          </p:cNvSpPr>
          <p:nvPr>
            <p:ph idx="1"/>
          </p:nvPr>
        </p:nvSpPr>
        <p:spPr/>
        <p:txBody>
          <a:bodyPr>
            <a:normAutofit/>
          </a:bodyPr>
          <a:lstStyle/>
          <a:p>
            <a:pPr marL="0" indent="0">
              <a:buNone/>
            </a:pPr>
            <a:r>
              <a:rPr lang="sv-FI" sz="1800" b="1" dirty="0" smtClean="0"/>
              <a:t>Negativa känslor då delaktighet inte uppnås:</a:t>
            </a:r>
          </a:p>
          <a:p>
            <a:pPr marL="0" indent="0">
              <a:buNone/>
            </a:pPr>
            <a:endParaRPr lang="sv-FI" sz="1800" b="1" dirty="0" smtClean="0"/>
          </a:p>
          <a:p>
            <a:r>
              <a:rPr lang="sv-FI" sz="1800" dirty="0" smtClean="0"/>
              <a:t>Mörkt </a:t>
            </a:r>
            <a:r>
              <a:rPr lang="sv-FI" sz="1800" dirty="0"/>
              <a:t>och </a:t>
            </a:r>
            <a:r>
              <a:rPr lang="sv-FI" sz="1800" dirty="0" smtClean="0"/>
              <a:t>ensamt. </a:t>
            </a:r>
          </a:p>
          <a:p>
            <a:r>
              <a:rPr lang="sv-FI" sz="1800" dirty="0" smtClean="0"/>
              <a:t>Man är värdelös </a:t>
            </a:r>
            <a:r>
              <a:rPr lang="sv-FI" sz="1800" dirty="0"/>
              <a:t>och ovärdig andras tid. </a:t>
            </a:r>
            <a:endParaRPr lang="sv-FI" sz="1800" dirty="0" smtClean="0"/>
          </a:p>
          <a:p>
            <a:r>
              <a:rPr lang="sv-FI" sz="1800" dirty="0" smtClean="0"/>
              <a:t>Man </a:t>
            </a:r>
            <a:r>
              <a:rPr lang="sv-FI" sz="1800" dirty="0"/>
              <a:t>tänker att andra har negativa tankar om en och att man kan strunta i en. </a:t>
            </a:r>
            <a:endParaRPr lang="sv-FI" sz="1800" dirty="0" smtClean="0"/>
          </a:p>
          <a:p>
            <a:r>
              <a:rPr lang="sv-FI" sz="1800" dirty="0" smtClean="0"/>
              <a:t>Man känner </a:t>
            </a:r>
            <a:r>
              <a:rPr lang="sv-FI" sz="1800" dirty="0"/>
              <a:t>sig dålig och att inget som man gör är tillräckligt bra. </a:t>
            </a:r>
            <a:endParaRPr lang="sv-FI" sz="1800" dirty="0" smtClean="0"/>
          </a:p>
          <a:p>
            <a:r>
              <a:rPr lang="sv-FI" sz="1800" dirty="0"/>
              <a:t>Å</a:t>
            </a:r>
            <a:r>
              <a:rPr lang="sv-FI" sz="1800" dirty="0" smtClean="0"/>
              <a:t>ngest </a:t>
            </a:r>
            <a:r>
              <a:rPr lang="sv-FI" sz="1800" dirty="0"/>
              <a:t>och frustration </a:t>
            </a:r>
          </a:p>
          <a:p>
            <a:r>
              <a:rPr lang="sv-FI" sz="1800" dirty="0" smtClean="0"/>
              <a:t>Känslan av att vara utestängd.</a:t>
            </a:r>
          </a:p>
          <a:p>
            <a:r>
              <a:rPr lang="sv-FI" sz="1800" dirty="0" smtClean="0"/>
              <a:t>En </a:t>
            </a:r>
            <a:r>
              <a:rPr lang="sv-FI" sz="1800" dirty="0"/>
              <a:t>misslyckad delaktighetskänsla är </a:t>
            </a:r>
            <a:r>
              <a:rPr lang="sv-FI" sz="1800" dirty="0" smtClean="0"/>
              <a:t>tung att hantera</a:t>
            </a:r>
            <a:r>
              <a:rPr lang="sv-FI" sz="1800" dirty="0"/>
              <a:t>. </a:t>
            </a:r>
          </a:p>
          <a:p>
            <a:pPr marL="0" indent="0">
              <a:buNone/>
            </a:pPr>
            <a:endParaRPr lang="sv-SE" dirty="0"/>
          </a:p>
        </p:txBody>
      </p:sp>
    </p:spTree>
    <p:extLst>
      <p:ext uri="{BB962C8B-B14F-4D97-AF65-F5344CB8AC3E}">
        <p14:creationId xmlns:p14="http://schemas.microsoft.com/office/powerpoint/2010/main" val="3791346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FI" dirty="0"/>
              <a:t>Olika erfarenheter av delaktighet </a:t>
            </a:r>
            <a:endParaRPr lang="sv-SE" dirty="0"/>
          </a:p>
        </p:txBody>
      </p:sp>
      <p:sp>
        <p:nvSpPr>
          <p:cNvPr id="3" name="Platshållare för innehåll 2"/>
          <p:cNvSpPr>
            <a:spLocks noGrp="1"/>
          </p:cNvSpPr>
          <p:nvPr>
            <p:ph idx="1"/>
          </p:nvPr>
        </p:nvSpPr>
        <p:spPr/>
        <p:txBody>
          <a:bodyPr>
            <a:normAutofit/>
          </a:bodyPr>
          <a:lstStyle/>
          <a:p>
            <a:endParaRPr lang="sv-FI" sz="1800" dirty="0" smtClean="0"/>
          </a:p>
          <a:p>
            <a:r>
              <a:rPr lang="sv-FI" sz="1800" dirty="0" smtClean="0"/>
              <a:t>Unga skall vara i </a:t>
            </a:r>
            <a:r>
              <a:rPr lang="sv-FI" sz="1800" dirty="0"/>
              <a:t>centrum och </a:t>
            </a:r>
            <a:r>
              <a:rPr lang="sv-FI" sz="1800" dirty="0" smtClean="0"/>
              <a:t>man skall utgå från </a:t>
            </a:r>
            <a:r>
              <a:rPr lang="sv-FI" sz="1800" dirty="0"/>
              <a:t>den ungas ärenden. </a:t>
            </a:r>
            <a:r>
              <a:rPr lang="sv-FI" sz="1800" dirty="0" smtClean="0"/>
              <a:t>Sveps lyckas med detta menar unga.</a:t>
            </a:r>
          </a:p>
          <a:p>
            <a:r>
              <a:rPr lang="sv-FI" sz="1800" dirty="0" smtClean="0"/>
              <a:t>Professionella skall vara lätta att nå, till exempel via whatsapp.</a:t>
            </a:r>
          </a:p>
          <a:p>
            <a:r>
              <a:rPr lang="sv-FI" sz="1800" dirty="0" smtClean="0"/>
              <a:t>Lätt hänt </a:t>
            </a:r>
            <a:r>
              <a:rPr lang="sv-FI" sz="1800" dirty="0"/>
              <a:t>att de professionella med all sin expertis glömmer bort det väsentliga – att det verkligen handlar om den unga som trots allt är expert på sitt eget liv. </a:t>
            </a:r>
            <a:endParaRPr lang="sv-FI" sz="1800" dirty="0" smtClean="0"/>
          </a:p>
          <a:p>
            <a:r>
              <a:rPr lang="sv-FI" sz="1800" dirty="0" smtClean="0"/>
              <a:t>Felaktigheter som skrivits om en kan kännas </a:t>
            </a:r>
            <a:r>
              <a:rPr lang="sv-FI" sz="1800" i="1" dirty="0" smtClean="0"/>
              <a:t>”</a:t>
            </a:r>
            <a:r>
              <a:rPr lang="sv-FI" sz="1800" i="1" dirty="0"/>
              <a:t>jävligt sårande”.</a:t>
            </a:r>
            <a:r>
              <a:rPr lang="sv-FI" sz="1800" dirty="0"/>
              <a:t> </a:t>
            </a:r>
            <a:endParaRPr lang="sv-FI" sz="1800" dirty="0" smtClean="0"/>
          </a:p>
          <a:p>
            <a:r>
              <a:rPr lang="sv-FI" sz="1800" dirty="0" smtClean="0"/>
              <a:t>Man skall få välja hur delaktig man vill vara. Att till exempel få hemskickat papper om en själv kan göra att det känns mest obekvämt, inte att man är delaktig. </a:t>
            </a:r>
          </a:p>
          <a:p>
            <a:endParaRPr lang="sv-FI" sz="1900" dirty="0"/>
          </a:p>
          <a:p>
            <a:endParaRPr lang="sv-FI" sz="1900" dirty="0"/>
          </a:p>
          <a:p>
            <a:pPr marL="0" indent="0">
              <a:buNone/>
            </a:pPr>
            <a:endParaRPr lang="sv-SE" dirty="0"/>
          </a:p>
        </p:txBody>
      </p:sp>
    </p:spTree>
    <p:extLst>
      <p:ext uri="{BB962C8B-B14F-4D97-AF65-F5344CB8AC3E}">
        <p14:creationId xmlns:p14="http://schemas.microsoft.com/office/powerpoint/2010/main" val="3347045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pPr algn="ctr"/>
            <a:r>
              <a:rPr lang="sv-SE" sz="3200" dirty="0" smtClean="0"/>
              <a:t>Olika motiv för att delta i projektet och förväntningar på samarbetet med professionella </a:t>
            </a:r>
            <a:endParaRPr lang="sv-SE" sz="3200" dirty="0"/>
          </a:p>
        </p:txBody>
      </p:sp>
      <p:sp>
        <p:nvSpPr>
          <p:cNvPr id="3" name="Platshållare för innehåll 2"/>
          <p:cNvSpPr>
            <a:spLocks noGrp="1"/>
          </p:cNvSpPr>
          <p:nvPr>
            <p:ph idx="1"/>
          </p:nvPr>
        </p:nvSpPr>
        <p:spPr/>
        <p:txBody>
          <a:bodyPr>
            <a:normAutofit/>
          </a:bodyPr>
          <a:lstStyle/>
          <a:p>
            <a:pPr marL="0" indent="0">
              <a:buNone/>
            </a:pPr>
            <a:r>
              <a:rPr lang="sv-SE" sz="1800" b="1" dirty="0" smtClean="0"/>
              <a:t>Olika motiv för deltagande: </a:t>
            </a:r>
          </a:p>
          <a:p>
            <a:pPr marL="0" indent="0">
              <a:buNone/>
            </a:pPr>
            <a:endParaRPr lang="sv-SE" sz="1800" dirty="0" smtClean="0"/>
          </a:p>
          <a:p>
            <a:r>
              <a:rPr lang="sv-SE" sz="1800" dirty="0" smtClean="0"/>
              <a:t>Förbättra service för andra unga.</a:t>
            </a:r>
          </a:p>
          <a:p>
            <a:r>
              <a:rPr lang="sv-SE" sz="1800" dirty="0" smtClean="0"/>
              <a:t>Få upprättelse för tidigare dåliga erfarenheter.</a:t>
            </a:r>
          </a:p>
          <a:p>
            <a:r>
              <a:rPr lang="sv-SE" sz="1800" dirty="0" smtClean="0"/>
              <a:t>Ha sysselsättning. </a:t>
            </a:r>
          </a:p>
          <a:p>
            <a:pPr marL="0" indent="0">
              <a:buNone/>
            </a:pPr>
            <a:endParaRPr lang="sv-SE" sz="1800" dirty="0" smtClean="0"/>
          </a:p>
          <a:p>
            <a:pPr marL="0" indent="0">
              <a:buNone/>
            </a:pPr>
            <a:r>
              <a:rPr lang="sv-SE" sz="1800" b="1" dirty="0" smtClean="0"/>
              <a:t>Förväntningar på de professionella:</a:t>
            </a:r>
          </a:p>
          <a:p>
            <a:pPr marL="0" indent="0">
              <a:buNone/>
            </a:pPr>
            <a:endParaRPr lang="sv-SE" sz="1800" dirty="0"/>
          </a:p>
          <a:p>
            <a:r>
              <a:rPr lang="sv-FI" sz="1800" dirty="0" smtClean="0"/>
              <a:t>De unga önskade genuint lyssnande från de professionella.</a:t>
            </a:r>
          </a:p>
          <a:p>
            <a:r>
              <a:rPr lang="sv-FI" sz="1800" dirty="0" smtClean="0"/>
              <a:t>De unga ville inte att professionella tar de ungas ord som kritik mot sig själva.</a:t>
            </a:r>
          </a:p>
          <a:p>
            <a:r>
              <a:rPr lang="sv-FI" sz="1800" dirty="0" smtClean="0"/>
              <a:t>De unga ville inte att professionella börjar tala om resurser.</a:t>
            </a:r>
          </a:p>
          <a:p>
            <a:r>
              <a:rPr lang="sv-FI" sz="1800" dirty="0" smtClean="0"/>
              <a:t>De unga önskade att man låter dem vara tysta om de inte har något att säga.</a:t>
            </a:r>
          </a:p>
          <a:p>
            <a:r>
              <a:rPr lang="sv-FI" sz="1800" dirty="0" smtClean="0"/>
              <a:t>De unga ville att de professionella bemöter dem som helt vanliga människor.</a:t>
            </a:r>
          </a:p>
          <a:p>
            <a:pPr marL="0" indent="0">
              <a:buNone/>
            </a:pPr>
            <a:endParaRPr lang="sv-FI" sz="1800" dirty="0"/>
          </a:p>
          <a:p>
            <a:pPr marL="0" indent="0">
              <a:buNone/>
            </a:pPr>
            <a:endParaRPr lang="sv-SE" sz="1800" dirty="0" smtClean="0"/>
          </a:p>
          <a:p>
            <a:pPr marL="0" indent="0">
              <a:buNone/>
            </a:pPr>
            <a:endParaRPr lang="sv-SE" sz="1800" dirty="0" smtClean="0"/>
          </a:p>
        </p:txBody>
      </p:sp>
    </p:spTree>
    <p:extLst>
      <p:ext uri="{BB962C8B-B14F-4D97-AF65-F5344CB8AC3E}">
        <p14:creationId xmlns:p14="http://schemas.microsoft.com/office/powerpoint/2010/main" val="3895223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FI" dirty="0"/>
              <a:t> Lätt att vara </a:t>
            </a:r>
            <a:r>
              <a:rPr lang="sv-FI" dirty="0" smtClean="0"/>
              <a:t>med…</a:t>
            </a:r>
            <a:endParaRPr lang="sv-SE" dirty="0"/>
          </a:p>
        </p:txBody>
      </p:sp>
      <p:sp>
        <p:nvSpPr>
          <p:cNvPr id="3" name="Platshållare för innehåll 2"/>
          <p:cNvSpPr>
            <a:spLocks noGrp="1"/>
          </p:cNvSpPr>
          <p:nvPr>
            <p:ph idx="1"/>
          </p:nvPr>
        </p:nvSpPr>
        <p:spPr/>
        <p:txBody>
          <a:bodyPr>
            <a:normAutofit/>
          </a:bodyPr>
          <a:lstStyle/>
          <a:p>
            <a:endParaRPr lang="sv-FI" sz="1900" dirty="0" smtClean="0"/>
          </a:p>
          <a:p>
            <a:r>
              <a:rPr lang="sv-FI" sz="1700" dirty="0" smtClean="0"/>
              <a:t>Unga tycker projektet framskrider bra. Vitsord 8/10.</a:t>
            </a:r>
          </a:p>
          <a:p>
            <a:pPr marL="0" indent="0">
              <a:buNone/>
            </a:pPr>
            <a:endParaRPr lang="sv-FI" sz="1700" dirty="0" smtClean="0"/>
          </a:p>
          <a:p>
            <a:r>
              <a:rPr lang="sv-FI" sz="1700" dirty="0" smtClean="0"/>
              <a:t>Professionella bemött unga väl i grupperna.</a:t>
            </a:r>
          </a:p>
          <a:p>
            <a:pPr marL="0" indent="0">
              <a:buNone/>
            </a:pPr>
            <a:endParaRPr lang="sv-FI" sz="1700" dirty="0" smtClean="0"/>
          </a:p>
          <a:p>
            <a:r>
              <a:rPr lang="sv-FI" sz="1700" dirty="0" smtClean="0"/>
              <a:t>Unga har känt sig hörda och sedda och fått gensvar då de delat sina tankar i gruppen.</a:t>
            </a:r>
          </a:p>
          <a:p>
            <a:pPr marL="0" indent="0">
              <a:buNone/>
            </a:pPr>
            <a:endParaRPr lang="sv-FI" sz="1700" dirty="0" smtClean="0"/>
          </a:p>
          <a:p>
            <a:r>
              <a:rPr lang="sv-FI" sz="1700" dirty="0" smtClean="0"/>
              <a:t>Unga känner att de kunnat bidra med viktig kunskap till gruppen. </a:t>
            </a:r>
          </a:p>
          <a:p>
            <a:pPr marL="0" indent="0">
              <a:buNone/>
            </a:pPr>
            <a:endParaRPr lang="sv-FI" sz="1700" dirty="0" smtClean="0"/>
          </a:p>
          <a:p>
            <a:r>
              <a:rPr lang="sv-FI" sz="1700" dirty="0" smtClean="0"/>
              <a:t>Lätt att vara med.</a:t>
            </a:r>
          </a:p>
          <a:p>
            <a:endParaRPr lang="sv-FI" sz="1700" dirty="0" smtClean="0"/>
          </a:p>
          <a:p>
            <a:r>
              <a:rPr lang="sv-FI" sz="1700" dirty="0" smtClean="0"/>
              <a:t>Bra att man involverar unga i projekt som detta. Borde involveras mer och mångsidigare</a:t>
            </a:r>
            <a:r>
              <a:rPr lang="sv-FI" sz="1800" dirty="0" smtClean="0"/>
              <a:t>.</a:t>
            </a:r>
          </a:p>
          <a:p>
            <a:endParaRPr lang="sv-FI" sz="1800" dirty="0"/>
          </a:p>
        </p:txBody>
      </p:sp>
    </p:spTree>
    <p:extLst>
      <p:ext uri="{BB962C8B-B14F-4D97-AF65-F5344CB8AC3E}">
        <p14:creationId xmlns:p14="http://schemas.microsoft.com/office/powerpoint/2010/main" val="3130351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SE" dirty="0" smtClean="0"/>
              <a:t>…</a:t>
            </a:r>
            <a:r>
              <a:rPr lang="sv-FI" dirty="0"/>
              <a:t>men svårt att uppnå </a:t>
            </a:r>
            <a:r>
              <a:rPr lang="sv-FI" dirty="0" smtClean="0"/>
              <a:t>en genomgående känsla </a:t>
            </a:r>
            <a:r>
              <a:rPr lang="sv-FI" dirty="0"/>
              <a:t>av delaktighet </a:t>
            </a:r>
            <a:endParaRPr lang="sv-SE" dirty="0"/>
          </a:p>
        </p:txBody>
      </p:sp>
      <p:sp>
        <p:nvSpPr>
          <p:cNvPr id="3" name="Platshållare för innehåll 2"/>
          <p:cNvSpPr>
            <a:spLocks noGrp="1"/>
          </p:cNvSpPr>
          <p:nvPr>
            <p:ph idx="1"/>
          </p:nvPr>
        </p:nvSpPr>
        <p:spPr/>
        <p:txBody>
          <a:bodyPr>
            <a:normAutofit fontScale="92500" lnSpcReduction="10000"/>
          </a:bodyPr>
          <a:lstStyle/>
          <a:p>
            <a:r>
              <a:rPr lang="sv-FI" sz="1800" dirty="0" smtClean="0"/>
              <a:t>Uppgifterna svåra för alla, kan påverka samarbetet mellan olika parter. Workshopdelen hektisk.</a:t>
            </a:r>
          </a:p>
          <a:p>
            <a:pPr marL="0" indent="0">
              <a:buNone/>
            </a:pPr>
            <a:endParaRPr lang="sv-FI" sz="1800" dirty="0"/>
          </a:p>
          <a:p>
            <a:r>
              <a:rPr lang="sv-FI" sz="1800" dirty="0"/>
              <a:t>Språket </a:t>
            </a:r>
            <a:r>
              <a:rPr lang="sv-FI" sz="1800" dirty="0" smtClean="0"/>
              <a:t>svårt för unga.</a:t>
            </a:r>
          </a:p>
          <a:p>
            <a:pPr marL="0" indent="0">
              <a:buNone/>
            </a:pPr>
            <a:endParaRPr lang="sv-FI" sz="1800" dirty="0"/>
          </a:p>
          <a:p>
            <a:r>
              <a:rPr lang="sv-FI" sz="1800" dirty="0"/>
              <a:t>Arbetet känts mest riktat till professionella</a:t>
            </a:r>
            <a:r>
              <a:rPr lang="sv-FI" sz="1800" dirty="0" smtClean="0"/>
              <a:t>.</a:t>
            </a:r>
          </a:p>
          <a:p>
            <a:pPr marL="0" indent="0">
              <a:buNone/>
            </a:pPr>
            <a:endParaRPr lang="sv-FI" sz="1800" dirty="0"/>
          </a:p>
          <a:p>
            <a:r>
              <a:rPr lang="sv-FI" sz="1800" dirty="0"/>
              <a:t>Professionella har ibland svårt att förstå de ungas roll i gruppen. </a:t>
            </a:r>
            <a:endParaRPr lang="sv-FI" sz="1800" dirty="0" smtClean="0"/>
          </a:p>
          <a:p>
            <a:pPr marL="0" indent="0">
              <a:buNone/>
            </a:pPr>
            <a:endParaRPr lang="sv-FI" sz="1800" dirty="0"/>
          </a:p>
          <a:p>
            <a:r>
              <a:rPr lang="sv-FI" sz="1800" dirty="0"/>
              <a:t>Det har ibland känts som att de professionella diskuterat mest sinsemellan. </a:t>
            </a:r>
            <a:endParaRPr lang="sv-FI" sz="1800" dirty="0" smtClean="0"/>
          </a:p>
          <a:p>
            <a:pPr marL="0" indent="0">
              <a:buNone/>
            </a:pPr>
            <a:endParaRPr lang="sv-FI" sz="1800" dirty="0"/>
          </a:p>
          <a:p>
            <a:r>
              <a:rPr lang="sv-FI" sz="1800" dirty="0"/>
              <a:t>Ibland har professionella fört ungas talan och glömt att involvera den unga i diskussionen. </a:t>
            </a:r>
            <a:endParaRPr lang="sv-FI" sz="1800" dirty="0" smtClean="0"/>
          </a:p>
          <a:p>
            <a:pPr marL="0" indent="0">
              <a:buNone/>
            </a:pPr>
            <a:endParaRPr lang="sv-FI" sz="1800" dirty="0"/>
          </a:p>
          <a:p>
            <a:r>
              <a:rPr lang="sv-SE" sz="1800" dirty="0" smtClean="0"/>
              <a:t>Bra idé i teorin att involvera servicebrukare, mycket svårare i praktiken. </a:t>
            </a:r>
          </a:p>
          <a:p>
            <a:pPr marL="0" indent="0">
              <a:buNone/>
            </a:pPr>
            <a:endParaRPr lang="sv-SE" sz="1800" dirty="0" smtClean="0"/>
          </a:p>
          <a:p>
            <a:r>
              <a:rPr lang="sv-SE" sz="1800" dirty="0" smtClean="0"/>
              <a:t>Svårt med tidiga morgnar.</a:t>
            </a:r>
            <a:endParaRPr lang="sv-SE" sz="1800" dirty="0"/>
          </a:p>
        </p:txBody>
      </p:sp>
    </p:spTree>
    <p:extLst>
      <p:ext uri="{BB962C8B-B14F-4D97-AF65-F5344CB8AC3E}">
        <p14:creationId xmlns:p14="http://schemas.microsoft.com/office/powerpoint/2010/main" val="3750411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FI" dirty="0"/>
              <a:t>Ung vuxen, servicebrukare eller erfarenhetsexpert? </a:t>
            </a:r>
            <a:endParaRPr lang="sv-SE" dirty="0"/>
          </a:p>
        </p:txBody>
      </p:sp>
      <p:sp>
        <p:nvSpPr>
          <p:cNvPr id="3" name="Platshållare för innehåll 2"/>
          <p:cNvSpPr>
            <a:spLocks noGrp="1"/>
          </p:cNvSpPr>
          <p:nvPr>
            <p:ph idx="1"/>
          </p:nvPr>
        </p:nvSpPr>
        <p:spPr/>
        <p:txBody>
          <a:bodyPr>
            <a:normAutofit/>
          </a:bodyPr>
          <a:lstStyle/>
          <a:p>
            <a:endParaRPr lang="sv-SE" sz="1800" i="1" dirty="0" smtClean="0"/>
          </a:p>
          <a:p>
            <a:endParaRPr lang="sv-SE" sz="1800" i="1" dirty="0"/>
          </a:p>
          <a:p>
            <a:endParaRPr lang="sv-SE" sz="1800" i="1" dirty="0" smtClean="0"/>
          </a:p>
          <a:p>
            <a:r>
              <a:rPr lang="sv-SE" sz="1800" b="1" i="1" dirty="0" smtClean="0"/>
              <a:t>Ung vuxen</a:t>
            </a:r>
            <a:r>
              <a:rPr lang="sv-SE" sz="1800" dirty="0" smtClean="0"/>
              <a:t>: alla okej med det här, känns neutralt. </a:t>
            </a:r>
          </a:p>
          <a:p>
            <a:pPr marL="0" indent="0">
              <a:buNone/>
            </a:pPr>
            <a:endParaRPr lang="sv-SE" sz="1800" dirty="0"/>
          </a:p>
          <a:p>
            <a:r>
              <a:rPr lang="sv-SE" sz="1800" b="1" i="1" dirty="0" smtClean="0"/>
              <a:t>Servicebrukare</a:t>
            </a:r>
            <a:r>
              <a:rPr lang="sv-SE" sz="1800" dirty="0" smtClean="0"/>
              <a:t>: skulle vara mer beskrivande av ens roll, unga skulle föredra att kallas servicebrukare i den här kontexten. Känns inte stämplande.</a:t>
            </a:r>
          </a:p>
          <a:p>
            <a:endParaRPr lang="sv-SE" sz="1800" dirty="0"/>
          </a:p>
          <a:p>
            <a:r>
              <a:rPr lang="sv-SE" sz="1800" b="1" i="1" dirty="0" smtClean="0"/>
              <a:t>Erfarenhetsexpert</a:t>
            </a:r>
            <a:r>
              <a:rPr lang="sv-SE" sz="1800" dirty="0" smtClean="0"/>
              <a:t>: känns främmande och formellt, i stora hela skulle unga inte föredra att kallas erfarenhetsexperter. </a:t>
            </a:r>
            <a:endParaRPr lang="sv-SE" sz="1800" dirty="0"/>
          </a:p>
        </p:txBody>
      </p:sp>
    </p:spTree>
    <p:extLst>
      <p:ext uri="{BB962C8B-B14F-4D97-AF65-F5344CB8AC3E}">
        <p14:creationId xmlns:p14="http://schemas.microsoft.com/office/powerpoint/2010/main" val="2834495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533399"/>
            <a:ext cx="8229600" cy="1496043"/>
          </a:xfrm>
        </p:spPr>
        <p:txBody>
          <a:bodyPr>
            <a:normAutofit/>
          </a:bodyPr>
          <a:lstStyle/>
          <a:p>
            <a:pPr algn="ctr"/>
            <a:r>
              <a:rPr lang="sv-SE" sz="3600" dirty="0" smtClean="0"/>
              <a:t>Magisteravhandlingen som del av forsknings- och utvecklingsprojekt</a:t>
            </a:r>
            <a:endParaRPr lang="sv-SE" sz="3600" dirty="0"/>
          </a:p>
        </p:txBody>
      </p:sp>
      <p:sp>
        <p:nvSpPr>
          <p:cNvPr id="3" name="Platshållare för innehåll 2"/>
          <p:cNvSpPr>
            <a:spLocks noGrp="1"/>
          </p:cNvSpPr>
          <p:nvPr>
            <p:ph idx="1"/>
          </p:nvPr>
        </p:nvSpPr>
        <p:spPr>
          <a:xfrm>
            <a:off x="457200" y="2236528"/>
            <a:ext cx="8229600" cy="4240471"/>
          </a:xfrm>
        </p:spPr>
        <p:txBody>
          <a:bodyPr>
            <a:normAutofit/>
          </a:bodyPr>
          <a:lstStyle/>
          <a:p>
            <a:pPr algn="just"/>
            <a:r>
              <a:rPr lang="sv-FI" sz="1800" dirty="0"/>
              <a:t>M</a:t>
            </a:r>
            <a:r>
              <a:rPr lang="sv-FI" sz="1800" dirty="0" smtClean="0"/>
              <a:t>agisteravhandlingen </a:t>
            </a:r>
            <a:r>
              <a:rPr lang="sv-FI" sz="1800" dirty="0"/>
              <a:t>är en del av </a:t>
            </a:r>
            <a:r>
              <a:rPr lang="sv-FI" sz="1800" dirty="0" smtClean="0"/>
              <a:t>det här praktikforskningsprojektet som är kopplat </a:t>
            </a:r>
            <a:r>
              <a:rPr lang="sv-FI" sz="1800" dirty="0"/>
              <a:t>till samarbetet mellan Helsingfors social- och hälsovårdssektor och Mathilda Wrede-institutet. </a:t>
            </a:r>
            <a:endParaRPr lang="sv-FI" sz="1800" dirty="0" smtClean="0"/>
          </a:p>
          <a:p>
            <a:pPr algn="just"/>
            <a:endParaRPr lang="sv-FI" sz="1800" dirty="0" smtClean="0"/>
          </a:p>
          <a:p>
            <a:pPr algn="just"/>
            <a:r>
              <a:rPr lang="sv-FI" sz="1800" dirty="0" smtClean="0"/>
              <a:t>Undersökningen </a:t>
            </a:r>
            <a:r>
              <a:rPr lang="sv-FI" sz="1800" dirty="0"/>
              <a:t>har sin grund i Helsingfors social- och hälsovårdssektorns reform och strategi där utgångspunkten är att definiera behovet av service snabbare och erbjuda tjänsterna mer exakt (Westerback 2018). </a:t>
            </a:r>
            <a:endParaRPr lang="sv-FI" sz="1800" dirty="0" smtClean="0"/>
          </a:p>
          <a:p>
            <a:pPr algn="just"/>
            <a:endParaRPr lang="sv-FI" sz="1800" dirty="0" smtClean="0"/>
          </a:p>
          <a:p>
            <a:pPr algn="just"/>
            <a:r>
              <a:rPr lang="sv-FI" sz="1800" dirty="0" smtClean="0"/>
              <a:t>Projektets </a:t>
            </a:r>
            <a:r>
              <a:rPr lang="sv-FI" sz="1800" dirty="0"/>
              <a:t>fokus ligger på Navigator-verksamheten i huvudstadsregionen och speciellt på den svensk- och tvåspråkiga servicen vid Navigatorn i Helsingfors. </a:t>
            </a:r>
            <a:endParaRPr lang="sv-FI" sz="1800" dirty="0" smtClean="0"/>
          </a:p>
          <a:p>
            <a:pPr marL="0" indent="0" algn="just">
              <a:buNone/>
            </a:pPr>
            <a:endParaRPr lang="sv-SE" sz="1800" dirty="0"/>
          </a:p>
        </p:txBody>
      </p:sp>
    </p:spTree>
    <p:extLst>
      <p:ext uri="{BB962C8B-B14F-4D97-AF65-F5344CB8AC3E}">
        <p14:creationId xmlns:p14="http://schemas.microsoft.com/office/powerpoint/2010/main" val="714293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Viktigt att dela med sig</a:t>
            </a:r>
            <a:endParaRPr lang="sv-SE" dirty="0"/>
          </a:p>
        </p:txBody>
      </p:sp>
      <p:sp>
        <p:nvSpPr>
          <p:cNvPr id="3" name="Platshållare för innehåll 2"/>
          <p:cNvSpPr>
            <a:spLocks noGrp="1"/>
          </p:cNvSpPr>
          <p:nvPr>
            <p:ph idx="1"/>
          </p:nvPr>
        </p:nvSpPr>
        <p:spPr/>
        <p:txBody>
          <a:bodyPr/>
          <a:lstStyle/>
          <a:p>
            <a:pPr marL="0" indent="0">
              <a:buNone/>
            </a:pPr>
            <a:endParaRPr lang="sv-FI" sz="1800" dirty="0" smtClean="0"/>
          </a:p>
          <a:p>
            <a:pPr marL="0" indent="0">
              <a:buNone/>
            </a:pPr>
            <a:endParaRPr lang="sv-FI" sz="1800" dirty="0"/>
          </a:p>
          <a:p>
            <a:r>
              <a:rPr lang="sv-FI" sz="1800" dirty="0" smtClean="0"/>
              <a:t>Viktigt att ge ett ansikte utåt för till exempel psykisk ohälsa. </a:t>
            </a:r>
          </a:p>
          <a:p>
            <a:r>
              <a:rPr lang="sv-FI" sz="1800" dirty="0" smtClean="0"/>
              <a:t>Professionella kan lära sig mer, få nya perspektiv.</a:t>
            </a:r>
          </a:p>
          <a:p>
            <a:r>
              <a:rPr lang="sv-FI" sz="1800" dirty="0" smtClean="0"/>
              <a:t>Unga kan lära sig av andra.</a:t>
            </a:r>
          </a:p>
          <a:p>
            <a:r>
              <a:rPr lang="sv-FI" sz="1800" dirty="0" smtClean="0"/>
              <a:t>Man kan själv stärkas av att få dela med sig.</a:t>
            </a:r>
          </a:p>
          <a:p>
            <a:endParaRPr lang="sv-FI" sz="1800" i="1" dirty="0"/>
          </a:p>
          <a:p>
            <a:endParaRPr lang="sv-FI" sz="1800" i="1" dirty="0" smtClean="0"/>
          </a:p>
          <a:p>
            <a:pPr marL="0" indent="0">
              <a:buNone/>
            </a:pPr>
            <a:r>
              <a:rPr lang="sv-FI" sz="1800" i="1" dirty="0" smtClean="0"/>
              <a:t>”</a:t>
            </a:r>
            <a:r>
              <a:rPr lang="sv-FI" sz="1800" i="1" dirty="0"/>
              <a:t>(…) att liksom jag tror att jag fick i alla fall lika mycket ut av det som liksom som man kanske fick ut av mig. Så om jag har kunna hjälpa på någo sätt så nog har det här också kunnat hjälpa mig jättemycket.”</a:t>
            </a:r>
            <a:endParaRPr lang="sv-FI" sz="1800" dirty="0"/>
          </a:p>
          <a:p>
            <a:endParaRPr lang="sv-SE" dirty="0"/>
          </a:p>
        </p:txBody>
      </p:sp>
    </p:spTree>
    <p:extLst>
      <p:ext uri="{BB962C8B-B14F-4D97-AF65-F5344CB8AC3E}">
        <p14:creationId xmlns:p14="http://schemas.microsoft.com/office/powerpoint/2010/main" val="1062111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pPr marL="0" indent="0">
              <a:buNone/>
            </a:pPr>
            <a:r>
              <a:rPr lang="sv-SE" dirty="0" smtClean="0"/>
              <a:t>                              </a:t>
            </a:r>
          </a:p>
          <a:p>
            <a:pPr marL="0" indent="0">
              <a:buNone/>
            </a:pPr>
            <a:r>
              <a:rPr lang="sv-SE" dirty="0"/>
              <a:t> </a:t>
            </a:r>
            <a:r>
              <a:rPr lang="sv-SE" dirty="0" smtClean="0"/>
              <a:t>                                    </a:t>
            </a:r>
            <a:r>
              <a:rPr lang="sv-SE" sz="3600" dirty="0" smtClean="0"/>
              <a:t>Tack! </a:t>
            </a:r>
            <a:endParaRPr lang="sv-SE" sz="3600" dirty="0"/>
          </a:p>
        </p:txBody>
      </p:sp>
      <p:pic>
        <p:nvPicPr>
          <p:cNvPr id="4" name="Bildobjekt 3" descr="ls012786.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744724" y="3236468"/>
            <a:ext cx="3121152" cy="2264664"/>
          </a:xfrm>
          <a:prstGeom prst="rect">
            <a:avLst/>
          </a:prstGeom>
        </p:spPr>
      </p:pic>
    </p:spTree>
    <p:extLst>
      <p:ext uri="{BB962C8B-B14F-4D97-AF65-F5344CB8AC3E}">
        <p14:creationId xmlns:p14="http://schemas.microsoft.com/office/powerpoint/2010/main" val="3989593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Avhandlingens syfte </a:t>
            </a:r>
            <a:endParaRPr lang="sv-SE" dirty="0"/>
          </a:p>
        </p:txBody>
      </p:sp>
      <p:sp>
        <p:nvSpPr>
          <p:cNvPr id="3" name="Platshållare för innehåll 2"/>
          <p:cNvSpPr>
            <a:spLocks noGrp="1"/>
          </p:cNvSpPr>
          <p:nvPr>
            <p:ph idx="1"/>
          </p:nvPr>
        </p:nvSpPr>
        <p:spPr/>
        <p:txBody>
          <a:bodyPr>
            <a:normAutofit/>
          </a:bodyPr>
          <a:lstStyle/>
          <a:p>
            <a:pPr algn="just"/>
            <a:endParaRPr lang="sv-FI" sz="1800" dirty="0" smtClean="0"/>
          </a:p>
          <a:p>
            <a:pPr algn="just"/>
            <a:r>
              <a:rPr lang="sv-FI" sz="1800" dirty="0" smtClean="0"/>
              <a:t>Intresset är att belysa brukarnas egna uppfattningar om sin delaktighet i det här specifika projektet. </a:t>
            </a:r>
          </a:p>
          <a:p>
            <a:pPr algn="just"/>
            <a:endParaRPr lang="sv-FI" sz="1800" dirty="0" smtClean="0"/>
          </a:p>
          <a:p>
            <a:pPr algn="just"/>
            <a:r>
              <a:rPr lang="sv-FI" sz="1800" dirty="0" smtClean="0"/>
              <a:t>Undersöka ungdomars förståelse och uppfattningar av begreppet delaktighet, hur de utgående från tidigare erfarenheter av välfärdsservice beskriver sin delaktighet, vilka förväntningar de har på att få ta del av det här projektet, hur de upplever sin delaktighet under processens gång samt hur de ser på slutresultatet med tanke på den egna delaktigheten. </a:t>
            </a:r>
          </a:p>
          <a:p>
            <a:pPr algn="just"/>
            <a:endParaRPr lang="sv-FI" sz="1800" dirty="0" smtClean="0"/>
          </a:p>
          <a:p>
            <a:pPr algn="just"/>
            <a:r>
              <a:rPr lang="sv-FI" sz="1800" dirty="0" smtClean="0"/>
              <a:t>Följa med ungdomarnas egna uppfattningar och upplevelser som en process</a:t>
            </a:r>
          </a:p>
          <a:p>
            <a:pPr marL="0" indent="0" algn="just">
              <a:buNone/>
            </a:pPr>
            <a:r>
              <a:rPr lang="sv-FI" sz="1800" dirty="0" smtClean="0"/>
              <a:t>        </a:t>
            </a:r>
            <a:r>
              <a:rPr lang="sv-FI" sz="1800" dirty="0"/>
              <a:t> </a:t>
            </a:r>
            <a:r>
              <a:rPr lang="sv-FI" sz="1800" dirty="0" smtClean="0"/>
              <a:t> syftet är att följa dem igenom hela projektets gång, från början till slut,  och se ifall de ungas uppfattningar om sin egen delaktighet ändrar genom tid. </a:t>
            </a:r>
            <a:endParaRPr lang="sv-SE" sz="1800" dirty="0"/>
          </a:p>
        </p:txBody>
      </p:sp>
      <p:sp>
        <p:nvSpPr>
          <p:cNvPr id="4" name="Höger 3"/>
          <p:cNvSpPr/>
          <p:nvPr/>
        </p:nvSpPr>
        <p:spPr>
          <a:xfrm>
            <a:off x="724757" y="5016500"/>
            <a:ext cx="430944" cy="22967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3341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Avhandlingens frågeställningar</a:t>
            </a:r>
            <a:endParaRPr lang="sv-SE" dirty="0"/>
          </a:p>
        </p:txBody>
      </p:sp>
      <p:sp>
        <p:nvSpPr>
          <p:cNvPr id="3" name="Platshållare för innehåll 2"/>
          <p:cNvSpPr>
            <a:spLocks noGrp="1"/>
          </p:cNvSpPr>
          <p:nvPr>
            <p:ph idx="1"/>
          </p:nvPr>
        </p:nvSpPr>
        <p:spPr/>
        <p:txBody>
          <a:bodyPr/>
          <a:lstStyle/>
          <a:p>
            <a:pPr algn="just"/>
            <a:endParaRPr lang="sv-FI" sz="1800" dirty="0" smtClean="0"/>
          </a:p>
          <a:p>
            <a:pPr marL="0" indent="0" algn="just">
              <a:buNone/>
            </a:pPr>
            <a:endParaRPr lang="sv-FI" sz="1800" dirty="0"/>
          </a:p>
          <a:p>
            <a:pPr marL="0" indent="0" algn="just">
              <a:buNone/>
            </a:pPr>
            <a:endParaRPr lang="sv-FI" sz="1800" dirty="0" smtClean="0"/>
          </a:p>
          <a:p>
            <a:pPr algn="just"/>
            <a:r>
              <a:rPr lang="sv-FI" sz="1800" dirty="0" smtClean="0"/>
              <a:t>1</a:t>
            </a:r>
            <a:r>
              <a:rPr lang="sv-FI" sz="1800" dirty="0"/>
              <a:t>. </a:t>
            </a:r>
            <a:r>
              <a:rPr lang="sv-FI" sz="1800" i="1" dirty="0"/>
              <a:t>Hur förstår och diskuterar unga begreppet delaktighet? Vad innebär delaktighet för unga</a:t>
            </a:r>
            <a:r>
              <a:rPr lang="sv-FI" sz="1800" i="1" dirty="0" smtClean="0"/>
              <a:t>?</a:t>
            </a:r>
          </a:p>
          <a:p>
            <a:pPr marL="0" indent="0" algn="just">
              <a:buNone/>
            </a:pPr>
            <a:endParaRPr lang="sv-FI" sz="1800" dirty="0"/>
          </a:p>
          <a:p>
            <a:pPr algn="just"/>
            <a:r>
              <a:rPr lang="sv-FI" sz="1800" dirty="0" smtClean="0"/>
              <a:t>2</a:t>
            </a:r>
            <a:r>
              <a:rPr lang="sv-FI" sz="1800" dirty="0"/>
              <a:t>. </a:t>
            </a:r>
            <a:r>
              <a:rPr lang="sv-FI" sz="1800" i="1" dirty="0"/>
              <a:t>Hur beskriver unga sin egen delaktighet inom välfärdsservice utgående från tidigare erfarenheter?  </a:t>
            </a:r>
            <a:endParaRPr lang="sv-FI" sz="1800" i="1" dirty="0" smtClean="0"/>
          </a:p>
          <a:p>
            <a:pPr marL="0" indent="0" algn="just">
              <a:buNone/>
            </a:pPr>
            <a:endParaRPr lang="sv-FI" sz="1800" dirty="0"/>
          </a:p>
          <a:p>
            <a:pPr algn="just"/>
            <a:r>
              <a:rPr lang="sv-FI" sz="1800" dirty="0" smtClean="0"/>
              <a:t>3</a:t>
            </a:r>
            <a:r>
              <a:rPr lang="sv-FI" sz="1800" dirty="0"/>
              <a:t>.</a:t>
            </a:r>
            <a:r>
              <a:rPr lang="sv-FI" sz="1800" i="1" dirty="0"/>
              <a:t> Hur beskriver unga sin delaktighet i det här specifika projektet? Hur ser de på hela processen med tanke på den egna delaktigheten? Förändras ungas uppfattningar om delaktighet genom tid?</a:t>
            </a:r>
            <a:endParaRPr lang="sv-FI" sz="1800" dirty="0"/>
          </a:p>
          <a:p>
            <a:endParaRPr lang="sv-SE" dirty="0"/>
          </a:p>
        </p:txBody>
      </p:sp>
    </p:spTree>
    <p:extLst>
      <p:ext uri="{BB962C8B-B14F-4D97-AF65-F5344CB8AC3E}">
        <p14:creationId xmlns:p14="http://schemas.microsoft.com/office/powerpoint/2010/main" val="240889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Metod</a:t>
            </a:r>
            <a:endParaRPr lang="sv-SE" dirty="0"/>
          </a:p>
        </p:txBody>
      </p:sp>
      <p:sp>
        <p:nvSpPr>
          <p:cNvPr id="3" name="Platshållare för innehåll 2"/>
          <p:cNvSpPr>
            <a:spLocks noGrp="1"/>
          </p:cNvSpPr>
          <p:nvPr>
            <p:ph idx="1"/>
          </p:nvPr>
        </p:nvSpPr>
        <p:spPr/>
        <p:txBody>
          <a:bodyPr/>
          <a:lstStyle/>
          <a:p>
            <a:endParaRPr lang="sv-SE" sz="1800" dirty="0" smtClean="0"/>
          </a:p>
          <a:p>
            <a:endParaRPr lang="sv-SE" sz="1800" dirty="0"/>
          </a:p>
          <a:p>
            <a:r>
              <a:rPr lang="sv-SE" sz="1800" dirty="0" smtClean="0"/>
              <a:t>Kvalitativa, semistrukturerade intervjuer med fokus på teman:</a:t>
            </a:r>
          </a:p>
          <a:p>
            <a:pPr marL="274320" lvl="1" indent="0">
              <a:buNone/>
            </a:pPr>
            <a:endParaRPr lang="sv-SE" sz="1400" dirty="0" smtClean="0"/>
          </a:p>
          <a:p>
            <a:pPr lvl="1">
              <a:buFont typeface="Wingdings" charset="2"/>
              <a:buChar char="v"/>
            </a:pPr>
            <a:r>
              <a:rPr lang="sv-SE" sz="1400" dirty="0" smtClean="0"/>
              <a:t>          </a:t>
            </a:r>
            <a:r>
              <a:rPr lang="sv-SE" sz="1600" dirty="0" smtClean="0"/>
              <a:t>gruppintervju (1)</a:t>
            </a:r>
          </a:p>
          <a:p>
            <a:pPr lvl="1">
              <a:buFont typeface="Wingdings" charset="2"/>
              <a:buChar char="v"/>
            </a:pPr>
            <a:r>
              <a:rPr lang="sv-SE" sz="1600" dirty="0"/>
              <a:t> </a:t>
            </a:r>
            <a:r>
              <a:rPr lang="sv-SE" sz="1600" dirty="0" smtClean="0"/>
              <a:t>        </a:t>
            </a:r>
            <a:r>
              <a:rPr lang="sv-SE" sz="1600" dirty="0" err="1" smtClean="0"/>
              <a:t>parintervju</a:t>
            </a:r>
            <a:r>
              <a:rPr lang="sv-SE" sz="1600" dirty="0" smtClean="0"/>
              <a:t> (1)</a:t>
            </a:r>
          </a:p>
          <a:p>
            <a:pPr lvl="1">
              <a:buFont typeface="Wingdings" charset="2"/>
              <a:buChar char="v"/>
            </a:pPr>
            <a:r>
              <a:rPr lang="sv-SE" sz="1600" dirty="0"/>
              <a:t> </a:t>
            </a:r>
            <a:r>
              <a:rPr lang="sv-SE" sz="1600" dirty="0" smtClean="0"/>
              <a:t>        individuell intervju (6)</a:t>
            </a:r>
          </a:p>
          <a:p>
            <a:pPr marL="0" indent="0">
              <a:buNone/>
            </a:pPr>
            <a:endParaRPr lang="sv-SE" sz="1800" dirty="0" smtClean="0"/>
          </a:p>
          <a:p>
            <a:r>
              <a:rPr lang="sv-SE" sz="1800" dirty="0" smtClean="0"/>
              <a:t>Samma personer intervjuas sammanlagt tre gånger; en gång innan projektets början, en gång i mitten och en gång i slutet.</a:t>
            </a:r>
          </a:p>
          <a:p>
            <a:r>
              <a:rPr lang="sv-SE" sz="1800" dirty="0" smtClean="0"/>
              <a:t>De unga rekryterade via Mathilda Wrede-institutet på basis av tidigare gruppverksamhet.</a:t>
            </a:r>
          </a:p>
          <a:p>
            <a:r>
              <a:rPr lang="sv-SE" sz="1800" dirty="0" smtClean="0"/>
              <a:t>Annons om att medverka.</a:t>
            </a:r>
          </a:p>
          <a:p>
            <a:r>
              <a:rPr lang="sv-SE" sz="1800" dirty="0" smtClean="0"/>
              <a:t>Snöbollsmetoden. </a:t>
            </a:r>
          </a:p>
        </p:txBody>
      </p:sp>
    </p:spTree>
    <p:extLst>
      <p:ext uri="{BB962C8B-B14F-4D97-AF65-F5344CB8AC3E}">
        <p14:creationId xmlns:p14="http://schemas.microsoft.com/office/powerpoint/2010/main" val="293894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M</a:t>
            </a:r>
            <a:r>
              <a:rPr lang="sv-SE" dirty="0" smtClean="0"/>
              <a:t>aterial </a:t>
            </a:r>
            <a:endParaRPr lang="sv-SE" dirty="0"/>
          </a:p>
        </p:txBody>
      </p:sp>
      <p:sp>
        <p:nvSpPr>
          <p:cNvPr id="3" name="Platshållare för innehåll 2"/>
          <p:cNvSpPr>
            <a:spLocks noGrp="1"/>
          </p:cNvSpPr>
          <p:nvPr>
            <p:ph idx="1"/>
          </p:nvPr>
        </p:nvSpPr>
        <p:spPr/>
        <p:txBody>
          <a:bodyPr>
            <a:normAutofit/>
          </a:bodyPr>
          <a:lstStyle/>
          <a:p>
            <a:endParaRPr lang="sv-SE" sz="1800" dirty="0" smtClean="0"/>
          </a:p>
          <a:p>
            <a:r>
              <a:rPr lang="sv-SE" sz="1800" dirty="0" smtClean="0"/>
              <a:t>N=7 (för tillfället 6)</a:t>
            </a:r>
          </a:p>
          <a:p>
            <a:pPr marL="0" indent="0">
              <a:buNone/>
            </a:pPr>
            <a:endParaRPr lang="sv-SE" sz="1800" dirty="0" smtClean="0"/>
          </a:p>
          <a:p>
            <a:r>
              <a:rPr lang="sv-SE" sz="1800" dirty="0" smtClean="0"/>
              <a:t>Kvinnor 5 (4), män 2</a:t>
            </a:r>
          </a:p>
          <a:p>
            <a:pPr marL="0" indent="0">
              <a:buNone/>
            </a:pPr>
            <a:endParaRPr lang="sv-SE" sz="1800" dirty="0" smtClean="0"/>
          </a:p>
          <a:p>
            <a:r>
              <a:rPr lang="sv-SE" sz="1800" dirty="0" smtClean="0"/>
              <a:t>18–26 år </a:t>
            </a:r>
          </a:p>
          <a:p>
            <a:pPr marL="0" indent="0">
              <a:buNone/>
            </a:pPr>
            <a:endParaRPr lang="sv-SE" sz="1800" dirty="0" smtClean="0"/>
          </a:p>
          <a:p>
            <a:r>
              <a:rPr lang="sv-SE" sz="1800" dirty="0" smtClean="0"/>
              <a:t>Samtliga upplever sig svenskspråkiga trots att en del kommer fram tvåspråkiga eller finskspråkiga hem.</a:t>
            </a:r>
          </a:p>
          <a:p>
            <a:endParaRPr lang="sv-SE" sz="1800" dirty="0" smtClean="0"/>
          </a:p>
          <a:p>
            <a:endParaRPr lang="sv-SE" sz="1800" dirty="0"/>
          </a:p>
        </p:txBody>
      </p:sp>
    </p:spTree>
    <p:extLst>
      <p:ext uri="{BB962C8B-B14F-4D97-AF65-F5344CB8AC3E}">
        <p14:creationId xmlns:p14="http://schemas.microsoft.com/office/powerpoint/2010/main" val="1102083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algn="ctr"/>
            <a:r>
              <a:rPr lang="sv-SE" dirty="0"/>
              <a:t>Teoretiska utgångspunkter och analysmetod</a:t>
            </a:r>
          </a:p>
        </p:txBody>
      </p:sp>
      <p:sp>
        <p:nvSpPr>
          <p:cNvPr id="3" name="Platshållare för innehåll 2"/>
          <p:cNvSpPr>
            <a:spLocks noGrp="1"/>
          </p:cNvSpPr>
          <p:nvPr>
            <p:ph idx="1"/>
          </p:nvPr>
        </p:nvSpPr>
        <p:spPr/>
        <p:txBody>
          <a:bodyPr/>
          <a:lstStyle/>
          <a:p>
            <a:endParaRPr lang="sv-SE" sz="1800" dirty="0" smtClean="0"/>
          </a:p>
          <a:p>
            <a:endParaRPr lang="sv-SE" sz="1800" dirty="0"/>
          </a:p>
          <a:p>
            <a:r>
              <a:rPr lang="sv-SE" sz="1800" dirty="0" smtClean="0"/>
              <a:t>Diskussion </a:t>
            </a:r>
            <a:r>
              <a:rPr lang="sv-SE" sz="1800" dirty="0"/>
              <a:t>kring begreppet delaktighet ur olika </a:t>
            </a:r>
            <a:r>
              <a:rPr lang="sv-SE" sz="1800" dirty="0" smtClean="0"/>
              <a:t>synvinklar:</a:t>
            </a:r>
          </a:p>
          <a:p>
            <a:pPr marL="0" indent="0">
              <a:buNone/>
            </a:pPr>
            <a:endParaRPr lang="sv-SE" sz="1800" dirty="0" smtClean="0"/>
          </a:p>
          <a:p>
            <a:pPr lvl="1">
              <a:buFont typeface="Wingdings" charset="2"/>
              <a:buChar char="v"/>
            </a:pPr>
            <a:r>
              <a:rPr lang="sv-FI" sz="1400" dirty="0" smtClean="0"/>
              <a:t>         </a:t>
            </a:r>
            <a:r>
              <a:rPr lang="sv-FI" sz="1600" dirty="0" smtClean="0"/>
              <a:t>Ungas </a:t>
            </a:r>
            <a:r>
              <a:rPr lang="sv-FI" sz="1600" dirty="0"/>
              <a:t>delaktighet styrd av vuxenperspektivet	</a:t>
            </a:r>
            <a:endParaRPr lang="sv-FI" sz="1600" dirty="0" smtClean="0"/>
          </a:p>
          <a:p>
            <a:pPr lvl="1">
              <a:buFont typeface="Wingdings" charset="2"/>
              <a:buChar char="v"/>
            </a:pPr>
            <a:r>
              <a:rPr lang="sv-FI" sz="1600" dirty="0" smtClean="0"/>
              <a:t>        Delaktighet </a:t>
            </a:r>
            <a:r>
              <a:rPr lang="sv-FI" sz="1600" dirty="0"/>
              <a:t>kopplat till känslor av välmående	</a:t>
            </a:r>
            <a:r>
              <a:rPr lang="sv-FI" sz="1600" dirty="0" smtClean="0"/>
              <a:t> </a:t>
            </a:r>
          </a:p>
          <a:p>
            <a:pPr lvl="1">
              <a:buFont typeface="Wingdings" charset="2"/>
              <a:buChar char="v"/>
            </a:pPr>
            <a:r>
              <a:rPr lang="sv-FI" sz="1600" dirty="0"/>
              <a:t> </a:t>
            </a:r>
            <a:r>
              <a:rPr lang="sv-FI" sz="1600" dirty="0" smtClean="0"/>
              <a:t>       Olika </a:t>
            </a:r>
            <a:r>
              <a:rPr lang="sv-FI" sz="1600" dirty="0"/>
              <a:t>dimensioner av brukardelaktighet	</a:t>
            </a:r>
            <a:r>
              <a:rPr lang="sv-FI" sz="1600" dirty="0" smtClean="0"/>
              <a:t> </a:t>
            </a:r>
          </a:p>
          <a:p>
            <a:pPr lvl="1">
              <a:buFont typeface="Wingdings" charset="2"/>
              <a:buChar char="v"/>
            </a:pPr>
            <a:r>
              <a:rPr lang="sv-FI" sz="1600" dirty="0"/>
              <a:t> </a:t>
            </a:r>
            <a:r>
              <a:rPr lang="sv-FI" sz="1600" dirty="0" smtClean="0"/>
              <a:t>       Klient</a:t>
            </a:r>
            <a:r>
              <a:rPr lang="sv-FI" sz="1600" dirty="0"/>
              <a:t>, patient, servicebrukare eller erfarenhetsexpert?	</a:t>
            </a:r>
            <a:endParaRPr lang="sv-FI" sz="1600" dirty="0" smtClean="0"/>
          </a:p>
          <a:p>
            <a:pPr lvl="1">
              <a:buFont typeface="Wingdings" charset="2"/>
              <a:buChar char="v"/>
            </a:pPr>
            <a:r>
              <a:rPr lang="sv-FI" sz="1600" dirty="0"/>
              <a:t> </a:t>
            </a:r>
            <a:r>
              <a:rPr lang="sv-FI" sz="1600" dirty="0" smtClean="0"/>
              <a:t>       </a:t>
            </a:r>
            <a:r>
              <a:rPr lang="sv-FI" sz="1600" smtClean="0"/>
              <a:t>Kritisk kommentar </a:t>
            </a:r>
            <a:r>
              <a:rPr lang="sv-FI" sz="1600" dirty="0"/>
              <a:t>om delaktighet	</a:t>
            </a:r>
            <a:r>
              <a:rPr lang="sv-FI" sz="1600" dirty="0" smtClean="0"/>
              <a:t> </a:t>
            </a:r>
            <a:endParaRPr lang="sv-SE" sz="1600" dirty="0"/>
          </a:p>
          <a:p>
            <a:endParaRPr lang="sv-SE" sz="1800" dirty="0"/>
          </a:p>
          <a:p>
            <a:r>
              <a:rPr lang="sv-SE" sz="1800" dirty="0"/>
              <a:t>Analysmetod: kvalitativ innehållsanalys med fokus på teman. </a:t>
            </a:r>
          </a:p>
          <a:p>
            <a:endParaRPr lang="sv-SE" dirty="0"/>
          </a:p>
        </p:txBody>
      </p:sp>
    </p:spTree>
    <p:extLst>
      <p:ext uri="{BB962C8B-B14F-4D97-AF65-F5344CB8AC3E}">
        <p14:creationId xmlns:p14="http://schemas.microsoft.com/office/powerpoint/2010/main" val="2976842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err="1" smtClean="0"/>
              <a:t>Avhandligens</a:t>
            </a:r>
            <a:r>
              <a:rPr lang="sv-SE" dirty="0" smtClean="0"/>
              <a:t> resultat så här långt</a:t>
            </a:r>
            <a:endParaRPr lang="sv-SE" dirty="0"/>
          </a:p>
        </p:txBody>
      </p:sp>
      <p:sp>
        <p:nvSpPr>
          <p:cNvPr id="3" name="Platshållare för innehåll 2"/>
          <p:cNvSpPr>
            <a:spLocks noGrp="1"/>
          </p:cNvSpPr>
          <p:nvPr>
            <p:ph idx="1"/>
          </p:nvPr>
        </p:nvSpPr>
        <p:spPr/>
        <p:txBody>
          <a:bodyPr>
            <a:normAutofit/>
          </a:bodyPr>
          <a:lstStyle/>
          <a:p>
            <a:r>
              <a:rPr lang="sv-FI" sz="1800" b="1" dirty="0" smtClean="0"/>
              <a:t>Teman som uppkommit vid sammanlagt två intervjufaser:</a:t>
            </a:r>
          </a:p>
          <a:p>
            <a:endParaRPr lang="sv-FI" sz="1800" dirty="0"/>
          </a:p>
          <a:p>
            <a:pPr lvl="1">
              <a:buFont typeface="Wingdings" charset="2"/>
              <a:buChar char="v"/>
            </a:pPr>
            <a:r>
              <a:rPr lang="sv-FI" sz="1800" dirty="0" smtClean="0"/>
              <a:t>Livssituation </a:t>
            </a:r>
            <a:r>
              <a:rPr lang="sv-FI" sz="1800" dirty="0"/>
              <a:t>och erfarenheter av </a:t>
            </a:r>
            <a:r>
              <a:rPr lang="sv-FI" sz="1800" dirty="0" smtClean="0"/>
              <a:t>välfärdstjänster</a:t>
            </a:r>
          </a:p>
          <a:p>
            <a:pPr lvl="2">
              <a:buFont typeface="Wingdings" charset="2"/>
              <a:buChar char="v"/>
            </a:pPr>
            <a:r>
              <a:rPr lang="sv-FI" sz="1600" dirty="0" smtClean="0"/>
              <a:t>Erfarenheter </a:t>
            </a:r>
            <a:r>
              <a:rPr lang="sv-FI" sz="1600" dirty="0"/>
              <a:t>av </a:t>
            </a:r>
            <a:r>
              <a:rPr lang="sv-FI" sz="1600" dirty="0" smtClean="0"/>
              <a:t>Navigatorn</a:t>
            </a:r>
            <a:endParaRPr lang="sv-FI" sz="1600" dirty="0"/>
          </a:p>
          <a:p>
            <a:pPr lvl="1">
              <a:buFont typeface="Wingdings" charset="2"/>
              <a:buChar char="v"/>
            </a:pPr>
            <a:r>
              <a:rPr lang="sv-FI" sz="1800" dirty="0" smtClean="0"/>
              <a:t>Service </a:t>
            </a:r>
            <a:r>
              <a:rPr lang="sv-FI" sz="1800" dirty="0"/>
              <a:t>på det egna språket	</a:t>
            </a:r>
          </a:p>
          <a:p>
            <a:pPr lvl="1">
              <a:buFont typeface="Wingdings" charset="2"/>
              <a:buChar char="v"/>
            </a:pPr>
            <a:r>
              <a:rPr lang="sv-FI" sz="1800" dirty="0" smtClean="0"/>
              <a:t>Ungas </a:t>
            </a:r>
            <a:r>
              <a:rPr lang="sv-FI" sz="1800" dirty="0"/>
              <a:t>tankar om delaktighet utgående från tidigare </a:t>
            </a:r>
            <a:r>
              <a:rPr lang="sv-FI" sz="1800" dirty="0" smtClean="0"/>
              <a:t>erfarenheter</a:t>
            </a:r>
            <a:endParaRPr lang="sv-FI" sz="1800" b="1" dirty="0"/>
          </a:p>
          <a:p>
            <a:pPr lvl="2">
              <a:buFont typeface="Wingdings" charset="2"/>
              <a:buChar char="v"/>
            </a:pPr>
            <a:r>
              <a:rPr lang="sv-FI" sz="1600" dirty="0" smtClean="0"/>
              <a:t>Ungas </a:t>
            </a:r>
            <a:r>
              <a:rPr lang="sv-FI" sz="1600" dirty="0"/>
              <a:t>tankar om delaktighet	</a:t>
            </a:r>
            <a:endParaRPr lang="sv-FI" sz="1600" dirty="0" smtClean="0"/>
          </a:p>
          <a:p>
            <a:pPr lvl="2">
              <a:buFont typeface="Wingdings" charset="2"/>
              <a:buChar char="v"/>
            </a:pPr>
            <a:r>
              <a:rPr lang="sv-FI" sz="1600" dirty="0"/>
              <a:t>Känslor kopplade till delaktighet	</a:t>
            </a:r>
            <a:endParaRPr lang="sv-FI" sz="1600" dirty="0" smtClean="0"/>
          </a:p>
          <a:p>
            <a:pPr lvl="2">
              <a:buFont typeface="Wingdings" charset="2"/>
              <a:buChar char="v"/>
            </a:pPr>
            <a:r>
              <a:rPr lang="sv-FI" sz="1600" dirty="0" smtClean="0"/>
              <a:t>Olika </a:t>
            </a:r>
            <a:r>
              <a:rPr lang="sv-FI" sz="1600" dirty="0"/>
              <a:t>erfarenheter av delaktighet	</a:t>
            </a:r>
          </a:p>
          <a:p>
            <a:pPr lvl="1">
              <a:buFont typeface="Wingdings" charset="2"/>
              <a:buChar char="v"/>
            </a:pPr>
            <a:r>
              <a:rPr lang="sv-FI" sz="1800" dirty="0" smtClean="0"/>
              <a:t>Ungas </a:t>
            </a:r>
            <a:r>
              <a:rPr lang="sv-FI" sz="1800" dirty="0"/>
              <a:t>förväntningar på projektet och </a:t>
            </a:r>
            <a:r>
              <a:rPr lang="sv-FI" sz="1800" dirty="0" smtClean="0"/>
              <a:t>processen</a:t>
            </a:r>
            <a:endParaRPr lang="sv-FI" sz="1800" b="1" dirty="0"/>
          </a:p>
          <a:p>
            <a:pPr lvl="1">
              <a:buFont typeface="Wingdings" charset="2"/>
              <a:buChar char="v"/>
            </a:pPr>
            <a:r>
              <a:rPr lang="sv-FI" sz="1800" dirty="0" smtClean="0"/>
              <a:t>Ungas </a:t>
            </a:r>
            <a:r>
              <a:rPr lang="sv-FI" sz="1800" dirty="0"/>
              <a:t>tankar om hur projektet framskrider	</a:t>
            </a:r>
            <a:endParaRPr lang="sv-FI" sz="1800" b="1" dirty="0"/>
          </a:p>
          <a:p>
            <a:pPr lvl="2">
              <a:buFont typeface="Wingdings" charset="2"/>
              <a:buChar char="v"/>
            </a:pPr>
            <a:r>
              <a:rPr lang="sv-FI" sz="1600" dirty="0" smtClean="0"/>
              <a:t>Tankar </a:t>
            </a:r>
            <a:r>
              <a:rPr lang="sv-FI" sz="1600" dirty="0"/>
              <a:t>om nätverksarbete som </a:t>
            </a:r>
            <a:r>
              <a:rPr lang="sv-FI" sz="1600" dirty="0" smtClean="0"/>
              <a:t>metod</a:t>
            </a:r>
            <a:endParaRPr lang="sv-FI" sz="1600" dirty="0"/>
          </a:p>
          <a:p>
            <a:pPr lvl="2">
              <a:buFont typeface="Wingdings" charset="2"/>
              <a:buChar char="v"/>
            </a:pPr>
            <a:r>
              <a:rPr lang="sv-FI" sz="1600" dirty="0" smtClean="0"/>
              <a:t>Ungas </a:t>
            </a:r>
            <a:r>
              <a:rPr lang="sv-FI" sz="1600" dirty="0"/>
              <a:t>tankar om olika benämningar på unga vuxna </a:t>
            </a:r>
            <a:endParaRPr lang="sv-FI" sz="1600" dirty="0" smtClean="0"/>
          </a:p>
          <a:p>
            <a:pPr marL="0" indent="0">
              <a:buNone/>
            </a:pPr>
            <a:endParaRPr lang="sv-FI" sz="1800" dirty="0" smtClean="0"/>
          </a:p>
          <a:p>
            <a:pPr marL="0" indent="0">
              <a:buNone/>
            </a:pPr>
            <a:r>
              <a:rPr lang="sv-FI" sz="1800" b="1" dirty="0" smtClean="0"/>
              <a:t>Temana har i fortsättningen getts namn som motsvarar resulaten.</a:t>
            </a:r>
            <a:endParaRPr lang="sv-SE" sz="1800" b="1" dirty="0"/>
          </a:p>
        </p:txBody>
      </p:sp>
    </p:spTree>
    <p:extLst>
      <p:ext uri="{BB962C8B-B14F-4D97-AF65-F5344CB8AC3E}">
        <p14:creationId xmlns:p14="http://schemas.microsoft.com/office/powerpoint/2010/main" val="3667391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533400"/>
            <a:ext cx="8229600" cy="1233734"/>
          </a:xfrm>
        </p:spPr>
        <p:txBody>
          <a:bodyPr>
            <a:normAutofit fontScale="90000"/>
          </a:bodyPr>
          <a:lstStyle/>
          <a:p>
            <a:pPr algn="ctr"/>
            <a:r>
              <a:rPr lang="sv-SE" dirty="0" smtClean="0"/>
              <a:t>Varierande erfarenheter av Navigatorn</a:t>
            </a:r>
            <a:endParaRPr lang="sv-SE" dirty="0"/>
          </a:p>
        </p:txBody>
      </p:sp>
      <p:sp>
        <p:nvSpPr>
          <p:cNvPr id="3" name="Platshållare för innehåll 2"/>
          <p:cNvSpPr>
            <a:spLocks noGrp="1"/>
          </p:cNvSpPr>
          <p:nvPr>
            <p:ph idx="1"/>
          </p:nvPr>
        </p:nvSpPr>
        <p:spPr/>
        <p:txBody>
          <a:bodyPr>
            <a:normAutofit/>
          </a:bodyPr>
          <a:lstStyle/>
          <a:p>
            <a:pPr algn="just"/>
            <a:endParaRPr lang="sv-SE" sz="1800" dirty="0" smtClean="0"/>
          </a:p>
          <a:p>
            <a:pPr algn="just"/>
            <a:endParaRPr lang="sv-SE" sz="1800" dirty="0"/>
          </a:p>
          <a:p>
            <a:pPr algn="just"/>
            <a:r>
              <a:rPr lang="sv-SE" sz="1800" dirty="0" smtClean="0"/>
              <a:t>4/7 (57 %) unga har erfarenheter av Navigatorn.</a:t>
            </a:r>
          </a:p>
          <a:p>
            <a:pPr algn="just"/>
            <a:endParaRPr lang="sv-SE" sz="1800" dirty="0"/>
          </a:p>
          <a:p>
            <a:pPr algn="just"/>
            <a:r>
              <a:rPr lang="sv-SE" sz="1800" dirty="0"/>
              <a:t>3</a:t>
            </a:r>
            <a:r>
              <a:rPr lang="sv-SE" sz="1800" dirty="0" smtClean="0"/>
              <a:t>/4 (75 %) har från början en positiv bild av servicen.</a:t>
            </a:r>
          </a:p>
          <a:p>
            <a:pPr marL="0" indent="0" algn="just">
              <a:buNone/>
            </a:pPr>
            <a:endParaRPr lang="sv-SE" sz="1800" dirty="0" smtClean="0"/>
          </a:p>
          <a:p>
            <a:pPr algn="just"/>
            <a:r>
              <a:rPr lang="sv-SE" sz="1800" dirty="0" smtClean="0"/>
              <a:t>Ingen av de unga har fått en </a:t>
            </a:r>
            <a:r>
              <a:rPr lang="sv-SE" sz="1800" b="1" dirty="0" smtClean="0"/>
              <a:t>bestående </a:t>
            </a:r>
            <a:r>
              <a:rPr lang="sv-SE" sz="1800" dirty="0" smtClean="0"/>
              <a:t>positiv bild av Navigatorns service. </a:t>
            </a:r>
          </a:p>
          <a:p>
            <a:pPr marL="0" indent="0" algn="just">
              <a:buNone/>
            </a:pPr>
            <a:endParaRPr lang="sv-SE" sz="1800" dirty="0"/>
          </a:p>
          <a:p>
            <a:pPr marL="0" indent="0" algn="just">
              <a:buNone/>
            </a:pPr>
            <a:r>
              <a:rPr lang="sv-SE" sz="1800" dirty="0" smtClean="0"/>
              <a:t>               Orsaker som lyfts fram är:</a:t>
            </a:r>
          </a:p>
          <a:p>
            <a:pPr marL="0" indent="0" algn="just">
              <a:buNone/>
            </a:pPr>
            <a:endParaRPr lang="sv-SE" sz="1800" dirty="0" smtClean="0"/>
          </a:p>
          <a:p>
            <a:pPr lvl="1" algn="just">
              <a:buFont typeface="Wingdings" charset="2"/>
              <a:buChar char="v"/>
            </a:pPr>
            <a:r>
              <a:rPr lang="sv-SE" sz="1600" dirty="0" smtClean="0"/>
              <a:t>              Bristfällig service på svenska</a:t>
            </a:r>
          </a:p>
          <a:p>
            <a:pPr lvl="1" algn="just">
              <a:buFont typeface="Wingdings" charset="2"/>
              <a:buChar char="v"/>
            </a:pPr>
            <a:r>
              <a:rPr lang="sv-SE" sz="1600" dirty="0"/>
              <a:t> </a:t>
            </a:r>
            <a:r>
              <a:rPr lang="sv-SE" sz="1600" dirty="0" smtClean="0"/>
              <a:t>             Professionellas bristfälliga bemötande</a:t>
            </a:r>
          </a:p>
          <a:p>
            <a:pPr lvl="1" algn="just">
              <a:buFont typeface="Wingdings" charset="2"/>
              <a:buChar char="v"/>
            </a:pPr>
            <a:r>
              <a:rPr lang="sv-SE" sz="1600" dirty="0"/>
              <a:t> </a:t>
            </a:r>
            <a:r>
              <a:rPr lang="sv-SE" sz="1600" dirty="0" smtClean="0"/>
              <a:t>             Byte av personal.</a:t>
            </a:r>
          </a:p>
          <a:p>
            <a:pPr algn="just"/>
            <a:r>
              <a:rPr lang="sv-SE" sz="1800" dirty="0" smtClean="0"/>
              <a:t>Unga lyfter fram att de ändå ser Navigator-tanken som god</a:t>
            </a:r>
            <a:r>
              <a:rPr lang="sv-SE" sz="1800" dirty="0"/>
              <a:t> </a:t>
            </a:r>
            <a:r>
              <a:rPr lang="sv-SE" sz="1800" dirty="0" smtClean="0"/>
              <a:t>och önskar med sitt deltagande i projektet bättre service för andra unga.</a:t>
            </a:r>
            <a:endParaRPr lang="sv-SE" sz="1800" dirty="0"/>
          </a:p>
          <a:p>
            <a:pPr lvl="1" algn="just"/>
            <a:endParaRPr lang="sv-SE" sz="1600" dirty="0" smtClean="0"/>
          </a:p>
          <a:p>
            <a:pPr marL="274320" lvl="1" indent="0" algn="just">
              <a:buNone/>
            </a:pPr>
            <a:endParaRPr lang="sv-SE" sz="1400" dirty="0"/>
          </a:p>
        </p:txBody>
      </p:sp>
    </p:spTree>
    <p:extLst>
      <p:ext uri="{BB962C8B-B14F-4D97-AF65-F5344CB8AC3E}">
        <p14:creationId xmlns:p14="http://schemas.microsoft.com/office/powerpoint/2010/main" val="34235535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dlighet">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Tydlighet.thmx</Template>
  <TotalTime>566</TotalTime>
  <Words>1683</Words>
  <Application>Microsoft Office PowerPoint</Application>
  <PresentationFormat>Näytössä katseltava diaesitys (4:3)</PresentationFormat>
  <Paragraphs>247</Paragraphs>
  <Slides>21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21</vt:i4>
      </vt:variant>
    </vt:vector>
  </HeadingPairs>
  <TitlesOfParts>
    <vt:vector size="24" baseType="lpstr">
      <vt:lpstr>Arial</vt:lpstr>
      <vt:lpstr>Wingdings</vt:lpstr>
      <vt:lpstr>Tydlighet</vt:lpstr>
      <vt:lpstr>Unga som delaktiga utvecklare av service?</vt:lpstr>
      <vt:lpstr>Magisteravhandlingen som del av forsknings- och utvecklingsprojekt</vt:lpstr>
      <vt:lpstr>Avhandlingens syfte </vt:lpstr>
      <vt:lpstr>Avhandlingens frågeställningar</vt:lpstr>
      <vt:lpstr>Metod</vt:lpstr>
      <vt:lpstr>Material </vt:lpstr>
      <vt:lpstr>Teoretiska utgångspunkter och analysmetod</vt:lpstr>
      <vt:lpstr>Avhandligens resultat så här långt</vt:lpstr>
      <vt:lpstr>Varierande erfarenheter av Navigatorn</vt:lpstr>
      <vt:lpstr>Svenskspråkig service viktigt  men inte problemfritt </vt:lpstr>
      <vt:lpstr>PowerPoint-esitys</vt:lpstr>
      <vt:lpstr>En mångfacetterad bild av delaktighet </vt:lpstr>
      <vt:lpstr>Känslor kopplade till delaktighet </vt:lpstr>
      <vt:lpstr>Känslor kopplade till delaktighet </vt:lpstr>
      <vt:lpstr>Olika erfarenheter av delaktighet </vt:lpstr>
      <vt:lpstr>Olika motiv för att delta i projektet och förväntningar på samarbetet med professionella </vt:lpstr>
      <vt:lpstr> Lätt att vara med…</vt:lpstr>
      <vt:lpstr>…men svårt att uppnå en genomgående känsla av delaktighet </vt:lpstr>
      <vt:lpstr>Ung vuxen, servicebrukare eller erfarenhetsexpert? </vt:lpstr>
      <vt:lpstr>Viktigt att dela med sig</vt:lpstr>
      <vt:lpstr>PowerPoint-esitys</vt:lpstr>
    </vt:vector>
  </TitlesOfParts>
  <Company>Soc&amp;kom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Unga som delaktiga utvecklare av service?</dc:title>
  <dc:creator>Emma Murtonen</dc:creator>
  <cp:lastModifiedBy>Westerback Frida Wilhelmina</cp:lastModifiedBy>
  <cp:revision>81</cp:revision>
  <dcterms:created xsi:type="dcterms:W3CDTF">2019-01-11T09:54:34Z</dcterms:created>
  <dcterms:modified xsi:type="dcterms:W3CDTF">2019-01-25T09:37:10Z</dcterms:modified>
</cp:coreProperties>
</file>