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20"/>
  </p:notesMasterIdLst>
  <p:handoutMasterIdLst>
    <p:handoutMasterId r:id="rId21"/>
  </p:handoutMasterIdLst>
  <p:sldIdLst>
    <p:sldId id="274" r:id="rId8"/>
    <p:sldId id="309" r:id="rId9"/>
    <p:sldId id="307" r:id="rId10"/>
    <p:sldId id="311" r:id="rId11"/>
    <p:sldId id="308" r:id="rId12"/>
    <p:sldId id="322" r:id="rId13"/>
    <p:sldId id="318" r:id="rId14"/>
    <p:sldId id="317" r:id="rId15"/>
    <p:sldId id="319" r:id="rId16"/>
    <p:sldId id="313" r:id="rId17"/>
    <p:sldId id="320" r:id="rId18"/>
    <p:sldId id="321" r:id="rId19"/>
  </p:sldIdLst>
  <p:sldSz cx="12192000" cy="6858000"/>
  <p:notesSz cx="6669088" cy="9926638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EB"/>
    <a:srgbClr val="009246"/>
    <a:srgbClr val="0001BE"/>
    <a:srgbClr val="00D7A7"/>
    <a:srgbClr val="FD4F00"/>
    <a:srgbClr val="DB2719"/>
    <a:srgbClr val="F5A3C7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5" autoAdjust="0"/>
    <p:restoredTop sz="92077" autoAdjust="0"/>
  </p:normalViewPr>
  <p:slideViewPr>
    <p:cSldViewPr snapToGrid="0">
      <p:cViewPr varScale="1">
        <p:scale>
          <a:sx n="68" d="100"/>
          <a:sy n="68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5719-94E6-4C83-A93F-9FB2AF043758}" type="datetimeFigureOut">
              <a:rPr lang="fi-FI" smtClean="0"/>
              <a:t>11.6.2018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F2AC-EF7C-438B-925D-6664BCDD9F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9673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956EC9-597C-40E3-B3F5-EAB7A3B6821A}" type="datetimeFigureOut">
              <a:rPr lang="fi-FI"/>
              <a:pPr>
                <a:defRPr/>
              </a:pPr>
              <a:t>11.6.2018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2220B-28E9-4D5F-AEAE-7B1EBEECD88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6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6895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537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A246-8194-4A99-8D54-BA018EEA8FF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6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A4D2-4CEB-4472-874B-DE2B476794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1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86B-3177-458C-A055-DF6CB5F6E1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55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0B2-64C6-4CCD-BE61-F167E31837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86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9DF3-D7BE-4C4A-A747-32E2FECB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20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610C-9ACA-48E1-AE69-797BEAB174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446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FB45-9A1F-4BF1-AEB1-168A3EE59D0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3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9DBF-2A29-43B1-9F7E-346CAF37AC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0581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895-AB2C-4C0C-8295-D1EE2770F9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4604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B2FB-3A4B-4871-9BF7-9291A37AF9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663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BF7D-A071-4EEB-BDBC-D210FAA6695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76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CC2EC4-E07B-4C1C-85C1-1FD6195988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232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441-211B-4FAE-844A-6F0F418E898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6FE-DE78-43ED-B92F-F451ED1A68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2267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3C52-3939-4B31-8F57-2F1453C47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648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5816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191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2C2E-1894-47C6-8C45-A75AB5596D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1781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A27-5A6D-4D9A-B51A-B3F539A5E9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4973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67264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28082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99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0BBBE-72AA-48AE-B8C9-683FB2D149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618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4668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99973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849047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427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34703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39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0235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22644-0DE0-4B44-B392-D3D82546F96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48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E99C8-8CCD-4720-861E-909799E61B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235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BE6E-C6A5-49AA-ACE1-B5E473E2AE7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292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21E670-1F5B-4A49-8DE6-16F3E62BC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17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11FA9CE-8AD9-4364-A5E8-1B0EB4A03A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740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7041-5413-405B-B8C6-BA08AE416F2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2986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9A84-7471-4F64-9B22-02420ECEB2D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1071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CB81-A70A-4C70-B957-29C415D143B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3352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B259-2045-4E90-BAE4-C5F4CC7E620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4498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3EC4-A40C-4726-85D3-2B6C002B86D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096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02421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44006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37590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1831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7C3C02-C6D6-4CDD-8E7F-E0FCD70E1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6137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57649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56593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470786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42558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955963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0203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9F6D-94EA-4819-97CB-80D08914EFA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36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531928-6C38-4BDF-AA8B-509D6C2D62B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8338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1783-E466-40C7-BD3C-A81A0BCBAB6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74355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887E67-8265-4660-986D-AF78B07ACA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3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C304F7-58E3-453B-B9DD-2C44208D65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5914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4075-FB48-4E21-A188-CD59CF4C80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51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A4FC-75C3-45F2-8B96-9FCD9F8B79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83044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2282-04A0-4A1E-B0F8-A85A101FF7E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34772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F329-E48E-4D95-BD79-09A148C0BCE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94929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0DA5-8837-4368-9873-6C9E2602C3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1884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973154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22011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8769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278446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07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B035FF-B3C0-4CBF-AFCC-217D199882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1330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759605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13349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20426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91231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40598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F7FA-814A-42EE-9FF5-8145637E328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60734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82FF55-A701-4B72-9E59-8F3FA2AFFFD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0216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2063E-90CA-4C26-8F88-627398BD6C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5904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E72A31-BE5D-4585-B282-770DC85018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5626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260F-82A6-479E-A080-D6FB8D1F04C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68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3E2A29-3C3C-4B25-ABFE-CBBAD8606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19139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DDF9-D677-4A74-B0CD-A3A36C6BB3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7759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2B8C-63F0-4A7B-AEBA-C0E7EA0477F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39460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BE2A-0A83-42EC-B407-16ED4F1D9B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19131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8F7A-131B-4003-850A-D37AF0D4C3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7215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646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189898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210813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46543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2897684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10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C6C-3633-4E4E-A1CE-7741E7EBFD5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21141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753138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913522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2246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07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CC8933F-2D5B-4E8A-B1D8-F79D0157254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DD6B484F-519B-41F4-B1D9-AB68BFB479D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17219763-AB9D-4F66-8754-38C9008F676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29F141BB-E8E2-4B65-B763-31F7DC4C9D5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7988" y="457200"/>
            <a:ext cx="10739437" cy="20716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err="1"/>
              <a:t>Seminarium</a:t>
            </a:r>
            <a:r>
              <a:rPr lang="fi-FI" dirty="0" smtClean="0"/>
              <a:t>: </a:t>
            </a:r>
            <a:r>
              <a:rPr lang="fi-FI" dirty="0" err="1" smtClean="0"/>
              <a:t>Mot</a:t>
            </a:r>
            <a:r>
              <a:rPr lang="fi-FI" dirty="0" smtClean="0"/>
              <a:t> </a:t>
            </a:r>
            <a:r>
              <a:rPr lang="fi-FI" dirty="0"/>
              <a:t>ett </a:t>
            </a:r>
            <a:r>
              <a:rPr lang="fi-FI" dirty="0" err="1"/>
              <a:t>heltäckande</a:t>
            </a:r>
            <a:r>
              <a:rPr lang="fi-FI" dirty="0"/>
              <a:t> Navigator-</a:t>
            </a:r>
            <a:r>
              <a:rPr lang="fi-FI" dirty="0" err="1"/>
              <a:t>nätverk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ti 12.6.2018 kl.8.30-16.00</a:t>
            </a:r>
            <a:br>
              <a:rPr lang="fi-FI" dirty="0"/>
            </a:b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407988" y="4722813"/>
            <a:ext cx="10709275" cy="971550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 smtClean="0"/>
              <a:t>Ilse Julkunen &amp; Frida Westerback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 err="1"/>
              <a:t>Living</a:t>
            </a:r>
            <a:r>
              <a:rPr lang="fi-FI" dirty="0"/>
              <a:t> </a:t>
            </a:r>
            <a:r>
              <a:rPr lang="fi-FI" dirty="0" err="1"/>
              <a:t>Lab</a:t>
            </a:r>
            <a:r>
              <a:rPr lang="fi-FI" dirty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forsknings</a:t>
            </a:r>
            <a:r>
              <a:rPr lang="fi-FI" dirty="0" smtClean="0"/>
              <a:t>-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testmiljö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54175"/>
            <a:ext cx="11234738" cy="4979988"/>
          </a:xfrm>
        </p:spPr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i="1" dirty="0" smtClean="0"/>
              <a:t>” A </a:t>
            </a:r>
            <a:r>
              <a:rPr lang="fi-FI" i="1" dirty="0" err="1" smtClean="0"/>
              <a:t>Living</a:t>
            </a:r>
            <a:r>
              <a:rPr lang="fi-FI" i="1" dirty="0" smtClean="0"/>
              <a:t> </a:t>
            </a:r>
            <a:r>
              <a:rPr lang="fi-FI" i="1" dirty="0" err="1" smtClean="0"/>
              <a:t>Lab</a:t>
            </a:r>
            <a:r>
              <a:rPr lang="fi-FI" i="1" dirty="0" smtClean="0"/>
              <a:t> is a </a:t>
            </a:r>
            <a:r>
              <a:rPr lang="fi-FI" i="1" dirty="0" err="1" smtClean="0"/>
              <a:t>space</a:t>
            </a:r>
            <a:r>
              <a:rPr lang="fi-FI" i="1" dirty="0" smtClean="0"/>
              <a:t> </a:t>
            </a:r>
            <a:r>
              <a:rPr lang="fi-FI" i="1" dirty="0" err="1" smtClean="0"/>
              <a:t>were</a:t>
            </a:r>
            <a:r>
              <a:rPr lang="fi-FI" i="1" dirty="0" smtClean="0"/>
              <a:t> </a:t>
            </a:r>
            <a:r>
              <a:rPr lang="fi-FI" i="1" dirty="0" err="1" smtClean="0"/>
              <a:t>students</a:t>
            </a:r>
            <a:r>
              <a:rPr lang="fi-FI" i="1" dirty="0" smtClean="0"/>
              <a:t>, </a:t>
            </a:r>
            <a:r>
              <a:rPr lang="fi-FI" i="1" dirty="0" err="1" smtClean="0"/>
              <a:t>teachers</a:t>
            </a:r>
            <a:r>
              <a:rPr lang="fi-FI" i="1" dirty="0" smtClean="0"/>
              <a:t>, </a:t>
            </a:r>
            <a:r>
              <a:rPr lang="fi-FI" i="1" dirty="0" err="1" smtClean="0"/>
              <a:t>youth</a:t>
            </a:r>
            <a:r>
              <a:rPr lang="fi-FI" i="1" dirty="0" smtClean="0"/>
              <a:t> </a:t>
            </a:r>
            <a:r>
              <a:rPr lang="fi-FI" i="1" dirty="0" err="1" smtClean="0"/>
              <a:t>workers</a:t>
            </a:r>
            <a:r>
              <a:rPr lang="fi-FI" i="1" dirty="0" smtClean="0"/>
              <a:t> and </a:t>
            </a:r>
            <a:r>
              <a:rPr lang="fi-FI" i="1" dirty="0" err="1" smtClean="0"/>
              <a:t>researchers</a:t>
            </a:r>
            <a:r>
              <a:rPr lang="fi-FI" i="1" dirty="0" smtClean="0"/>
              <a:t> </a:t>
            </a:r>
            <a:r>
              <a:rPr lang="fi-FI" i="1" dirty="0" err="1" smtClean="0"/>
              <a:t>work</a:t>
            </a:r>
            <a:r>
              <a:rPr lang="fi-FI" i="1" dirty="0" smtClean="0"/>
              <a:t> </a:t>
            </a:r>
            <a:r>
              <a:rPr lang="fi-FI" i="1" dirty="0" err="1" smtClean="0"/>
              <a:t>together</a:t>
            </a:r>
            <a:r>
              <a:rPr lang="fi-FI" i="1" dirty="0" smtClean="0"/>
              <a:t> in </a:t>
            </a:r>
            <a:r>
              <a:rPr lang="fi-FI" i="1" dirty="0" err="1" smtClean="0"/>
              <a:t>education</a:t>
            </a:r>
            <a:r>
              <a:rPr lang="fi-FI" i="1" dirty="0" smtClean="0"/>
              <a:t>, </a:t>
            </a:r>
            <a:r>
              <a:rPr lang="fi-FI" i="1" dirty="0" err="1" smtClean="0"/>
              <a:t>knowledge</a:t>
            </a:r>
            <a:r>
              <a:rPr lang="fi-FI" i="1" dirty="0" smtClean="0"/>
              <a:t> </a:t>
            </a:r>
            <a:r>
              <a:rPr lang="fi-FI" i="1" dirty="0" err="1" smtClean="0"/>
              <a:t>production</a:t>
            </a:r>
            <a:r>
              <a:rPr lang="fi-FI" i="1" dirty="0" smtClean="0"/>
              <a:t> and </a:t>
            </a:r>
            <a:r>
              <a:rPr lang="fi-FI" i="1" dirty="0" err="1" smtClean="0"/>
              <a:t>practice</a:t>
            </a:r>
            <a:r>
              <a:rPr lang="fi-FI" i="1" dirty="0" smtClean="0"/>
              <a:t> </a:t>
            </a:r>
            <a:r>
              <a:rPr lang="fi-FI" i="1" dirty="0" err="1" smtClean="0"/>
              <a:t>development</a:t>
            </a:r>
            <a:r>
              <a:rPr lang="fi-FI" i="1" dirty="0" smtClean="0"/>
              <a:t>. </a:t>
            </a:r>
            <a:r>
              <a:rPr lang="fi-FI" i="1" dirty="0" err="1" smtClean="0"/>
              <a:t>Strengths</a:t>
            </a:r>
            <a:r>
              <a:rPr lang="fi-FI" i="1" dirty="0" smtClean="0"/>
              <a:t> of </a:t>
            </a:r>
            <a:r>
              <a:rPr lang="fi-FI" i="1" dirty="0" err="1" smtClean="0"/>
              <a:t>this</a:t>
            </a:r>
            <a:r>
              <a:rPr lang="fi-FI" i="1" dirty="0" smtClean="0"/>
              <a:t> </a:t>
            </a:r>
            <a:r>
              <a:rPr lang="fi-FI" i="1" dirty="0" err="1" smtClean="0"/>
              <a:t>approach</a:t>
            </a:r>
            <a:r>
              <a:rPr lang="fi-FI" i="1" dirty="0" smtClean="0"/>
              <a:t> is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use</a:t>
            </a:r>
            <a:r>
              <a:rPr lang="fi-FI" i="1" dirty="0" smtClean="0"/>
              <a:t> of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specific</a:t>
            </a:r>
            <a:r>
              <a:rPr lang="fi-FI" i="1" dirty="0" smtClean="0"/>
              <a:t> </a:t>
            </a:r>
            <a:r>
              <a:rPr lang="fi-FI" i="1" dirty="0" err="1" smtClean="0"/>
              <a:t>interests</a:t>
            </a:r>
            <a:r>
              <a:rPr lang="fi-FI" i="1" dirty="0" smtClean="0"/>
              <a:t> and </a:t>
            </a:r>
            <a:r>
              <a:rPr lang="fi-FI" i="1" dirty="0" err="1" smtClean="0"/>
              <a:t>roles</a:t>
            </a:r>
            <a:r>
              <a:rPr lang="fi-FI" i="1" dirty="0" smtClean="0"/>
              <a:t> of </a:t>
            </a:r>
            <a:r>
              <a:rPr lang="fi-FI" i="1" dirty="0" err="1" smtClean="0"/>
              <a:t>individual</a:t>
            </a:r>
            <a:r>
              <a:rPr lang="fi-FI" i="1" dirty="0" smtClean="0"/>
              <a:t> </a:t>
            </a:r>
            <a:r>
              <a:rPr lang="fi-FI" i="1" dirty="0" err="1" smtClean="0"/>
              <a:t>stakeholders</a:t>
            </a:r>
            <a:r>
              <a:rPr lang="fi-FI" i="1" dirty="0" smtClean="0"/>
              <a:t>.” </a:t>
            </a:r>
            <a:r>
              <a:rPr lang="fi-FI" dirty="0" smtClean="0"/>
              <a:t>(Metz 2017)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200" dirty="0" err="1"/>
              <a:t>Living</a:t>
            </a:r>
            <a:r>
              <a:rPr lang="fi-FI" sz="2200" dirty="0"/>
              <a:t> </a:t>
            </a:r>
            <a:r>
              <a:rPr lang="fi-FI" sz="2200" dirty="0" err="1"/>
              <a:t>Lab-tillvägagångssättet</a:t>
            </a:r>
            <a:r>
              <a:rPr lang="fi-FI" sz="2200" dirty="0"/>
              <a:t> </a:t>
            </a:r>
            <a:r>
              <a:rPr lang="fi-FI" sz="2200" dirty="0" err="1"/>
              <a:t>syftar</a:t>
            </a:r>
            <a:r>
              <a:rPr lang="fi-FI" sz="2200" dirty="0"/>
              <a:t> </a:t>
            </a:r>
            <a:r>
              <a:rPr lang="fi-FI" sz="2200" dirty="0" err="1"/>
              <a:t>till</a:t>
            </a:r>
            <a:r>
              <a:rPr lang="fi-FI" sz="2200" dirty="0"/>
              <a:t> en </a:t>
            </a:r>
            <a:r>
              <a:rPr lang="fi-FI" sz="2200" dirty="0" err="1"/>
              <a:t>forsknings</a:t>
            </a:r>
            <a:r>
              <a:rPr lang="fi-FI" sz="2200" dirty="0"/>
              <a:t>, </a:t>
            </a:r>
            <a:r>
              <a:rPr lang="fi-FI" sz="2200" dirty="0" err="1"/>
              <a:t>utvecklings</a:t>
            </a:r>
            <a:r>
              <a:rPr lang="fi-FI" sz="2200" dirty="0"/>
              <a:t>- </a:t>
            </a:r>
            <a:r>
              <a:rPr lang="fi-FI" sz="2200" dirty="0" err="1"/>
              <a:t>och</a:t>
            </a:r>
            <a:r>
              <a:rPr lang="fi-FI" sz="2200" dirty="0"/>
              <a:t> </a:t>
            </a:r>
            <a:r>
              <a:rPr lang="fi-FI" sz="2200" dirty="0" err="1"/>
              <a:t>innovationsprocess</a:t>
            </a:r>
            <a:r>
              <a:rPr lang="fi-FI" sz="2200" dirty="0"/>
              <a:t> </a:t>
            </a:r>
            <a:r>
              <a:rPr lang="fi-FI" sz="2200" dirty="0" err="1"/>
              <a:t>där</a:t>
            </a:r>
            <a:r>
              <a:rPr lang="fi-FI" sz="2200" dirty="0"/>
              <a:t> </a:t>
            </a:r>
            <a:r>
              <a:rPr lang="fi-FI" sz="2200" dirty="0" err="1"/>
              <a:t>ny</a:t>
            </a:r>
            <a:r>
              <a:rPr lang="fi-FI" sz="2200" dirty="0"/>
              <a:t> </a:t>
            </a:r>
            <a:r>
              <a:rPr lang="fi-FI" sz="2200" dirty="0" err="1"/>
              <a:t>service</a:t>
            </a:r>
            <a:r>
              <a:rPr lang="fi-FI" sz="2200" dirty="0"/>
              <a:t> </a:t>
            </a:r>
            <a:r>
              <a:rPr lang="fi-FI" sz="2200" dirty="0" err="1"/>
              <a:t>utvecklas</a:t>
            </a:r>
            <a:r>
              <a:rPr lang="fi-FI" sz="2200" dirty="0"/>
              <a:t> </a:t>
            </a:r>
            <a:r>
              <a:rPr lang="fi-FI" sz="2200" dirty="0" err="1"/>
              <a:t>enligt</a:t>
            </a:r>
            <a:r>
              <a:rPr lang="fi-FI" sz="2200" dirty="0"/>
              <a:t> en </a:t>
            </a:r>
            <a:r>
              <a:rPr lang="fi-FI" sz="2200" dirty="0" err="1"/>
              <a:t>fleraktörsmodell</a:t>
            </a:r>
            <a:r>
              <a:rPr lang="fi-FI" sz="2200" dirty="0"/>
              <a:t>. I </a:t>
            </a:r>
            <a:r>
              <a:rPr lang="fi-FI" sz="2200" dirty="0" err="1"/>
              <a:t>processen</a:t>
            </a:r>
            <a:r>
              <a:rPr lang="fi-FI" sz="2200" dirty="0"/>
              <a:t> </a:t>
            </a:r>
            <a:r>
              <a:rPr lang="fi-FI" sz="2200" dirty="0" err="1"/>
              <a:t>inkluderas</a:t>
            </a:r>
            <a:r>
              <a:rPr lang="fi-FI" sz="2200" dirty="0"/>
              <a:t> </a:t>
            </a:r>
            <a:r>
              <a:rPr lang="fi-FI" sz="2200" dirty="0" err="1"/>
              <a:t>servicebrukare</a:t>
            </a:r>
            <a:r>
              <a:rPr lang="fi-FI" sz="2200" dirty="0"/>
              <a:t>, </a:t>
            </a:r>
            <a:r>
              <a:rPr lang="fi-FI" sz="2200" dirty="0" err="1"/>
              <a:t>svensk</a:t>
            </a:r>
            <a:r>
              <a:rPr lang="fi-FI" sz="2200" dirty="0"/>
              <a:t>- </a:t>
            </a:r>
            <a:r>
              <a:rPr lang="fi-FI" sz="2200" dirty="0" err="1"/>
              <a:t>och</a:t>
            </a:r>
            <a:r>
              <a:rPr lang="fi-FI" sz="2200" dirty="0"/>
              <a:t> </a:t>
            </a:r>
            <a:r>
              <a:rPr lang="fi-FI" sz="2200" dirty="0" err="1"/>
              <a:t>finskspråkiga</a:t>
            </a:r>
            <a:r>
              <a:rPr lang="fi-FI" sz="2200" dirty="0"/>
              <a:t> Ohjaamo/Navigator-</a:t>
            </a:r>
            <a:r>
              <a:rPr lang="fi-FI" sz="2200" dirty="0" err="1"/>
              <a:t>nätverk</a:t>
            </a:r>
            <a:r>
              <a:rPr lang="fi-FI" sz="2200" dirty="0"/>
              <a:t>, LIV/ELO-</a:t>
            </a:r>
            <a:r>
              <a:rPr lang="fi-FI" sz="2200" dirty="0" err="1"/>
              <a:t>nätverket</a:t>
            </a:r>
            <a:r>
              <a:rPr lang="fi-FI" sz="2200" dirty="0"/>
              <a:t> </a:t>
            </a:r>
            <a:r>
              <a:rPr lang="fi-FI" sz="2200" dirty="0" err="1"/>
              <a:t>samt</a:t>
            </a:r>
            <a:r>
              <a:rPr lang="fi-FI" sz="2200" dirty="0"/>
              <a:t> </a:t>
            </a:r>
            <a:r>
              <a:rPr lang="fi-FI" sz="2200" dirty="0" err="1"/>
              <a:t>tredje</a:t>
            </a:r>
            <a:r>
              <a:rPr lang="fi-FI" sz="2200" dirty="0"/>
              <a:t> </a:t>
            </a:r>
            <a:r>
              <a:rPr lang="fi-FI" sz="2200" dirty="0" err="1"/>
              <a:t>sektorns</a:t>
            </a:r>
            <a:r>
              <a:rPr lang="fi-FI" sz="2200" dirty="0"/>
              <a:t> </a:t>
            </a:r>
            <a:r>
              <a:rPr lang="fi-FI" sz="2200" dirty="0" err="1"/>
              <a:t>aktörer</a:t>
            </a:r>
            <a:r>
              <a:rPr lang="fi-FI" sz="2200" dirty="0" smtClean="0"/>
              <a:t>.</a:t>
            </a:r>
            <a:br>
              <a:rPr lang="fi-FI" sz="2200" dirty="0" smtClean="0"/>
            </a:br>
            <a:endParaRPr lang="fi-FI" sz="22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200" dirty="0" smtClean="0"/>
              <a:t>Syftet </a:t>
            </a:r>
            <a:r>
              <a:rPr lang="sv-SE" sz="2200" dirty="0"/>
              <a:t>är att producera praktiska produkter och verktyg för att stödja </a:t>
            </a:r>
            <a:r>
              <a:rPr lang="sv-SE" sz="2200" dirty="0" smtClean="0"/>
              <a:t>nätverket </a:t>
            </a:r>
            <a:r>
              <a:rPr lang="sv-SE" sz="2200" dirty="0"/>
              <a:t>i deras praktiska arbete. Om önskvärda resultat görs en </a:t>
            </a:r>
            <a:r>
              <a:rPr lang="sv-SE" sz="2200" dirty="0" smtClean="0"/>
              <a:t>överenskommelse </a:t>
            </a:r>
            <a:r>
              <a:rPr lang="sv-SE" sz="2200" dirty="0"/>
              <a:t>i början av processen</a:t>
            </a:r>
            <a:r>
              <a:rPr lang="sv-SE" sz="2200" dirty="0" smtClean="0"/>
              <a:t>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v-SE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 smtClean="0"/>
              <a:t> 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99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Hösten</a:t>
            </a:r>
            <a:r>
              <a:rPr lang="fi-FI" dirty="0"/>
              <a:t> 2018 - </a:t>
            </a:r>
            <a:r>
              <a:rPr lang="fi-FI" dirty="0" err="1"/>
              <a:t>upplägg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3200" b="1" dirty="0" smtClean="0"/>
              <a:t>25.9.2018 </a:t>
            </a:r>
            <a:r>
              <a:rPr lang="fi-FI" sz="3200" b="1" dirty="0"/>
              <a:t>kl.8.30-11.30 </a:t>
            </a:r>
          </a:p>
          <a:p>
            <a:pPr marL="0" indent="0">
              <a:buNone/>
            </a:pPr>
            <a:r>
              <a:rPr lang="fi-FI" sz="3200" b="1" dirty="0" smtClean="0"/>
              <a:t>17.10.2018 </a:t>
            </a:r>
            <a:r>
              <a:rPr lang="fi-FI" sz="3200" b="1" dirty="0"/>
              <a:t>kl.8.30-11.30 </a:t>
            </a:r>
          </a:p>
          <a:p>
            <a:pPr marL="0" indent="0">
              <a:buNone/>
            </a:pPr>
            <a:r>
              <a:rPr lang="fi-FI" sz="3200" b="1" dirty="0" smtClean="0"/>
              <a:t>14.11.2018 </a:t>
            </a:r>
            <a:r>
              <a:rPr lang="fi-FI" sz="3200" b="1" dirty="0"/>
              <a:t>kl.8.30-11.30 </a:t>
            </a:r>
          </a:p>
          <a:p>
            <a:pPr marL="0" indent="0">
              <a:buNone/>
            </a:pPr>
            <a:r>
              <a:rPr lang="fi-FI" sz="3200" b="1" dirty="0" smtClean="0"/>
              <a:t>4.12.2018 </a:t>
            </a:r>
            <a:r>
              <a:rPr lang="fi-FI" sz="3200" b="1" dirty="0"/>
              <a:t>kl.8.30-11.30 </a:t>
            </a:r>
            <a:endParaRPr lang="fi-FI" sz="3200" b="1" dirty="0" smtClean="0"/>
          </a:p>
          <a:p>
            <a:pPr marL="0" indent="0">
              <a:buNone/>
            </a:pPr>
            <a:endParaRPr lang="fi-FI" sz="3200" b="1" dirty="0"/>
          </a:p>
          <a:p>
            <a:pPr marL="0" indent="0">
              <a:buNone/>
            </a:pPr>
            <a:r>
              <a:rPr lang="fi-FI" sz="3200" b="1" dirty="0" err="1" smtClean="0"/>
              <a:t>Slutseminarium</a:t>
            </a:r>
            <a:endParaRPr lang="fi-FI" sz="3200" b="1" dirty="0" smtClean="0"/>
          </a:p>
          <a:p>
            <a:pPr marL="0" indent="0">
              <a:buNone/>
            </a:pPr>
            <a:r>
              <a:rPr lang="fi-FI" sz="3200" b="1" dirty="0" err="1" smtClean="0"/>
              <a:t>Uppföljning</a:t>
            </a:r>
            <a:endParaRPr lang="fi-FI" sz="3200" b="1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9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Gruppindelning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785409"/>
              </p:ext>
            </p:extLst>
          </p:nvPr>
        </p:nvGraphicFramePr>
        <p:xfrm>
          <a:off x="457200" y="1099004"/>
          <a:ext cx="10112829" cy="4960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0943"/>
                <a:gridCol w="3370943"/>
                <a:gridCol w="3370943"/>
              </a:tblGrid>
              <a:tr h="2400527">
                <a:tc>
                  <a:txBody>
                    <a:bodyPr/>
                    <a:lstStyle/>
                    <a:p>
                      <a:r>
                        <a:rPr lang="fi-FI" b="1" dirty="0" smtClean="0"/>
                        <a:t>GRUPP A</a:t>
                      </a:r>
                    </a:p>
                    <a:p>
                      <a:endParaRPr lang="fi-FI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Sissel Korpisola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Sophie Holm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Jana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Bajram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Petra Simojoki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Ida-Lotta Wickholm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GRUPP B</a:t>
                      </a:r>
                    </a:p>
                    <a:p>
                      <a:endParaRPr lang="fi-FI" b="1" dirty="0" smtClean="0"/>
                    </a:p>
                    <a:p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Riika Leppinen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Ros-Marine Sällström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Harri Tiainen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Ida Söderlund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Lotta Ora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Ilse Julkunen</a:t>
                      </a:r>
                    </a:p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GRUPP C</a:t>
                      </a:r>
                    </a:p>
                    <a:p>
                      <a:endParaRPr lang="fi-FI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Carl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Stjernberg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Marina Nygård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Karin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Lassenius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Pia Öhman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Rufus Vahanen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Katja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Koverskoi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Tobias Wulff</a:t>
                      </a:r>
                    </a:p>
                  </a:txBody>
                  <a:tcPr/>
                </a:tc>
              </a:tr>
              <a:tr h="2400527">
                <a:tc>
                  <a:txBody>
                    <a:bodyPr/>
                    <a:lstStyle/>
                    <a:p>
                      <a:r>
                        <a:rPr lang="fi-FI" b="1" dirty="0" smtClean="0"/>
                        <a:t>GRUPP C2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Susanna Grönroos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Peter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Rolin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Mette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Salvesen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Ira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Zetterborg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Nathalie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Azéma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Sonja </a:t>
                      </a: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Byfält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GRUPP D</a:t>
                      </a:r>
                    </a:p>
                    <a:p>
                      <a:endParaRPr lang="fi-FI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Sabina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Öhman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Pirkko Pitkänen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Michaela</a:t>
                      </a: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Rask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Johanna Cresswell-Smith</a:t>
                      </a:r>
                      <a:b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 Mäkelä</a:t>
                      </a:r>
                    </a:p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GRUPP E</a:t>
                      </a:r>
                    </a:p>
                    <a:p>
                      <a:endParaRPr lang="fi-FI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Camilla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Westerholm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Azra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Arnautovic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Lotta Toivanen</a:t>
                      </a:r>
                      <a:b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Erica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Saari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Julia Backman</a:t>
                      </a:r>
                      <a:endParaRPr lang="fi-FI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601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 smtClean="0"/>
              <a:t>Inledande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seminarium</a:t>
            </a:r>
            <a:r>
              <a:rPr lang="fi-FI" altLang="fi-FI" dirty="0" smtClean="0"/>
              <a:t> 12.6.2018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>
              <a:buNone/>
            </a:pPr>
            <a:r>
              <a:rPr lang="sv-FI" sz="1800" dirty="0" smtClean="0"/>
              <a:t>8.30-9.00 </a:t>
            </a:r>
            <a:r>
              <a:rPr lang="sv-FI" sz="1800" dirty="0"/>
              <a:t>Kaffe</a:t>
            </a:r>
            <a:endParaRPr lang="fi-FI" sz="1800" dirty="0"/>
          </a:p>
          <a:p>
            <a:pPr marL="0" indent="0">
              <a:buNone/>
            </a:pPr>
            <a:r>
              <a:rPr lang="sv-FI" sz="1800" b="1" dirty="0"/>
              <a:t>9.00 </a:t>
            </a:r>
            <a:r>
              <a:rPr lang="sv-FI" sz="1800" dirty="0"/>
              <a:t>Introduktion</a:t>
            </a:r>
            <a:r>
              <a:rPr lang="sv-FI" sz="1800" b="1" dirty="0"/>
              <a:t> </a:t>
            </a:r>
            <a:r>
              <a:rPr lang="sv-FI" sz="1800" i="1" dirty="0"/>
              <a:t>Frida Westerback &amp; Ilse Julkunen</a:t>
            </a:r>
            <a:r>
              <a:rPr lang="sv-FI" sz="1800" dirty="0"/>
              <a:t> (Mathilda Wrede-institutet, Helsingfors stad)</a:t>
            </a:r>
            <a:endParaRPr lang="fi-FI" sz="1800" dirty="0"/>
          </a:p>
          <a:p>
            <a:pPr marL="0" indent="0">
              <a:buNone/>
            </a:pPr>
            <a:r>
              <a:rPr lang="fi-FI" sz="1800" b="1" dirty="0"/>
              <a:t>9.15 </a:t>
            </a:r>
            <a:r>
              <a:rPr lang="fi-FI" sz="1800" i="1" dirty="0" smtClean="0"/>
              <a:t>Michael </a:t>
            </a:r>
            <a:r>
              <a:rPr lang="fi-FI" sz="1800" i="1" dirty="0"/>
              <a:t>Mäkelä </a:t>
            </a:r>
            <a:r>
              <a:rPr lang="sv-SE" sz="1800" dirty="0"/>
              <a:t>(Regionförvaltningsverket): Utveckling av den </a:t>
            </a:r>
            <a:r>
              <a:rPr lang="sv-SE" sz="1800" dirty="0" smtClean="0"/>
              <a:t>svenskspråkiga </a:t>
            </a:r>
            <a:r>
              <a:rPr lang="sv-SE" sz="1800" dirty="0"/>
              <a:t>navigatorverksamheten - en tillbakablick och </a:t>
            </a:r>
            <a:r>
              <a:rPr lang="sv-SE" sz="1800" dirty="0" smtClean="0"/>
              <a:t>nuläget</a:t>
            </a:r>
          </a:p>
          <a:p>
            <a:pPr marL="0" indent="0">
              <a:buNone/>
            </a:pPr>
            <a:r>
              <a:rPr lang="sv-FI" sz="1800" b="1" dirty="0" smtClean="0"/>
              <a:t>9.45 </a:t>
            </a:r>
            <a:r>
              <a:rPr lang="sv-FI" sz="1800" i="1" dirty="0"/>
              <a:t>Matilda Wrede-Jäntti &amp; Frida Westerback </a:t>
            </a:r>
            <a:r>
              <a:rPr lang="sv-FI" sz="1800" dirty="0"/>
              <a:t>(Helsingfors universitet): </a:t>
            </a:r>
            <a:r>
              <a:rPr lang="sv-FI" sz="1800" dirty="0" err="1"/>
              <a:t>Ohjaamo</a:t>
            </a:r>
            <a:r>
              <a:rPr lang="sv-FI" sz="1800" dirty="0"/>
              <a:t>/Navigatorn i de ungas ögon</a:t>
            </a:r>
            <a:endParaRPr lang="fi-FI" sz="1800" dirty="0"/>
          </a:p>
          <a:p>
            <a:pPr marL="0" indent="0">
              <a:buNone/>
            </a:pPr>
            <a:r>
              <a:rPr lang="sv-FI" sz="1800" b="1" dirty="0"/>
              <a:t>10.30 </a:t>
            </a:r>
            <a:r>
              <a:rPr lang="fi-FI" sz="1800" dirty="0" err="1" smtClean="0"/>
              <a:t>Paus</a:t>
            </a:r>
            <a:endParaRPr lang="fi-FI" sz="1800" dirty="0"/>
          </a:p>
          <a:p>
            <a:pPr marL="0" indent="0">
              <a:buNone/>
            </a:pPr>
            <a:r>
              <a:rPr lang="fi-FI" sz="1800" b="1" dirty="0" smtClean="0"/>
              <a:t>10.45 </a:t>
            </a:r>
            <a:r>
              <a:rPr lang="fi-FI" sz="1800" i="1" dirty="0"/>
              <a:t>Anne Määttä </a:t>
            </a:r>
            <a:r>
              <a:rPr lang="fi-FI" sz="1800" dirty="0"/>
              <a:t>(Diak): Ulkoringiltä sisärinkiin - Kumuloituneista ongelmista kärsivät nuoret aikuiset pirstaleisessa </a:t>
            </a:r>
            <a:r>
              <a:rPr lang="fi-FI" sz="1800" dirty="0" smtClean="0"/>
              <a:t>palvelujärjestelmässä </a:t>
            </a:r>
            <a:endParaRPr lang="fi-FI" sz="1800" dirty="0"/>
          </a:p>
          <a:p>
            <a:pPr marL="0" indent="0">
              <a:buNone/>
            </a:pPr>
            <a:r>
              <a:rPr lang="sv-FI" sz="1800" b="1" dirty="0"/>
              <a:t>11.45</a:t>
            </a:r>
            <a:r>
              <a:rPr lang="sv-FI" sz="1800" dirty="0"/>
              <a:t> </a:t>
            </a:r>
            <a:r>
              <a:rPr lang="sv-FI" sz="1800" dirty="0" smtClean="0"/>
              <a:t>Lunch </a:t>
            </a:r>
            <a:r>
              <a:rPr lang="sv-FI" sz="1800" dirty="0"/>
              <a:t>(på egen bekostnad)</a:t>
            </a:r>
            <a:endParaRPr lang="fi-FI" sz="1800" dirty="0"/>
          </a:p>
          <a:p>
            <a:pPr marL="0" indent="0">
              <a:buNone/>
            </a:pPr>
            <a:r>
              <a:rPr lang="sv-FI" sz="1800" b="1" dirty="0" smtClean="0"/>
              <a:t>13.00</a:t>
            </a:r>
            <a:r>
              <a:rPr lang="sv-FI" sz="1800" dirty="0" smtClean="0"/>
              <a:t> </a:t>
            </a:r>
            <a:r>
              <a:rPr lang="sv-FI" sz="1800" dirty="0"/>
              <a:t>Workshoparbete genom </a:t>
            </a:r>
            <a:r>
              <a:rPr lang="sv-FI" sz="1800" dirty="0" err="1"/>
              <a:t>facilitering</a:t>
            </a:r>
            <a:r>
              <a:rPr lang="sv-FI" sz="1800" dirty="0"/>
              <a:t> </a:t>
            </a:r>
            <a:r>
              <a:rPr lang="sv-FI" sz="1800" dirty="0" smtClean="0"/>
              <a:t>(</a:t>
            </a:r>
            <a:r>
              <a:rPr lang="sv-FI" sz="1800" dirty="0"/>
              <a:t>Mathilda Wrede-institutet, Helsingfors stad)</a:t>
            </a:r>
            <a:endParaRPr lang="fi-FI" sz="1800" dirty="0"/>
          </a:p>
          <a:p>
            <a:pPr marL="0" indent="0">
              <a:buNone/>
            </a:pPr>
            <a:r>
              <a:rPr lang="sv-FI" sz="1800" b="1" dirty="0"/>
              <a:t>14.15</a:t>
            </a:r>
            <a:r>
              <a:rPr lang="sv-FI" sz="1800" dirty="0"/>
              <a:t> Kaffe</a:t>
            </a:r>
            <a:endParaRPr lang="fi-FI" sz="1800" dirty="0"/>
          </a:p>
          <a:p>
            <a:pPr marL="0" indent="0">
              <a:buNone/>
            </a:pPr>
            <a:r>
              <a:rPr lang="sv-FI" sz="1800" b="1" dirty="0"/>
              <a:t>14.45</a:t>
            </a:r>
            <a:r>
              <a:rPr lang="sv-FI" sz="1800" dirty="0"/>
              <a:t> Workshoparbete forts.</a:t>
            </a:r>
            <a:endParaRPr lang="fi-FI" sz="1800" dirty="0"/>
          </a:p>
          <a:p>
            <a:pPr marL="0" indent="0">
              <a:buNone/>
            </a:pPr>
            <a:r>
              <a:rPr lang="sv-FI" sz="1800" b="1" dirty="0"/>
              <a:t>15.45</a:t>
            </a:r>
            <a:r>
              <a:rPr lang="sv-FI" sz="1800" dirty="0"/>
              <a:t> Avslutning</a:t>
            </a:r>
            <a:endParaRPr lang="fi-FI" sz="1800" dirty="0"/>
          </a:p>
          <a:p>
            <a:pPr marL="0" indent="0">
              <a:buNone/>
            </a:pPr>
            <a:r>
              <a:rPr lang="sv-FI" i="1" dirty="0"/>
              <a:t> </a:t>
            </a:r>
            <a:endParaRPr lang="fi-FI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dirty="0" smtClean="0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492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Mot</a:t>
            </a:r>
            <a:r>
              <a:rPr lang="fi-FI" dirty="0"/>
              <a:t> ett </a:t>
            </a:r>
            <a:r>
              <a:rPr lang="fi-FI" dirty="0" err="1" smtClean="0"/>
              <a:t>heltäckande</a:t>
            </a:r>
            <a:r>
              <a:rPr lang="fi-FI" dirty="0" smtClean="0"/>
              <a:t> </a:t>
            </a:r>
            <a:r>
              <a:rPr lang="fi-FI" dirty="0" err="1" smtClean="0"/>
              <a:t>tvåspråkigt</a:t>
            </a:r>
            <a:r>
              <a:rPr lang="fi-FI" dirty="0" smtClean="0"/>
              <a:t> Navigator-</a:t>
            </a:r>
            <a:r>
              <a:rPr lang="fi-FI" dirty="0" err="1" smtClean="0"/>
              <a:t>nätverk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Delprojekt</a:t>
            </a:r>
            <a:r>
              <a:rPr lang="fi-FI" dirty="0" smtClean="0"/>
              <a:t> 2018-2019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919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 txBox="1">
            <a:spLocks/>
          </p:cNvSpPr>
          <p:nvPr/>
        </p:nvSpPr>
        <p:spPr>
          <a:xfrm>
            <a:off x="471488" y="441325"/>
            <a:ext cx="10661650" cy="51371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2800" dirty="0" smtClean="0">
                <a:solidFill>
                  <a:schemeClr val="accent6"/>
                </a:solidFill>
                <a:latin typeface="+mj-lt"/>
              </a:rPr>
              <a:t>Seminariet/nätverket </a:t>
            </a:r>
            <a:r>
              <a:rPr lang="sv-SE" sz="2800" dirty="0">
                <a:solidFill>
                  <a:schemeClr val="accent6"/>
                </a:solidFill>
                <a:latin typeface="+mj-lt"/>
              </a:rPr>
              <a:t>riktar sig till ungdomsaktörer i huvudstadsregionen som erbjuder </a:t>
            </a:r>
            <a:r>
              <a:rPr lang="sv-SE" sz="2800" dirty="0" smtClean="0">
                <a:solidFill>
                  <a:schemeClr val="accent6"/>
                </a:solidFill>
                <a:latin typeface="+mj-lt"/>
              </a:rPr>
              <a:t>välfärdsservice </a:t>
            </a:r>
            <a:r>
              <a:rPr lang="sv-SE" sz="2800" dirty="0">
                <a:solidFill>
                  <a:schemeClr val="accent6"/>
                </a:solidFill>
                <a:latin typeface="+mj-lt"/>
              </a:rPr>
              <a:t>till målgruppen 15–29-åringar. </a:t>
            </a:r>
            <a:endParaRPr lang="sv-SE" sz="2800" dirty="0" smtClean="0">
              <a:solidFill>
                <a:schemeClr val="accent6"/>
              </a:solidFill>
              <a:latin typeface="+mj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v-SE" sz="2800" dirty="0">
              <a:solidFill>
                <a:schemeClr val="accent6"/>
              </a:solidFill>
              <a:latin typeface="+mj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2800" dirty="0" smtClean="0">
                <a:solidFill>
                  <a:schemeClr val="accent6"/>
                </a:solidFill>
                <a:latin typeface="+mj-lt"/>
              </a:rPr>
              <a:t>Intresset </a:t>
            </a:r>
            <a:r>
              <a:rPr lang="sv-SE" sz="2800" dirty="0">
                <a:solidFill>
                  <a:schemeClr val="accent6"/>
                </a:solidFill>
                <a:latin typeface="+mj-lt"/>
              </a:rPr>
              <a:t>är att stödja utvecklandet av det tvåspråkiga </a:t>
            </a:r>
            <a:r>
              <a:rPr lang="sv-SE" sz="2800" dirty="0" err="1">
                <a:solidFill>
                  <a:schemeClr val="accent6"/>
                </a:solidFill>
                <a:latin typeface="+mj-lt"/>
              </a:rPr>
              <a:t>Ohjaamo</a:t>
            </a:r>
            <a:r>
              <a:rPr lang="sv-SE" sz="2800" dirty="0">
                <a:solidFill>
                  <a:schemeClr val="accent6"/>
                </a:solidFill>
                <a:latin typeface="+mj-lt"/>
              </a:rPr>
              <a:t>/Navigator-arbetet och syftet är att skapa ett fungerande svenskspråkigt Navigator-samarbetsnätverk i samarbete med det finskspråkiga fältet. </a:t>
            </a:r>
            <a:endParaRPr lang="sv-SE" sz="2800" dirty="0" smtClean="0">
              <a:solidFill>
                <a:schemeClr val="accent6"/>
              </a:solidFill>
              <a:latin typeface="+mj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v-SE" sz="2800" dirty="0">
              <a:solidFill>
                <a:schemeClr val="accent6"/>
              </a:solidFill>
              <a:latin typeface="+mj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2800" dirty="0" smtClean="0">
                <a:solidFill>
                  <a:schemeClr val="accent6"/>
                </a:solidFill>
                <a:latin typeface="+mj-lt"/>
              </a:rPr>
              <a:t>Nätverket </a:t>
            </a:r>
            <a:r>
              <a:rPr lang="sv-SE" sz="2800" dirty="0">
                <a:solidFill>
                  <a:schemeClr val="accent6"/>
                </a:solidFill>
                <a:latin typeface="+mj-lt"/>
              </a:rPr>
              <a:t>erbjuder en plattform för kompetensutveckling  genom reflektion kring teori och praktik tillsammans med inbjudna sakkunniga, professionella och unga vuxna.</a:t>
            </a:r>
            <a:endParaRPr lang="fi-FI" sz="28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235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 txBox="1">
            <a:spLocks/>
          </p:cNvSpPr>
          <p:nvPr/>
        </p:nvSpPr>
        <p:spPr>
          <a:xfrm>
            <a:off x="471488" y="441325"/>
            <a:ext cx="10661650" cy="51371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“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Det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behövs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sådana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här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ställen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, just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därför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att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man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inte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behöver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fara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först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till TE-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byrån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och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sedan till den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där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byrån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och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sedan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boka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tid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hit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och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betala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det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här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.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Byråkratin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känns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inte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lika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skrämmande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när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man </a:t>
            </a:r>
            <a:r>
              <a:rPr lang="en-US" sz="4400" dirty="0" err="1" smtClean="0">
                <a:solidFill>
                  <a:schemeClr val="accent6"/>
                </a:solidFill>
                <a:latin typeface="+mj-lt"/>
              </a:rPr>
              <a:t>kommer</a:t>
            </a:r>
            <a:r>
              <a:rPr lang="en-US" sz="4400" dirty="0" smtClean="0">
                <a:solidFill>
                  <a:schemeClr val="accent6"/>
                </a:solidFill>
                <a:latin typeface="+mj-lt"/>
              </a:rPr>
              <a:t> hit.”</a:t>
            </a:r>
          </a:p>
          <a:p>
            <a:pPr fontAlgn="auto">
              <a:spcAft>
                <a:spcPts val="0"/>
              </a:spcAft>
              <a:defRPr/>
            </a:pPr>
            <a:endParaRPr lang="en-US" sz="4400" dirty="0" smtClean="0">
              <a:solidFill>
                <a:schemeClr val="accent6"/>
              </a:solidFill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6"/>
                </a:solidFill>
                <a:latin typeface="+mj-lt"/>
              </a:rPr>
              <a:t>Sofia, 24 </a:t>
            </a:r>
            <a:r>
              <a:rPr lang="en-US" sz="4000" dirty="0" err="1" smtClean="0">
                <a:solidFill>
                  <a:schemeClr val="accent6"/>
                </a:solidFill>
                <a:latin typeface="+mj-lt"/>
              </a:rPr>
              <a:t>år</a:t>
            </a:r>
            <a:endParaRPr lang="fi-FI" sz="4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37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Bakgrund</a:t>
            </a:r>
            <a:r>
              <a:rPr lang="fi-FI" dirty="0"/>
              <a:t>, </a:t>
            </a:r>
            <a:r>
              <a:rPr lang="fi-FI" dirty="0" err="1"/>
              <a:t>kartläggning</a:t>
            </a:r>
            <a:r>
              <a:rPr lang="fi-FI" dirty="0"/>
              <a:t> 12/2016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109600"/>
            <a:ext cx="6371618" cy="4982400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6" name="Kuvan paikkamerkki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" b="546"/>
          <a:stretch>
            <a:fillRect/>
          </a:stretch>
        </p:blipFill>
        <p:spPr/>
      </p:pic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92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Slutsatser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rekommendationer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200" dirty="0"/>
              <a:t>1. </a:t>
            </a:r>
            <a:r>
              <a:rPr lang="sv-SE" sz="2200" b="1" dirty="0"/>
              <a:t>Freda de svenskspråkiga koordinatorernas arbetstid så att de på heltid kan fokusera på svenskspråkiga ärenden</a:t>
            </a:r>
            <a:r>
              <a:rPr lang="sv-SE" sz="2200" dirty="0"/>
              <a:t>. I dagens läge utgör de svenskspråkiga frågorna endast en del av arbetstiden vilket försvårar möjligheterna att skapa ett fungerande svenskspråkigt samarbetsnätverk.</a:t>
            </a:r>
          </a:p>
          <a:p>
            <a:pPr marL="0" indent="0">
              <a:buNone/>
            </a:pPr>
            <a:r>
              <a:rPr lang="sv-SE" sz="2200" dirty="0"/>
              <a:t>2. </a:t>
            </a:r>
            <a:r>
              <a:rPr lang="sv-SE" sz="2200" b="1" dirty="0"/>
              <a:t>Förverkliga en gemensam marknadsföringssatsning för huvudstadsregionens svenskspråkiga Navigator-service</a:t>
            </a:r>
            <a:r>
              <a:rPr lang="sv-SE" sz="2200" dirty="0"/>
              <a:t>. Servicen skall marknadsföras tvåspråkigt via Navigatorernas kanaler inom sociala medier (Facebook, </a:t>
            </a:r>
            <a:r>
              <a:rPr lang="sv-SE" sz="2200" dirty="0" err="1"/>
              <a:t>Instagram</a:t>
            </a:r>
            <a:r>
              <a:rPr lang="sv-SE" sz="2200" dirty="0"/>
              <a:t>, </a:t>
            </a:r>
            <a:r>
              <a:rPr lang="sv-SE" sz="2200" dirty="0" err="1"/>
              <a:t>Snapchat</a:t>
            </a:r>
            <a:r>
              <a:rPr lang="sv-SE" sz="2200" dirty="0"/>
              <a:t>). Huvudstadsregionens svenskspråkiga Navigator-koordinatorer bör ansvara för marknadsföringen.</a:t>
            </a:r>
          </a:p>
          <a:p>
            <a:pPr marL="0" indent="0">
              <a:buNone/>
            </a:pPr>
            <a:r>
              <a:rPr lang="sv-SE" sz="2200" dirty="0"/>
              <a:t>3. </a:t>
            </a:r>
            <a:r>
              <a:rPr lang="sv-SE" sz="2200" b="1" dirty="0"/>
              <a:t>Skapa ett nätverk med ”öronmärkta” svenskspråkiga Navigator-kontaktpersoner som representerar de olika sektorerna</a:t>
            </a:r>
            <a:r>
              <a:rPr lang="sv-SE" sz="2200" dirty="0"/>
              <a:t> inom den kommungränsöverskridande handlednings- och </a:t>
            </a:r>
            <a:r>
              <a:rPr lang="sv-SE" sz="2200" dirty="0" err="1"/>
              <a:t>vägledningsshelheten</a:t>
            </a:r>
            <a:r>
              <a:rPr lang="sv-SE" sz="2200" dirty="0"/>
              <a:t> som planeras för Navigator-enheternas svenskspråkiga kunder i åldern 15–29 år i Helsingfors, Esbo och Vanda.</a:t>
            </a:r>
          </a:p>
          <a:p>
            <a:pPr marL="0" indent="0">
              <a:buNone/>
            </a:pPr>
            <a:r>
              <a:rPr lang="sv-SE" sz="2200" dirty="0"/>
              <a:t>4. </a:t>
            </a:r>
            <a:r>
              <a:rPr lang="sv-SE" sz="2200" b="1" dirty="0"/>
              <a:t>Säkra tvåspråkigheten vid rekrytering av personal till Navigatorerna</a:t>
            </a:r>
            <a:r>
              <a:rPr lang="sv-SE" sz="2200" dirty="0"/>
              <a:t>, så att ungas rätt till svenskspråkig service garanteras. 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34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649686"/>
          </a:xfrm>
        </p:spPr>
        <p:txBody>
          <a:bodyPr/>
          <a:lstStyle/>
          <a:p>
            <a:r>
              <a:rPr lang="fi-FI" dirty="0" err="1" smtClean="0"/>
              <a:t>Möjligheter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- Att stärka </a:t>
            </a:r>
            <a:r>
              <a:rPr lang="sv-SE" sz="4000" dirty="0"/>
              <a:t>det svenska arbetet med </a:t>
            </a:r>
            <a:r>
              <a:rPr lang="sv-SE" sz="4000" dirty="0" smtClean="0"/>
              <a:t>ungdomar </a:t>
            </a:r>
            <a:r>
              <a:rPr lang="sv-SE" sz="4000" dirty="0"/>
              <a:t>i huvudstadsregionen</a:t>
            </a:r>
            <a:br>
              <a:rPr lang="sv-SE" sz="4000" dirty="0"/>
            </a:br>
            <a:r>
              <a:rPr lang="sv-SE" sz="4000" dirty="0" smtClean="0"/>
              <a:t>- Att </a:t>
            </a:r>
            <a:r>
              <a:rPr lang="sv-SE" sz="4000" dirty="0"/>
              <a:t>föra de finsk- och svenskspråkiga </a:t>
            </a:r>
            <a:r>
              <a:rPr lang="sv-SE" sz="4000" dirty="0" smtClean="0"/>
              <a:t>nätverken </a:t>
            </a:r>
            <a:r>
              <a:rPr lang="sv-SE" sz="4000" dirty="0"/>
              <a:t>närmare varandra</a:t>
            </a:r>
            <a:br>
              <a:rPr lang="sv-SE" sz="4000" dirty="0"/>
            </a:br>
            <a:r>
              <a:rPr lang="sv-SE" sz="4000" dirty="0" smtClean="0"/>
              <a:t>- Att </a:t>
            </a:r>
            <a:r>
              <a:rPr lang="sv-SE" sz="4000" dirty="0"/>
              <a:t>effektivera samarbetet med </a:t>
            </a:r>
            <a:r>
              <a:rPr lang="sv-SE" sz="4000" dirty="0" smtClean="0"/>
              <a:t>befintliga </a:t>
            </a:r>
            <a:r>
              <a:rPr lang="sv-SE" sz="4000" dirty="0"/>
              <a:t>aktörer </a:t>
            </a:r>
            <a:br>
              <a:rPr lang="sv-SE" sz="4000" dirty="0"/>
            </a:br>
            <a:r>
              <a:rPr lang="sv-SE" sz="4000" dirty="0" smtClean="0"/>
              <a:t>- Att </a:t>
            </a:r>
            <a:r>
              <a:rPr lang="sv-SE" sz="4000" dirty="0"/>
              <a:t>utveckla en klarare kontakt till </a:t>
            </a:r>
            <a:r>
              <a:rPr lang="sv-SE" sz="4000" dirty="0" smtClean="0"/>
              <a:t>beslutsfattare </a:t>
            </a:r>
            <a:r>
              <a:rPr lang="sv-SE" dirty="0"/>
              <a:t/>
            </a:r>
            <a:br>
              <a:rPr lang="sv-SE" dirty="0"/>
            </a:b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577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Hösten</a:t>
            </a:r>
            <a:r>
              <a:rPr lang="fi-FI" dirty="0" smtClean="0"/>
              <a:t> 2018 - </a:t>
            </a:r>
            <a:r>
              <a:rPr lang="fi-FI" dirty="0" err="1" smtClean="0"/>
              <a:t>upplägg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12.6.2018</a:t>
            </a:r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457200" y="1124858"/>
            <a:ext cx="11234738" cy="4979988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Living Labs as Spaces for Knowledge Production, Education, and </a:t>
            </a:r>
            <a:r>
              <a:rPr lang="en-US" sz="2800" b="1" dirty="0" smtClean="0"/>
              <a:t>Practice </a:t>
            </a:r>
            <a:r>
              <a:rPr lang="en-US" sz="2800" b="1" dirty="0"/>
              <a:t>Innovation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b="1" dirty="0"/>
              <a:t>25.9.2018 kl.8.30-11.30 </a:t>
            </a:r>
            <a:endParaRPr lang="fi-FI" b="1" dirty="0" smtClean="0"/>
          </a:p>
          <a:p>
            <a:pPr marL="0" indent="0">
              <a:buNone/>
            </a:pPr>
            <a:r>
              <a:rPr lang="fi-FI" dirty="0" smtClean="0"/>
              <a:t>Prof. Judith Metz (</a:t>
            </a:r>
            <a:r>
              <a:rPr lang="fi-FI" dirty="0" err="1" smtClean="0"/>
              <a:t>Hogeschool</a:t>
            </a:r>
            <a:r>
              <a:rPr lang="fi-FI" dirty="0" smtClean="0"/>
              <a:t> </a:t>
            </a:r>
            <a:r>
              <a:rPr lang="fi-FI" dirty="0"/>
              <a:t>van </a:t>
            </a:r>
            <a:r>
              <a:rPr lang="fi-FI" dirty="0" smtClean="0"/>
              <a:t>Amsterdam)</a:t>
            </a:r>
          </a:p>
          <a:p>
            <a:pPr marL="0" indent="0">
              <a:buNone/>
            </a:pPr>
            <a:r>
              <a:rPr lang="fi-FI" dirty="0" smtClean="0"/>
              <a:t>SFV-</a:t>
            </a:r>
            <a:r>
              <a:rPr lang="fi-FI" dirty="0" err="1" smtClean="0"/>
              <a:t>huset</a:t>
            </a:r>
            <a:r>
              <a:rPr lang="fi-FI" dirty="0" smtClean="0"/>
              <a:t> G18, </a:t>
            </a:r>
            <a:r>
              <a:rPr lang="fi-FI" dirty="0" err="1" smtClean="0"/>
              <a:t>festsalen</a:t>
            </a:r>
            <a:r>
              <a:rPr lang="fi-FI" dirty="0" smtClean="0"/>
              <a:t> (2 </a:t>
            </a:r>
            <a:r>
              <a:rPr lang="fi-FI" dirty="0" err="1" smtClean="0"/>
              <a:t>vån</a:t>
            </a:r>
            <a:r>
              <a:rPr lang="fi-FI" dirty="0" smtClean="0"/>
              <a:t>.)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24349"/>
            <a:ext cx="1974261" cy="287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97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3094D0B79839644B9CB8A9F582781E1" ma:contentTypeVersion="3" ma:contentTypeDescription="Luo uusi asiakirja." ma:contentTypeScope="" ma:versionID="3c940bdcc8cdf1ac5ccca36d8a9d296f">
  <xsd:schema xmlns:xsd="http://www.w3.org/2001/XMLSchema" xmlns:xs="http://www.w3.org/2001/XMLSchema" xmlns:p="http://schemas.microsoft.com/office/2006/metadata/properties" xmlns:ns1="http://schemas.microsoft.com/sharepoint/v3" xmlns:ns2="8b3b672f-657e-441f-b6a9-44df23b3999a" xmlns:ns3="http://schemas.microsoft.com/sharepoint/v3/fields" targetNamespace="http://schemas.microsoft.com/office/2006/metadata/properties" ma:root="true" ma:fieldsID="7029fe07ed2dde08b69e8cac02f2d211" ns1:_="" ns2:_="" ns3:_="">
    <xsd:import namespace="http://schemas.microsoft.com/sharepoint/v3"/>
    <xsd:import namespace="8b3b672f-657e-441f-b6a9-44df23b3999a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Avainsanat"/>
                <xsd:element ref="ns3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b672f-657e-441f-b6a9-44df23b3999a" elementFormDefault="qualified">
    <xsd:import namespace="http://schemas.microsoft.com/office/2006/documentManagement/types"/>
    <xsd:import namespace="http://schemas.microsoft.com/office/infopath/2007/PartnerControls"/>
    <xsd:element name="Avainsanat" ma:index="10" ma:displayName="Avainsanat" ma:internalName="Avainsana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11" nillable="true" ma:displayName="Muoto" ma:description="Mediatyyppi, tiedostomuoto tai ulottuvuudet" ma:internalName="_Forma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ainsanat xmlns="8b3b672f-657e-441f-b6a9-44df23b3999a">Uusi Helsinki-ilme PowerPoint-pohja</Avainsanat>
    <_Format xmlns="http://schemas.microsoft.com/sharepoint/v3/fields">PowerPoint</_Forma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5A184A-F3DB-4F1E-9109-EFFA112F6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b3b672f-657e-441f-b6a9-44df23b3999a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DFE50D-650A-47E9-AC6F-90ABF7898DD8}">
  <ds:schemaRefs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8b3b672f-657e-441f-b6a9-44df23b3999a"/>
    <ds:schemaRef ds:uri="http://schemas.openxmlformats.org/package/2006/metadata/core-properties"/>
    <ds:schemaRef ds:uri="http://schemas.microsoft.com/sharepoint/v3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7F7F2C-1433-48B5-97B9-3F8C81963E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653</TotalTime>
  <Words>529</Words>
  <Application>Microsoft Office PowerPoint</Application>
  <PresentationFormat>Bredbild</PresentationFormat>
  <Paragraphs>85</Paragraphs>
  <Slides>12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Seminarium: Mot ett heltäckande Navigator-nätverk ti 12.6.2018 kl.8.30-16.00 </vt:lpstr>
      <vt:lpstr>Inledande seminarium 12.6.2018</vt:lpstr>
      <vt:lpstr>Mot ett heltäckande tvåspråkigt Navigator-nätverk  Delprojekt 2018-2019</vt:lpstr>
      <vt:lpstr>PowerPoint-presentation</vt:lpstr>
      <vt:lpstr>PowerPoint-presentation</vt:lpstr>
      <vt:lpstr>Bakgrund, kartläggning 12/2016</vt:lpstr>
      <vt:lpstr>Slutsatser och rekommendationer</vt:lpstr>
      <vt:lpstr>Möjligheter   - Att stärka det svenska arbetet med ungdomar i huvudstadsregionen - Att föra de finsk- och svenskspråkiga nätverken närmare varandra - Att effektivera samarbetet med befintliga aktörer  - Att utveckla en klarare kontakt till beslutsfattare  </vt:lpstr>
      <vt:lpstr>Hösten 2018 - upplägg</vt:lpstr>
      <vt:lpstr>Living Lab som forsknings- och testmiljö</vt:lpstr>
      <vt:lpstr>Hösten 2018 - upplägg</vt:lpstr>
      <vt:lpstr>Gruppindelning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Harju Mirva</dc:creator>
  <cp:lastModifiedBy>Frida Westerback</cp:lastModifiedBy>
  <cp:revision>49</cp:revision>
  <cp:lastPrinted>2018-06-09T08:43:13Z</cp:lastPrinted>
  <dcterms:created xsi:type="dcterms:W3CDTF">2017-05-03T10:47:49Z</dcterms:created>
  <dcterms:modified xsi:type="dcterms:W3CDTF">2018-06-11T18:52:49Z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