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8" r:id="rId3"/>
    <p:sldId id="283" r:id="rId4"/>
    <p:sldId id="277" r:id="rId5"/>
    <p:sldId id="271" r:id="rId6"/>
    <p:sldId id="293" r:id="rId7"/>
    <p:sldId id="269" r:id="rId8"/>
    <p:sldId id="266" r:id="rId9"/>
    <p:sldId id="278" r:id="rId10"/>
    <p:sldId id="280" r:id="rId11"/>
    <p:sldId id="279" r:id="rId12"/>
    <p:sldId id="294" r:id="rId13"/>
    <p:sldId id="296" r:id="rId14"/>
    <p:sldId id="297" r:id="rId15"/>
    <p:sldId id="298" r:id="rId16"/>
    <p:sldId id="281" r:id="rId17"/>
    <p:sldId id="287" r:id="rId18"/>
    <p:sldId id="292" r:id="rId19"/>
    <p:sldId id="290" r:id="rId20"/>
    <p:sldId id="288" r:id="rId21"/>
    <p:sldId id="270" r:id="rId22"/>
    <p:sldId id="274" r:id="rId23"/>
    <p:sldId id="267" r:id="rId24"/>
  </p:sldIdLst>
  <p:sldSz cx="9144000" cy="6858000" type="screen4x3"/>
  <p:notesSz cx="6761163" cy="99425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8" name="Otsikk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i-FI" smtClean="0"/>
              <a:t>Muokkaa perustyyl. napsautt.</a:t>
            </a:r>
            <a:endParaRPr kumimoji="0" lang="en-US"/>
          </a:p>
        </p:txBody>
      </p:sp>
      <p:sp>
        <p:nvSpPr>
          <p:cNvPr id="9" name="Alaotsikk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
        <p:nvSpPr>
          <p:cNvPr id="28" name="Päivämäärän paikkamerkki 27"/>
          <p:cNvSpPr>
            <a:spLocks noGrp="1"/>
          </p:cNvSpPr>
          <p:nvPr>
            <p:ph type="dt" sz="half" idx="10"/>
          </p:nvPr>
        </p:nvSpPr>
        <p:spPr>
          <a:xfrm>
            <a:off x="6400800" y="6355080"/>
            <a:ext cx="2286000" cy="365760"/>
          </a:xfrm>
        </p:spPr>
        <p:txBody>
          <a:bodyPr/>
          <a:lstStyle>
            <a:lvl1pPr>
              <a:defRPr sz="1400"/>
            </a:lvl1pPr>
          </a:lstStyle>
          <a:p>
            <a:fld id="{AB5EA18F-D3B5-423C-9BB9-1D796FB512D4}" type="datetimeFigureOut">
              <a:rPr lang="fi-FI" smtClean="0"/>
              <a:t>17.11.2014</a:t>
            </a:fld>
            <a:endParaRPr lang="fi-FI"/>
          </a:p>
        </p:txBody>
      </p:sp>
      <p:sp>
        <p:nvSpPr>
          <p:cNvPr id="17" name="Alatunnisteen paikkamerkki 16"/>
          <p:cNvSpPr>
            <a:spLocks noGrp="1"/>
          </p:cNvSpPr>
          <p:nvPr>
            <p:ph type="ftr" sz="quarter" idx="11"/>
          </p:nvPr>
        </p:nvSpPr>
        <p:spPr>
          <a:xfrm>
            <a:off x="2898648" y="6355080"/>
            <a:ext cx="3474720" cy="365760"/>
          </a:xfrm>
        </p:spPr>
        <p:txBody>
          <a:bodyPr/>
          <a:lstStyle/>
          <a:p>
            <a:endParaRPr lang="fi-FI"/>
          </a:p>
        </p:txBody>
      </p:sp>
      <p:sp>
        <p:nvSpPr>
          <p:cNvPr id="29" name="Dian numeron paikkamerkki 28"/>
          <p:cNvSpPr>
            <a:spLocks noGrp="1"/>
          </p:cNvSpPr>
          <p:nvPr>
            <p:ph type="sldNum" sz="quarter" idx="12"/>
          </p:nvPr>
        </p:nvSpPr>
        <p:spPr>
          <a:xfrm>
            <a:off x="1216152" y="6355080"/>
            <a:ext cx="1219200" cy="365760"/>
          </a:xfrm>
        </p:spPr>
        <p:txBody>
          <a:bodyPr/>
          <a:lstStyle/>
          <a:p>
            <a:fld id="{12F60060-9986-42AB-8475-D415AE596EAF}" type="slidenum">
              <a:rPr lang="fi-FI" smtClean="0"/>
              <a:t>‹#›</a:t>
            </a:fld>
            <a:endParaRPr lang="fi-FI"/>
          </a:p>
        </p:txBody>
      </p:sp>
      <p:sp>
        <p:nvSpPr>
          <p:cNvPr id="21" name="Suorakulmi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Suorakulmi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Suorakulmi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uorakulmi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AB5EA18F-D3B5-423C-9BB9-1D796FB512D4}" type="datetimeFigureOut">
              <a:rPr lang="fi-FI" smtClean="0"/>
              <a:t>17.11.2014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2F60060-9986-42AB-8475-D415AE596EAF}"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AB5EA18F-D3B5-423C-9BB9-1D796FB512D4}" type="datetimeFigureOut">
              <a:rPr lang="fi-FI" smtClean="0"/>
              <a:t>17.11.2014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2F60060-9986-42AB-8475-D415AE596EAF}" type="slidenum">
              <a:rPr lang="fi-FI" smtClean="0"/>
              <a:t>‹#›</a:t>
            </a:fld>
            <a:endParaRPr lang="fi-FI"/>
          </a:p>
        </p:txBody>
      </p:sp>
      <p:sp>
        <p:nvSpPr>
          <p:cNvPr id="7" name="Suora yhdysviiv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asakylkinen kolmio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ora yhdysviiv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4" name="Päivämäärän paikkamerkki 3"/>
          <p:cNvSpPr>
            <a:spLocks noGrp="1"/>
          </p:cNvSpPr>
          <p:nvPr>
            <p:ph type="dt" sz="half" idx="10"/>
          </p:nvPr>
        </p:nvSpPr>
        <p:spPr/>
        <p:txBody>
          <a:bodyPr/>
          <a:lstStyle/>
          <a:p>
            <a:fld id="{AB5EA18F-D3B5-423C-9BB9-1D796FB512D4}" type="datetimeFigureOut">
              <a:rPr lang="fi-FI" smtClean="0"/>
              <a:t>17.11.2014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2F60060-9986-42AB-8475-D415AE596EAF}" type="slidenum">
              <a:rPr lang="fi-FI" smtClean="0"/>
              <a:t>‹#›</a:t>
            </a:fld>
            <a:endParaRPr lang="fi-FI"/>
          </a:p>
        </p:txBody>
      </p:sp>
      <p:sp>
        <p:nvSpPr>
          <p:cNvPr id="8" name="Sisällön paikkamerkki 7"/>
          <p:cNvSpPr>
            <a:spLocks noGrp="1"/>
          </p:cNvSpPr>
          <p:nvPr>
            <p:ph sz="quarter" idx="1"/>
          </p:nvPr>
        </p:nvSpPr>
        <p:spPr>
          <a:xfrm>
            <a:off x="457200" y="1219200"/>
            <a:ext cx="8229600"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a:xfrm>
            <a:off x="6400800" y="6355080"/>
            <a:ext cx="2286000" cy="365760"/>
          </a:xfrm>
        </p:spPr>
        <p:txBody>
          <a:bodyPr/>
          <a:lstStyle/>
          <a:p>
            <a:fld id="{AB5EA18F-D3B5-423C-9BB9-1D796FB512D4}" type="datetimeFigureOut">
              <a:rPr lang="fi-FI" smtClean="0"/>
              <a:t>17.11.2014</a:t>
            </a:fld>
            <a:endParaRPr lang="fi-FI"/>
          </a:p>
        </p:txBody>
      </p:sp>
      <p:sp>
        <p:nvSpPr>
          <p:cNvPr id="5" name="Alatunnisteen paikkamerkki 4"/>
          <p:cNvSpPr>
            <a:spLocks noGrp="1"/>
          </p:cNvSpPr>
          <p:nvPr>
            <p:ph type="ftr" sz="quarter" idx="11"/>
          </p:nvPr>
        </p:nvSpPr>
        <p:spPr>
          <a:xfrm>
            <a:off x="2898648" y="6355080"/>
            <a:ext cx="3474720" cy="365760"/>
          </a:xfrm>
        </p:spPr>
        <p:txBody>
          <a:bodyPr/>
          <a:lstStyle/>
          <a:p>
            <a:endParaRPr lang="fi-FI"/>
          </a:p>
        </p:txBody>
      </p:sp>
      <p:sp>
        <p:nvSpPr>
          <p:cNvPr id="6" name="Dian numeron paikkamerkki 5"/>
          <p:cNvSpPr>
            <a:spLocks noGrp="1"/>
          </p:cNvSpPr>
          <p:nvPr>
            <p:ph type="sldNum" sz="quarter" idx="12"/>
          </p:nvPr>
        </p:nvSpPr>
        <p:spPr>
          <a:xfrm>
            <a:off x="1069848" y="6355080"/>
            <a:ext cx="1520952" cy="365760"/>
          </a:xfrm>
        </p:spPr>
        <p:txBody>
          <a:bodyPr/>
          <a:lstStyle/>
          <a:p>
            <a:fld id="{12F60060-9986-42AB-8475-D415AE596EAF}" type="slidenum">
              <a:rPr lang="fi-FI" smtClean="0"/>
              <a:t>‹#›</a:t>
            </a:fld>
            <a:endParaRPr lang="fi-FI"/>
          </a:p>
        </p:txBody>
      </p:sp>
      <p:sp>
        <p:nvSpPr>
          <p:cNvPr id="7" name="Suorakulmi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uorakulmi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lstStyle/>
          <a:p>
            <a:r>
              <a:rPr kumimoji="0" lang="fi-FI" smtClean="0"/>
              <a:t>Muokkaa perustyyl. napsautt.</a:t>
            </a:r>
            <a:endParaRPr kumimoji="0" lang="en-US"/>
          </a:p>
        </p:txBody>
      </p:sp>
      <p:sp>
        <p:nvSpPr>
          <p:cNvPr id="5" name="Päivämäärän paikkamerkki 4"/>
          <p:cNvSpPr>
            <a:spLocks noGrp="1"/>
          </p:cNvSpPr>
          <p:nvPr>
            <p:ph type="dt" sz="half" idx="10"/>
          </p:nvPr>
        </p:nvSpPr>
        <p:spPr/>
        <p:txBody>
          <a:bodyPr/>
          <a:lstStyle/>
          <a:p>
            <a:fld id="{AB5EA18F-D3B5-423C-9BB9-1D796FB512D4}" type="datetimeFigureOut">
              <a:rPr lang="fi-FI" smtClean="0"/>
              <a:t>17.11.2014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2F60060-9986-42AB-8475-D415AE596EAF}" type="slidenum">
              <a:rPr lang="fi-FI" smtClean="0"/>
              <a:t>‹#›</a:t>
            </a:fld>
            <a:endParaRPr lang="fi-FI"/>
          </a:p>
        </p:txBody>
      </p:sp>
      <p:sp>
        <p:nvSpPr>
          <p:cNvPr id="9" name="Sisällön paikkamerkki 8"/>
          <p:cNvSpPr>
            <a:spLocks noGrp="1"/>
          </p:cNvSpPr>
          <p:nvPr>
            <p:ph sz="quarter" idx="1"/>
          </p:nvPr>
        </p:nvSpPr>
        <p:spPr>
          <a:xfrm>
            <a:off x="457200" y="1219200"/>
            <a:ext cx="4041648"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1" name="Sisällön paikkamerkki 10"/>
          <p:cNvSpPr>
            <a:spLocks noGrp="1"/>
          </p:cNvSpPr>
          <p:nvPr>
            <p:ph sz="quarter" idx="2"/>
          </p:nvPr>
        </p:nvSpPr>
        <p:spPr>
          <a:xfrm>
            <a:off x="4632198" y="1216152"/>
            <a:ext cx="4041648" cy="493776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nchor="ctr"/>
          <a:lstStyle>
            <a:lvl1pPr>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7" name="Päivämäärän paikkamerkki 6"/>
          <p:cNvSpPr>
            <a:spLocks noGrp="1"/>
          </p:cNvSpPr>
          <p:nvPr>
            <p:ph type="dt" sz="half" idx="10"/>
          </p:nvPr>
        </p:nvSpPr>
        <p:spPr/>
        <p:txBody>
          <a:bodyPr/>
          <a:lstStyle/>
          <a:p>
            <a:fld id="{AB5EA18F-D3B5-423C-9BB9-1D796FB512D4}" type="datetimeFigureOut">
              <a:rPr lang="fi-FI" smtClean="0"/>
              <a:t>17.11.2014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2F60060-9986-42AB-8475-D415AE596EAF}" type="slidenum">
              <a:rPr lang="fi-FI" smtClean="0"/>
              <a:t>‹#›</a:t>
            </a:fld>
            <a:endParaRPr lang="fi-FI"/>
          </a:p>
        </p:txBody>
      </p:sp>
      <p:sp>
        <p:nvSpPr>
          <p:cNvPr id="11" name="Sisällön paikkamerkki 10"/>
          <p:cNvSpPr>
            <a:spLocks noGrp="1"/>
          </p:cNvSpPr>
          <p:nvPr>
            <p:ph sz="quarter" idx="2"/>
          </p:nvPr>
        </p:nvSpPr>
        <p:spPr>
          <a:xfrm>
            <a:off x="457200" y="2133600"/>
            <a:ext cx="4038600" cy="40386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3" name="Sisällön paikkamerkki 12"/>
          <p:cNvSpPr>
            <a:spLocks noGrp="1"/>
          </p:cNvSpPr>
          <p:nvPr>
            <p:ph sz="quarter" idx="4"/>
          </p:nvPr>
        </p:nvSpPr>
        <p:spPr>
          <a:xfrm>
            <a:off x="4648200" y="2133600"/>
            <a:ext cx="4038600" cy="40386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8229600" cy="914400"/>
          </a:xfrm>
        </p:spPr>
        <p:txBody>
          <a:bodyPr/>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p>
            <a:fld id="{AB5EA18F-D3B5-423C-9BB9-1D796FB512D4}" type="datetimeFigureOut">
              <a:rPr lang="fi-FI" smtClean="0"/>
              <a:t>17.11.2014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2F60060-9986-42AB-8475-D415AE596EAF}" type="slidenum">
              <a:rPr lang="fi-FI" smtClean="0"/>
              <a:t>‹#›</a:t>
            </a:fld>
            <a:endParaRPr lang="fi-FI"/>
          </a:p>
        </p:txBody>
      </p:sp>
      <p:sp>
        <p:nvSpPr>
          <p:cNvPr id="6" name="Tasakylkinen kolmio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B5EA18F-D3B5-423C-9BB9-1D796FB512D4}" type="datetimeFigureOut">
              <a:rPr lang="fi-FI" smtClean="0"/>
              <a:t>17.11.2014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2F60060-9986-42AB-8475-D415AE596EAF}" type="slidenum">
              <a:rPr lang="fi-FI" smtClean="0"/>
              <a:t>‹#›</a:t>
            </a:fld>
            <a:endParaRPr lang="fi-FI"/>
          </a:p>
        </p:txBody>
      </p:sp>
      <p:sp>
        <p:nvSpPr>
          <p:cNvPr id="5" name="Suora yhdysviiv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asakylkinen kolmio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i-FI" smtClean="0"/>
              <a:t>Muokkaa perustyyl. napsautt.</a:t>
            </a:r>
            <a:endParaRPr kumimoji="0" lang="en-US"/>
          </a:p>
        </p:txBody>
      </p:sp>
      <p:sp>
        <p:nvSpPr>
          <p:cNvPr id="3" name="Tekstin paikkamerkki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AB5EA18F-D3B5-423C-9BB9-1D796FB512D4}" type="datetimeFigureOut">
              <a:rPr lang="fi-FI" smtClean="0"/>
              <a:t>17.11.2014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2F60060-9986-42AB-8475-D415AE596EAF}" type="slidenum">
              <a:rPr lang="fi-FI" smtClean="0"/>
              <a:t>‹#›</a:t>
            </a:fld>
            <a:endParaRPr lang="fi-FI"/>
          </a:p>
        </p:txBody>
      </p:sp>
      <p:sp>
        <p:nvSpPr>
          <p:cNvPr id="8" name="Suora yhdysviiv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uora yhdysviiv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asakylkinen kolmio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isällön paikkamerkki 11"/>
          <p:cNvSpPr>
            <a:spLocks noGrp="1"/>
          </p:cNvSpPr>
          <p:nvPr>
            <p:ph sz="quarter" idx="1"/>
          </p:nvPr>
        </p:nvSpPr>
        <p:spPr>
          <a:xfrm>
            <a:off x="304800" y="304800"/>
            <a:ext cx="5715000" cy="57150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i-FI" smtClean="0"/>
              <a:t>Muokkaa perustyyl. napsautt.</a:t>
            </a:r>
            <a:endParaRPr kumimoji="0" lang="en-US"/>
          </a:p>
        </p:txBody>
      </p:sp>
      <p:sp>
        <p:nvSpPr>
          <p:cNvPr id="3" name="Kuvan paikkamerkki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i-FI" smtClean="0"/>
              <a:t>Lisää kuva napsauttamalla kuvaketta</a:t>
            </a:r>
            <a:endParaRPr kumimoji="0" lang="en-US" dirty="0"/>
          </a:p>
        </p:txBody>
      </p:sp>
      <p:sp>
        <p:nvSpPr>
          <p:cNvPr id="4" name="Tekstin paikkamerkki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AB5EA18F-D3B5-423C-9BB9-1D796FB512D4}" type="datetimeFigureOut">
              <a:rPr lang="fi-FI" smtClean="0"/>
              <a:t>17.11.2014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2F60060-9986-42AB-8475-D415AE596EAF}" type="slidenum">
              <a:rPr lang="fi-FI" smtClean="0"/>
              <a:t>‹#›</a:t>
            </a:fld>
            <a:endParaRPr lang="fi-FI"/>
          </a:p>
        </p:txBody>
      </p:sp>
      <p:sp>
        <p:nvSpPr>
          <p:cNvPr id="8" name="Suora yhdysviiv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asakylkinen kolmio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Otsikon paikkamerkki 21"/>
          <p:cNvSpPr>
            <a:spLocks noGrp="1"/>
          </p:cNvSpPr>
          <p:nvPr>
            <p:ph type="title"/>
          </p:nvPr>
        </p:nvSpPr>
        <p:spPr>
          <a:xfrm>
            <a:off x="457200" y="152400"/>
            <a:ext cx="8229600" cy="990600"/>
          </a:xfrm>
          <a:prstGeom prst="rect">
            <a:avLst/>
          </a:prstGeom>
        </p:spPr>
        <p:txBody>
          <a:bodyPr vert="horz" anchor="b" anchorCtr="0">
            <a:normAutofit/>
          </a:bodyPr>
          <a:lstStyle/>
          <a:p>
            <a:r>
              <a:rPr kumimoji="0" lang="fi-FI" smtClean="0"/>
              <a:t>Muokkaa perustyyl. napsautt.</a:t>
            </a:r>
            <a:endParaRPr kumimoji="0" lang="en-US"/>
          </a:p>
        </p:txBody>
      </p:sp>
      <p:sp>
        <p:nvSpPr>
          <p:cNvPr id="13" name="Tekstin paikkamerkki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4" name="Päivämäärän paikkamerkki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B5EA18F-D3B5-423C-9BB9-1D796FB512D4}" type="datetimeFigureOut">
              <a:rPr lang="fi-FI" smtClean="0"/>
              <a:t>17.11.2014</a:t>
            </a:fld>
            <a:endParaRPr lang="fi-FI"/>
          </a:p>
        </p:txBody>
      </p:sp>
      <p:sp>
        <p:nvSpPr>
          <p:cNvPr id="3" name="Alatunnisteen paikkamerk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i-FI"/>
          </a:p>
        </p:txBody>
      </p:sp>
      <p:sp>
        <p:nvSpPr>
          <p:cNvPr id="23" name="Dian numeron paikkamerkki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2F60060-9986-42AB-8475-D415AE596EAF}" type="slidenum">
              <a:rPr lang="fi-FI" smtClean="0"/>
              <a:t>‹#›</a:t>
            </a:fld>
            <a:endParaRPr lang="fi-FI"/>
          </a:p>
        </p:txBody>
      </p:sp>
      <p:sp>
        <p:nvSpPr>
          <p:cNvPr id="28" name="Suora yhdysviiv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uora yhdysviiv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asakylkinen kolmio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mailto:frida.westerback@hel.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Autofit/>
          </a:bodyPr>
          <a:lstStyle/>
          <a:p>
            <a:r>
              <a:rPr lang="fi-FI" sz="2400" dirty="0" err="1" smtClean="0">
                <a:latin typeface="Times New Roman" panose="02020603050405020304" pitchFamily="18" charset="0"/>
                <a:cs typeface="Times New Roman" panose="02020603050405020304" pitchFamily="18" charset="0"/>
              </a:rPr>
              <a:t>Ungas</a:t>
            </a:r>
            <a:r>
              <a:rPr lang="fi-FI" sz="2400" dirty="0" smtClean="0">
                <a:latin typeface="Times New Roman" panose="02020603050405020304" pitchFamily="18" charset="0"/>
                <a:cs typeface="Times New Roman" panose="02020603050405020304" pitchFamily="18" charset="0"/>
              </a:rPr>
              <a:t> </a:t>
            </a:r>
            <a:r>
              <a:rPr lang="fi-FI" sz="2400" dirty="0" err="1" smtClean="0">
                <a:latin typeface="Times New Roman" panose="02020603050405020304" pitchFamily="18" charset="0"/>
                <a:cs typeface="Times New Roman" panose="02020603050405020304" pitchFamily="18" charset="0"/>
              </a:rPr>
              <a:t>mångdimensionella</a:t>
            </a:r>
            <a:r>
              <a:rPr lang="fi-FI" sz="2400" dirty="0" smtClean="0">
                <a:latin typeface="Times New Roman" panose="02020603050405020304" pitchFamily="18" charset="0"/>
                <a:cs typeface="Times New Roman" panose="02020603050405020304" pitchFamily="18" charset="0"/>
              </a:rPr>
              <a:t> </a:t>
            </a:r>
            <a:r>
              <a:rPr lang="fi-FI" sz="2400" dirty="0" err="1" smtClean="0">
                <a:latin typeface="Times New Roman" panose="02020603050405020304" pitchFamily="18" charset="0"/>
                <a:cs typeface="Times New Roman" panose="02020603050405020304" pitchFamily="18" charset="0"/>
              </a:rPr>
              <a:t>behov</a:t>
            </a:r>
            <a:r>
              <a:rPr lang="fi-FI" sz="2400" dirty="0" smtClean="0">
                <a:latin typeface="Times New Roman" panose="02020603050405020304" pitchFamily="18" charset="0"/>
                <a:cs typeface="Times New Roman" panose="02020603050405020304" pitchFamily="18" charset="0"/>
              </a:rPr>
              <a:t> av </a:t>
            </a:r>
            <a:r>
              <a:rPr lang="fi-FI" sz="2400" dirty="0" err="1" smtClean="0">
                <a:latin typeface="Times New Roman" panose="02020603050405020304" pitchFamily="18" charset="0"/>
                <a:cs typeface="Times New Roman" panose="02020603050405020304" pitchFamily="18" charset="0"/>
              </a:rPr>
              <a:t>stöd</a:t>
            </a:r>
            <a:r>
              <a:rPr lang="fi-FI" sz="2400" dirty="0" smtClean="0">
                <a:latin typeface="Times New Roman" panose="02020603050405020304" pitchFamily="18" charset="0"/>
                <a:cs typeface="Times New Roman" panose="02020603050405020304" pitchFamily="18" charset="0"/>
              </a:rPr>
              <a:t> </a:t>
            </a:r>
            <a:r>
              <a:rPr lang="fi-FI" sz="2400" dirty="0" err="1" smtClean="0">
                <a:latin typeface="Times New Roman" panose="02020603050405020304" pitchFamily="18" charset="0"/>
                <a:cs typeface="Times New Roman" panose="02020603050405020304" pitchFamily="18" charset="0"/>
              </a:rPr>
              <a:t>och</a:t>
            </a:r>
            <a:r>
              <a:rPr lang="fi-FI" sz="2400" dirty="0" smtClean="0">
                <a:latin typeface="Times New Roman" panose="02020603050405020304" pitchFamily="18" charset="0"/>
                <a:cs typeface="Times New Roman" panose="02020603050405020304" pitchFamily="18" charset="0"/>
              </a:rPr>
              <a:t> </a:t>
            </a:r>
            <a:r>
              <a:rPr lang="fi-FI" sz="2400" dirty="0" err="1" smtClean="0">
                <a:latin typeface="Times New Roman" panose="02020603050405020304" pitchFamily="18" charset="0"/>
                <a:cs typeface="Times New Roman" panose="02020603050405020304" pitchFamily="18" charset="0"/>
              </a:rPr>
              <a:t>service</a:t>
            </a:r>
            <a:r>
              <a:rPr lang="fi-FI" sz="2400" dirty="0" smtClean="0">
                <a:latin typeface="Times New Roman" panose="02020603050405020304" pitchFamily="18" charset="0"/>
                <a:cs typeface="Times New Roman" panose="02020603050405020304" pitchFamily="18" charset="0"/>
              </a:rPr>
              <a:t/>
            </a:r>
            <a:br>
              <a:rPr lang="fi-FI" sz="2400" dirty="0" smtClean="0">
                <a:latin typeface="Times New Roman" panose="02020603050405020304" pitchFamily="18" charset="0"/>
                <a:cs typeface="Times New Roman" panose="02020603050405020304" pitchFamily="18" charset="0"/>
              </a:rPr>
            </a:br>
            <a:r>
              <a:rPr lang="sv-SE" sz="1400" dirty="0">
                <a:latin typeface="Times New Roman" panose="02020603050405020304" pitchFamily="18" charset="0"/>
                <a:cs typeface="Times New Roman" panose="02020603050405020304" pitchFamily="18" charset="0"/>
              </a:rPr>
              <a:t>- en kartläggning av svenskspråkig service som stöder ungas psykiska hälsa i Helsingfors</a:t>
            </a:r>
            <a:endParaRPr lang="fi-FI" sz="1400" dirty="0">
              <a:latin typeface="Times New Roman" panose="02020603050405020304" pitchFamily="18" charset="0"/>
              <a:cs typeface="Times New Roman" panose="02020603050405020304" pitchFamily="18" charset="0"/>
            </a:endParaRPr>
          </a:p>
        </p:txBody>
      </p:sp>
      <p:sp>
        <p:nvSpPr>
          <p:cNvPr id="3" name="Alaotsikko 2"/>
          <p:cNvSpPr>
            <a:spLocks noGrp="1"/>
          </p:cNvSpPr>
          <p:nvPr>
            <p:ph type="subTitle" idx="1"/>
          </p:nvPr>
        </p:nvSpPr>
        <p:spPr/>
        <p:txBody>
          <a:bodyPr>
            <a:normAutofit/>
          </a:bodyPr>
          <a:lstStyle/>
          <a:p>
            <a:r>
              <a:rPr lang="fi-FI" sz="1400" i="1" dirty="0" smtClean="0">
                <a:latin typeface="Times New Roman" panose="02020603050405020304" pitchFamily="18" charset="0"/>
                <a:cs typeface="Times New Roman" panose="02020603050405020304" pitchFamily="18" charset="0"/>
              </a:rPr>
              <a:t>Frida Westerback, </a:t>
            </a:r>
            <a:r>
              <a:rPr lang="fi-FI" sz="1400" i="1" dirty="0" err="1" smtClean="0">
                <a:latin typeface="Times New Roman" panose="02020603050405020304" pitchFamily="18" charset="0"/>
                <a:cs typeface="Times New Roman" panose="02020603050405020304" pitchFamily="18" charset="0"/>
              </a:rPr>
              <a:t>forskarsocialarbetare</a:t>
            </a:r>
            <a:r>
              <a:rPr lang="fi-FI" sz="1400" i="1" dirty="0" smtClean="0">
                <a:latin typeface="Times New Roman" panose="02020603050405020304" pitchFamily="18" charset="0"/>
                <a:cs typeface="Times New Roman" panose="02020603050405020304" pitchFamily="18" charset="0"/>
              </a:rPr>
              <a:t>, </a:t>
            </a:r>
            <a:r>
              <a:rPr lang="fi-FI" sz="1400" i="1" dirty="0" err="1" smtClean="0">
                <a:latin typeface="Times New Roman" panose="02020603050405020304" pitchFamily="18" charset="0"/>
                <a:cs typeface="Times New Roman" panose="02020603050405020304" pitchFamily="18" charset="0"/>
              </a:rPr>
              <a:t>Mathilda</a:t>
            </a:r>
            <a:r>
              <a:rPr lang="fi-FI" sz="1400" i="1" dirty="0" smtClean="0">
                <a:latin typeface="Times New Roman" panose="02020603050405020304" pitchFamily="18" charset="0"/>
                <a:cs typeface="Times New Roman" panose="02020603050405020304" pitchFamily="18" charset="0"/>
              </a:rPr>
              <a:t> </a:t>
            </a:r>
            <a:r>
              <a:rPr lang="fi-FI" sz="1400" i="1" dirty="0" err="1" smtClean="0">
                <a:latin typeface="Times New Roman" panose="02020603050405020304" pitchFamily="18" charset="0"/>
                <a:cs typeface="Times New Roman" panose="02020603050405020304" pitchFamily="18" charset="0"/>
              </a:rPr>
              <a:t>Wrede-institutet</a:t>
            </a:r>
            <a:endParaRPr lang="fi-FI"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375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003232" cy="5110037"/>
          </a:xfrm>
        </p:spPr>
        <p:txBody>
          <a:bodyPr>
            <a:normAutofit lnSpcReduction="10000"/>
          </a:bodyPr>
          <a:lstStyle/>
          <a:p>
            <a:pPr marL="0" lv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marL="0" lv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r>
              <a:rPr lang="sv-FI" sz="1800" dirty="0" smtClean="0">
                <a:latin typeface="Times New Roman" panose="02020603050405020304" pitchFamily="18" charset="0"/>
                <a:cs typeface="Times New Roman" panose="02020603050405020304" pitchFamily="18" charset="0"/>
              </a:rPr>
              <a:t>(Nilsson 2014)</a:t>
            </a:r>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210811"/>
            <a:ext cx="6264696" cy="4665199"/>
          </a:xfrm>
          <a:prstGeom prst="rect">
            <a:avLst/>
          </a:prstGeom>
        </p:spPr>
      </p:pic>
    </p:spTree>
    <p:extLst>
      <p:ext uri="{BB962C8B-B14F-4D97-AF65-F5344CB8AC3E}">
        <p14:creationId xmlns:p14="http://schemas.microsoft.com/office/powerpoint/2010/main" val="1251018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fi-FI" sz="1800" i="1" dirty="0" smtClean="0">
              <a:solidFill>
                <a:schemeClr val="tx2"/>
              </a:solidFill>
              <a:latin typeface="Times New Roman" pitchFamily="18" charset="0"/>
              <a:cs typeface="Times New Roman" pitchFamily="18" charset="0"/>
            </a:endParaRPr>
          </a:p>
          <a:p>
            <a:pPr marL="0" lvl="0" indent="0">
              <a:buNone/>
            </a:pPr>
            <a:r>
              <a:rPr lang="fi-FI" sz="2400" i="1" dirty="0" smtClean="0">
                <a:solidFill>
                  <a:schemeClr val="tx2"/>
                </a:solidFill>
                <a:latin typeface="Times New Roman" pitchFamily="18" charset="0"/>
                <a:cs typeface="Times New Roman" pitchFamily="18" charset="0"/>
              </a:rPr>
              <a:t>”</a:t>
            </a:r>
            <a:r>
              <a:rPr lang="fi-FI" sz="2400" i="1" dirty="0">
                <a:solidFill>
                  <a:schemeClr val="tx2"/>
                </a:solidFill>
                <a:latin typeface="Times New Roman" pitchFamily="18" charset="0"/>
                <a:cs typeface="Times New Roman" pitchFamily="18" charset="0"/>
              </a:rPr>
              <a:t>Syntyy yhä enemmän </a:t>
            </a:r>
            <a:r>
              <a:rPr lang="fi-FI" sz="2400" i="1" dirty="0" smtClean="0">
                <a:solidFill>
                  <a:schemeClr val="tx2"/>
                </a:solidFill>
                <a:latin typeface="Times New Roman" pitchFamily="18" charset="0"/>
                <a:cs typeface="Times New Roman" pitchFamily="18" charset="0"/>
              </a:rPr>
              <a:t>semmoisia potilas- </a:t>
            </a:r>
            <a:r>
              <a:rPr lang="fi-FI" sz="2400" i="1" dirty="0">
                <a:solidFill>
                  <a:schemeClr val="tx2"/>
                </a:solidFill>
                <a:latin typeface="Times New Roman" pitchFamily="18" charset="0"/>
                <a:cs typeface="Times New Roman" pitchFamily="18" charset="0"/>
              </a:rPr>
              <a:t>tai asiakasryhmiä, jotka eivät kuulu </a:t>
            </a:r>
            <a:r>
              <a:rPr lang="fi-FI" sz="2400" i="1" dirty="0" smtClean="0">
                <a:solidFill>
                  <a:schemeClr val="tx2"/>
                </a:solidFill>
                <a:latin typeface="Times New Roman" pitchFamily="18" charset="0"/>
                <a:cs typeface="Times New Roman" pitchFamily="18" charset="0"/>
              </a:rPr>
              <a:t>mihinkään.”</a:t>
            </a:r>
          </a:p>
          <a:p>
            <a:pPr marL="0" lvl="0" indent="0">
              <a:buNone/>
            </a:pPr>
            <a:endParaRPr lang="fi-FI" sz="1800" i="1" dirty="0" smtClean="0">
              <a:solidFill>
                <a:schemeClr val="tx2"/>
              </a:solidFill>
              <a:latin typeface="Times New Roman" pitchFamily="18" charset="0"/>
              <a:cs typeface="Times New Roman"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133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indent="0">
              <a:buNone/>
            </a:pPr>
            <a:r>
              <a:rPr lang="sv-FI" sz="2400" i="1" dirty="0" smtClean="0">
                <a:solidFill>
                  <a:schemeClr val="tx2"/>
                </a:solidFill>
                <a:latin typeface="Times New Roman" panose="02020603050405020304" pitchFamily="18" charset="0"/>
                <a:cs typeface="Times New Roman" panose="02020603050405020304" pitchFamily="18" charset="0"/>
              </a:rPr>
              <a:t>”</a:t>
            </a:r>
            <a:r>
              <a:rPr lang="sv-FI" sz="2400" i="1" dirty="0">
                <a:solidFill>
                  <a:schemeClr val="tx2"/>
                </a:solidFill>
                <a:latin typeface="Times New Roman" panose="02020603050405020304" pitchFamily="18" charset="0"/>
                <a:cs typeface="Times New Roman" panose="02020603050405020304" pitchFamily="18" charset="0"/>
              </a:rPr>
              <a:t>Ingen av de här ungdomarna kommer att passa in enbart i skolan, eller enbart barnskyddet eller enbart ungdomspsykiatrin eller vad annat det handlar om, utan de kommer alltid att ha bitar av allt det här. Vad kan vi tillsammans göra för att stöda de här unga?”</a:t>
            </a:r>
            <a:endParaRPr lang="fi-FI" sz="2400" i="1" dirty="0">
              <a:solidFill>
                <a:schemeClr val="tx2"/>
              </a:solidFill>
              <a:latin typeface="Times New Roman" panose="02020603050405020304" pitchFamily="18" charset="0"/>
              <a:cs typeface="Times New Roman" panose="02020603050405020304" pitchFamily="18" charset="0"/>
            </a:endParaRPr>
          </a:p>
          <a:p>
            <a:pPr marL="0" lv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92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endParaRPr lang="sv-FI" sz="1500" dirty="0" smtClean="0">
              <a:latin typeface="Times New Roman" panose="02020603050405020304" pitchFamily="18" charset="0"/>
              <a:cs typeface="Times New Roman" panose="02020603050405020304" pitchFamily="18" charset="0"/>
            </a:endParaRPr>
          </a:p>
          <a:p>
            <a:pPr marL="0" indent="0">
              <a:buNone/>
            </a:pPr>
            <a:r>
              <a:rPr lang="sv-FI" sz="2400" dirty="0" smtClean="0">
                <a:latin typeface="Times New Roman" panose="02020603050405020304" pitchFamily="18" charset="0"/>
                <a:cs typeface="Times New Roman" panose="02020603050405020304" pitchFamily="18" charset="0"/>
              </a:rPr>
              <a:t>Den psykiatriska vårdkedjan	</a:t>
            </a:r>
            <a:r>
              <a:rPr lang="sv-FI" sz="1800" dirty="0" smtClean="0">
                <a:latin typeface="Times New Roman" panose="02020603050405020304" pitchFamily="18" charset="0"/>
                <a:cs typeface="Times New Roman" panose="02020603050405020304" pitchFamily="18" charset="0"/>
              </a:rPr>
              <a:t>	</a:t>
            </a:r>
          </a:p>
          <a:p>
            <a:pPr mar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marL="0" indent="0">
              <a:buNone/>
            </a:pPr>
            <a:r>
              <a:rPr lang="sv-FI" sz="1800" dirty="0" smtClean="0">
                <a:latin typeface="Times New Roman" panose="02020603050405020304" pitchFamily="18" charset="0"/>
                <a:cs typeface="Times New Roman" panose="02020603050405020304" pitchFamily="18" charset="0"/>
              </a:rPr>
              <a:t>Skolhälsovården</a:t>
            </a:r>
          </a:p>
          <a:p>
            <a:pPr mar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marL="0" indent="0">
              <a:buNone/>
            </a:pPr>
            <a:r>
              <a:rPr lang="sv-FI" sz="1800" dirty="0" smtClean="0">
                <a:latin typeface="Times New Roman" panose="02020603050405020304" pitchFamily="18" charset="0"/>
                <a:cs typeface="Times New Roman" panose="02020603050405020304" pitchFamily="18" charset="0"/>
              </a:rPr>
              <a:t>TAK-polikliniken (</a:t>
            </a:r>
            <a:r>
              <a:rPr lang="sv-FI" sz="1800" dirty="0" err="1" smtClean="0">
                <a:latin typeface="Times New Roman" panose="02020603050405020304" pitchFamily="18" charset="0"/>
                <a:cs typeface="Times New Roman" panose="02020603050405020304" pitchFamily="18" charset="0"/>
              </a:rPr>
              <a:t>tutkimus</a:t>
            </a:r>
            <a:r>
              <a:rPr lang="sv-FI" sz="1800" dirty="0" smtClean="0">
                <a:latin typeface="Times New Roman" panose="02020603050405020304" pitchFamily="18" charset="0"/>
                <a:cs typeface="Times New Roman" panose="02020603050405020304" pitchFamily="18" charset="0"/>
              </a:rPr>
              <a:t>- </a:t>
            </a:r>
            <a:r>
              <a:rPr lang="sv-FI" sz="1800" dirty="0" err="1" smtClean="0">
                <a:latin typeface="Times New Roman" panose="02020603050405020304" pitchFamily="18" charset="0"/>
                <a:cs typeface="Times New Roman" panose="02020603050405020304" pitchFamily="18" charset="0"/>
              </a:rPr>
              <a:t>arviointi</a:t>
            </a:r>
            <a:r>
              <a:rPr lang="sv-FI" sz="1800" dirty="0" smtClean="0">
                <a:latin typeface="Times New Roman" panose="02020603050405020304" pitchFamily="18" charset="0"/>
                <a:cs typeface="Times New Roman" panose="02020603050405020304" pitchFamily="18" charset="0"/>
              </a:rPr>
              <a:t> ja </a:t>
            </a:r>
            <a:r>
              <a:rPr lang="sv-FI" sz="1800" dirty="0" err="1" smtClean="0">
                <a:latin typeface="Times New Roman" panose="02020603050405020304" pitchFamily="18" charset="0"/>
                <a:cs typeface="Times New Roman" panose="02020603050405020304" pitchFamily="18" charset="0"/>
              </a:rPr>
              <a:t>kriisi</a:t>
            </a:r>
            <a:r>
              <a:rPr lang="sv-FI" sz="1800" dirty="0" smtClean="0">
                <a:latin typeface="Times New Roman" panose="02020603050405020304" pitchFamily="18" charset="0"/>
                <a:cs typeface="Times New Roman" panose="02020603050405020304" pitchFamily="18" charset="0"/>
              </a:rPr>
              <a:t>-</a:t>
            </a:r>
          </a:p>
          <a:p>
            <a:pPr marL="0" indent="0">
              <a:buNone/>
            </a:pPr>
            <a:r>
              <a:rPr lang="sv-FI" sz="1800" dirty="0">
                <a:latin typeface="Times New Roman" panose="02020603050405020304" pitchFamily="18" charset="0"/>
                <a:cs typeface="Times New Roman" panose="02020603050405020304" pitchFamily="18" charset="0"/>
              </a:rPr>
              <a:t>p</a:t>
            </a:r>
            <a:r>
              <a:rPr lang="sv-FI" sz="1800" dirty="0" smtClean="0">
                <a:latin typeface="Times New Roman" panose="02020603050405020304" pitchFamily="18" charset="0"/>
                <a:cs typeface="Times New Roman" panose="02020603050405020304" pitchFamily="18" charset="0"/>
              </a:rPr>
              <a:t>oliklinikka)</a:t>
            </a:r>
          </a:p>
          <a:p>
            <a:pPr mar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500" dirty="0">
              <a:latin typeface="Times New Roman" panose="02020603050405020304" pitchFamily="18" charset="0"/>
              <a:cs typeface="Times New Roman" panose="02020603050405020304" pitchFamily="18" charset="0"/>
            </a:endParaRPr>
          </a:p>
          <a:p>
            <a:pPr marL="0" indent="0">
              <a:buNone/>
            </a:pPr>
            <a:r>
              <a:rPr lang="sv-FI" sz="1800" dirty="0" smtClean="0">
                <a:latin typeface="Times New Roman" panose="02020603050405020304" pitchFamily="18" charset="0"/>
                <a:cs typeface="Times New Roman" panose="02020603050405020304" pitchFamily="18" charset="0"/>
              </a:rPr>
              <a:t>Ungdomspsykiatriska polikliniken (HUCS)</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marL="0" indent="0">
              <a:buNone/>
            </a:pPr>
            <a:r>
              <a:rPr lang="sv-FI" sz="1800" dirty="0" smtClean="0">
                <a:latin typeface="Times New Roman" panose="02020603050405020304" pitchFamily="18" charset="0"/>
                <a:cs typeface="Times New Roman" panose="02020603050405020304" pitchFamily="18" charset="0"/>
              </a:rPr>
              <a:t>Tvåspråkig ungdomspsykiatrisk avdelning i Ekenäs</a:t>
            </a: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pic>
        <p:nvPicPr>
          <p:cNvPr id="1026" name="Picture 2" descr="C:\Users\westefr\AppData\Local\Microsoft\Windows\Temporary Internet Files\Content.IE5\K2H5CO49\MC9003836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1843" y="3042208"/>
            <a:ext cx="504056" cy="5141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westefr\AppData\Local\Microsoft\Windows\Temporary Internet Files\Content.IE5\K2H5CO49\MC9003836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437112"/>
            <a:ext cx="504056" cy="514179"/>
          </a:xfrm>
          <a:prstGeom prst="rect">
            <a:avLst/>
          </a:prstGeom>
          <a:noFill/>
          <a:extLst>
            <a:ext uri="{909E8E84-426E-40DD-AFC4-6F175D3DCCD1}">
              <a14:hiddenFill xmlns:a14="http://schemas.microsoft.com/office/drawing/2010/main">
                <a:solidFill>
                  <a:srgbClr val="FFFFFF"/>
                </a:solidFill>
              </a14:hiddenFill>
            </a:ext>
          </a:extLst>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400" y="1196752"/>
            <a:ext cx="4456156" cy="2506588"/>
          </a:xfrm>
          <a:prstGeom prst="rect">
            <a:avLst/>
          </a:prstGeom>
        </p:spPr>
      </p:pic>
      <p:pic>
        <p:nvPicPr>
          <p:cNvPr id="7" name="Picture 2" descr="C:\Users\westefr\AppData\Local\Microsoft\Windows\Temporary Internet Files\Content.IE5\K2H5CO49\MC9003836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504056" cy="514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923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Den psykiatriska vårdkedjans många faser</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Den unga behöver ty sig an till flera olika personer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Långvarig väntan på adekvata insatser kan förvärra situationen</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Kontakten i övergångar viktig</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Vårdkedjan har blivit längre, mer medicinsk och läkarstyrd</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Undersökningarnas omfång, diagnostisering</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Psykiatrins kriterier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Åldersgränser och övergångar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Avsaknad av föräldrastöd påverkar vårdprocessen</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Processen är svår för en ung att överblicka och greppa</a:t>
            </a:r>
          </a:p>
          <a:p>
            <a:pPr lvl="1">
              <a:buFont typeface="Arial" panose="020B0604020202020204" pitchFamily="34" charset="0"/>
              <a:buChar char="•"/>
            </a:pPr>
            <a:r>
              <a:rPr lang="sv-FI" sz="1500" dirty="0">
                <a:latin typeface="Times New Roman" panose="02020603050405020304" pitchFamily="18" charset="0"/>
                <a:cs typeface="Times New Roman" panose="02020603050405020304" pitchFamily="18" charset="0"/>
              </a:rPr>
              <a:t>”Att ta sig genom nålsögat”</a:t>
            </a: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439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marL="274320" lvl="1" indent="0">
              <a:buNone/>
            </a:pPr>
            <a:endParaRPr lang="sv-FI" sz="2400" i="1" dirty="0" smtClean="0">
              <a:latin typeface="Times New Roman" panose="02020603050405020304" pitchFamily="18" charset="0"/>
              <a:cs typeface="Times New Roman" panose="02020603050405020304" pitchFamily="18" charset="0"/>
            </a:endParaRPr>
          </a:p>
          <a:p>
            <a:pPr marL="274320" lvl="1" indent="0">
              <a:buNone/>
            </a:pPr>
            <a:r>
              <a:rPr lang="sv-FI" sz="2400" i="1" dirty="0" smtClean="0">
                <a:latin typeface="Times New Roman" panose="02020603050405020304" pitchFamily="18" charset="0"/>
                <a:cs typeface="Times New Roman" panose="02020603050405020304" pitchFamily="18" charset="0"/>
              </a:rPr>
              <a:t>”Det är många </a:t>
            </a:r>
            <a:r>
              <a:rPr lang="sv-FI" sz="2400" i="1" dirty="0" err="1" smtClean="0">
                <a:latin typeface="Times New Roman" panose="02020603050405020304" pitchFamily="18" charset="0"/>
                <a:cs typeface="Times New Roman" panose="02020603050405020304" pitchFamily="18" charset="0"/>
              </a:rPr>
              <a:t>många</a:t>
            </a:r>
            <a:r>
              <a:rPr lang="sv-FI" sz="2400" i="1" dirty="0" smtClean="0">
                <a:latin typeface="Times New Roman" panose="02020603050405020304" pitchFamily="18" charset="0"/>
                <a:cs typeface="Times New Roman" panose="02020603050405020304" pitchFamily="18" charset="0"/>
              </a:rPr>
              <a:t> instanser som utreder och betydligt färre som sedan liksom sköter den här vården, om man tänker på ungdomskedjan, att först skall de till någon, de kanske kommer till skolpsykologen eller kuratorn, som sedan skickar till läkaren, för att de skall få en remiss till en TAK-poliklinik, där de sedan utreds och sedan kommer de till ungdomspsykiatrin och sedan rekommenderar ni en terapeut, alltså fem sex steg, räknar jag upp här.” </a:t>
            </a:r>
            <a:endParaRPr lang="fi-FI" sz="2400" i="1" dirty="0">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006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fontScale="92500" lnSpcReduction="10000"/>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p>
          <a:p>
            <a:pPr marL="0" lvl="0" indent="0">
              <a:buNone/>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Det svenskspråkiga servicefältet är splittrat och resursmässigt begränsat</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Snäva organisationsgränser och –definitioner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Små sårbara enheter med begränsade resurser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Vårdansvaret är splittrat på flera olika aktörer och sektorer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Begränsad samordning, bristande kontinuitet, sen samverkan, bristande kommunikation</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Kommunikationen i samband med övergångar</a:t>
            </a:r>
            <a:endParaRPr lang="sv-FI" sz="15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Helhetsbilden gällande fältet bristfälligt</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Samarbete på personnivå (strukturer saknas)</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Särlösningar på personnivå (strukturer saknas)</a:t>
            </a:r>
          </a:p>
          <a:p>
            <a:pPr lvl="1">
              <a:buFont typeface="Arial" panose="020B0604020202020204" pitchFamily="34" charset="0"/>
              <a:buChar char="•"/>
            </a:pPr>
            <a:r>
              <a:rPr lang="sv-FI" sz="1500" dirty="0">
                <a:latin typeface="Times New Roman" panose="02020603050405020304" pitchFamily="18" charset="0"/>
                <a:cs typeface="Times New Roman" panose="02020603050405020304" pitchFamily="18" charset="0"/>
              </a:rPr>
              <a:t>Diskussion om förväntningar saknas</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Få svenskspråkiga klienter kan leda till svag kontaktyta till det svenska servicefältet</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Hänvisas unga till rätta instanser?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Interna organisationsförändringar</a:t>
            </a:r>
          </a:p>
          <a:p>
            <a:pPr lvl="1">
              <a:buFont typeface="Arial" panose="020B0604020202020204" pitchFamily="34" charset="0"/>
              <a:buChar char="•"/>
            </a:pPr>
            <a:r>
              <a:rPr lang="sv-FI" sz="1500" dirty="0" smtClean="0">
                <a:latin typeface="Times New Roman" panose="02020603050405020304" pitchFamily="18" charset="0"/>
                <a:cs typeface="Times New Roman" panose="02020603050405020304" pitchFamily="18" charset="0"/>
              </a:rPr>
              <a:t>Bristfällig information utspridd på olika nätsidor (ex. Psykporten.fi)</a:t>
            </a:r>
          </a:p>
          <a:p>
            <a:pPr marL="274320" lvl="1" indent="0">
              <a:buNone/>
            </a:pP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728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p>
          <a:p>
            <a:pPr marL="0" lvl="0" indent="0">
              <a:buNone/>
            </a:pPr>
            <a:endParaRPr lang="sv-FI" sz="1800" dirty="0" smtClean="0">
              <a:latin typeface="Times New Roman" panose="02020603050405020304" pitchFamily="18" charset="0"/>
              <a:cs typeface="Times New Roman" panose="02020603050405020304" pitchFamily="18" charset="0"/>
            </a:endParaRPr>
          </a:p>
          <a:p>
            <a:pPr marL="274320" lvl="1" indent="0">
              <a:buNone/>
            </a:pPr>
            <a:r>
              <a:rPr lang="sv-FI" sz="2400" i="1" dirty="0" smtClean="0">
                <a:latin typeface="Times New Roman" panose="02020603050405020304" pitchFamily="18" charset="0"/>
                <a:cs typeface="Times New Roman" panose="02020603050405020304" pitchFamily="18" charset="0"/>
              </a:rPr>
              <a:t>”</a:t>
            </a:r>
            <a:r>
              <a:rPr lang="sv-FI" sz="2400" i="1" dirty="0">
                <a:latin typeface="Times New Roman" panose="02020603050405020304" pitchFamily="18" charset="0"/>
                <a:cs typeface="Times New Roman" panose="02020603050405020304" pitchFamily="18" charset="0"/>
              </a:rPr>
              <a:t>Det är svårt att veta vad det finns för service och vad det finns för tjänster och sedan när man råkar känna någon som börjar jobba någonstans, så inser man att jo, det här finns här, att det här kan man kanske använda sig av och så här. Så det är nog lite svårt att veta vad man skall göra, det känns som att varje gång som jag har en svensk ungdom och det är inte helt klart vart man skickar den, så får man fundera om och försöka kartlägga vad det finns för tjänster, att det är, ja, oklart vad som finns att tillgå.”</a:t>
            </a:r>
            <a:endParaRPr lang="fi-FI" sz="2400" i="1" dirty="0">
              <a:latin typeface="Times New Roman" panose="02020603050405020304" pitchFamily="18" charset="0"/>
              <a:cs typeface="Times New Roman" panose="02020603050405020304" pitchFamily="18" charset="0"/>
            </a:endParaRPr>
          </a:p>
          <a:p>
            <a:pPr marL="274320" lvl="1" indent="0">
              <a:buNone/>
            </a:pP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730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Servicens tillgänglighet och form</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sv-FI" sz="1500" dirty="0" smtClean="0">
                <a:solidFill>
                  <a:schemeClr val="tx2"/>
                </a:solidFill>
                <a:latin typeface="Times New Roman" panose="02020603050405020304" pitchFamily="18" charset="0"/>
                <a:cs typeface="Times New Roman" panose="02020603050405020304" pitchFamily="18" charset="0"/>
              </a:rPr>
              <a:t>Ingångarna varierar (från anonymitet till hög tröskel)</a:t>
            </a:r>
          </a:p>
          <a:p>
            <a:pPr>
              <a:buFont typeface="Arial" panose="020B0604020202020204" pitchFamily="34" charset="0"/>
              <a:buChar char="•"/>
            </a:pPr>
            <a:r>
              <a:rPr lang="sv-FI" sz="1500" dirty="0" smtClean="0">
                <a:solidFill>
                  <a:schemeClr val="tx2"/>
                </a:solidFill>
                <a:latin typeface="Times New Roman" panose="02020603050405020304" pitchFamily="18" charset="0"/>
                <a:cs typeface="Times New Roman" panose="02020603050405020304" pitchFamily="18" charset="0"/>
              </a:rPr>
              <a:t>Behov av alternativa, mer flexibla arbetsformer speciellt inom psykiatrin, Walk in-polikliniker</a:t>
            </a:r>
          </a:p>
          <a:p>
            <a:pPr>
              <a:buFont typeface="Arial" panose="020B0604020202020204" pitchFamily="34" charset="0"/>
              <a:buChar char="•"/>
            </a:pPr>
            <a:r>
              <a:rPr lang="sv-FI" sz="1500" dirty="0" smtClean="0">
                <a:solidFill>
                  <a:schemeClr val="tx2"/>
                </a:solidFill>
                <a:latin typeface="Times New Roman" panose="02020603050405020304" pitchFamily="18" charset="0"/>
                <a:cs typeface="Times New Roman" panose="02020603050405020304" pitchFamily="18" charset="0"/>
              </a:rPr>
              <a:t>Möjlighet till handfast stöd i vardagen saknas</a:t>
            </a:r>
          </a:p>
          <a:p>
            <a:pPr>
              <a:buFont typeface="Arial" panose="020B0604020202020204" pitchFamily="34" charset="0"/>
              <a:buChar char="•"/>
            </a:pPr>
            <a:r>
              <a:rPr lang="sv-FI" sz="1500" dirty="0" smtClean="0">
                <a:solidFill>
                  <a:schemeClr val="tx2"/>
                </a:solidFill>
                <a:latin typeface="Times New Roman" panose="02020603050405020304" pitchFamily="18" charset="0"/>
                <a:cs typeface="Times New Roman" panose="02020603050405020304" pitchFamily="18" charset="0"/>
              </a:rPr>
              <a:t>Möjligheten till rehabiliterande psykoterapi begränsad</a:t>
            </a:r>
          </a:p>
          <a:p>
            <a:pPr>
              <a:buFont typeface="Arial" panose="020B0604020202020204" pitchFamily="34" charset="0"/>
              <a:buChar char="•"/>
            </a:pPr>
            <a:r>
              <a:rPr lang="sv-FI" sz="1500" dirty="0" smtClean="0">
                <a:solidFill>
                  <a:schemeClr val="tx2"/>
                </a:solidFill>
                <a:latin typeface="Times New Roman" panose="02020603050405020304" pitchFamily="18" charset="0"/>
                <a:cs typeface="Times New Roman" panose="02020603050405020304" pitchFamily="18" charset="0"/>
              </a:rPr>
              <a:t>Elektroniska tjänster både exkluderande och inkluderande</a:t>
            </a: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309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marL="0" indent="0">
              <a:buNone/>
            </a:pPr>
            <a:endParaRPr lang="sv-SE" sz="1800" i="1" dirty="0" smtClean="0">
              <a:solidFill>
                <a:schemeClr val="tx2"/>
              </a:solidFill>
              <a:latin typeface="Times New Roman" panose="02020603050405020304" pitchFamily="18" charset="0"/>
              <a:cs typeface="Times New Roman" panose="02020603050405020304" pitchFamily="18" charset="0"/>
            </a:endParaRPr>
          </a:p>
          <a:p>
            <a:pPr marL="0" indent="0">
              <a:buNone/>
            </a:pPr>
            <a:r>
              <a:rPr lang="sv-SE" sz="2400" i="1" dirty="0" smtClean="0">
                <a:solidFill>
                  <a:schemeClr val="tx2"/>
                </a:solidFill>
                <a:latin typeface="Times New Roman" panose="02020603050405020304" pitchFamily="18" charset="0"/>
                <a:cs typeface="Times New Roman" panose="02020603050405020304" pitchFamily="18" charset="0"/>
              </a:rPr>
              <a:t>”</a:t>
            </a:r>
            <a:r>
              <a:rPr lang="sv-SE" sz="2400" i="1" dirty="0">
                <a:solidFill>
                  <a:schemeClr val="tx2"/>
                </a:solidFill>
                <a:latin typeface="Times New Roman" panose="02020603050405020304" pitchFamily="18" charset="0"/>
                <a:cs typeface="Times New Roman" panose="02020603050405020304" pitchFamily="18" charset="0"/>
              </a:rPr>
              <a:t>Och sedan kanske det där att det skulle kunna finnas andra serviceformer än att sitta och diskutera, speciellt unga killar eller män kanske har svårt att gå och tala med en tant som sitter mitt emot, mera andra former. Ja, vad är de andra formerna?”</a:t>
            </a:r>
            <a:endParaRPr lang="sv-FI" sz="2400" dirty="0" smtClean="0">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267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p:txBody>
          <a:bodyPr>
            <a:normAutofit fontScale="62500" lnSpcReduction="20000"/>
          </a:bodyPr>
          <a:lstStyle/>
          <a:p>
            <a:pPr marL="0" indent="0">
              <a:buNone/>
            </a:pPr>
            <a:endParaRPr lang="fi-FI" sz="2400" dirty="0" smtClean="0">
              <a:latin typeface="Times New Roman" panose="02020603050405020304" pitchFamily="18" charset="0"/>
              <a:cs typeface="Times New Roman" panose="02020603050405020304" pitchFamily="18" charset="0"/>
            </a:endParaRPr>
          </a:p>
          <a:p>
            <a:pPr marL="0" indent="0">
              <a:buNone/>
            </a:pPr>
            <a:r>
              <a:rPr lang="fi-FI" sz="2900" dirty="0" err="1" smtClean="0">
                <a:latin typeface="Times New Roman" panose="02020603050405020304" pitchFamily="18" charset="0"/>
                <a:cs typeface="Times New Roman" panose="02020603050405020304" pitchFamily="18" charset="0"/>
              </a:rPr>
              <a:t>Uppdrag</a:t>
            </a:r>
            <a:r>
              <a:rPr lang="fi-FI" sz="2900" dirty="0" smtClean="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Ungas</a:t>
            </a:r>
            <a:r>
              <a:rPr lang="fi-FI" sz="2900" i="1" dirty="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mångdimensionella</a:t>
            </a:r>
            <a:r>
              <a:rPr lang="fi-FI" sz="2900" i="1" dirty="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och</a:t>
            </a:r>
            <a:r>
              <a:rPr lang="fi-FI" sz="2900" i="1" dirty="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mångtydiga</a:t>
            </a:r>
            <a:r>
              <a:rPr lang="fi-FI" sz="2900" i="1" dirty="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behov</a:t>
            </a:r>
            <a:r>
              <a:rPr lang="fi-FI" sz="2900" i="1" dirty="0">
                <a:latin typeface="Times New Roman" panose="02020603050405020304" pitchFamily="18" charset="0"/>
                <a:cs typeface="Times New Roman" panose="02020603050405020304" pitchFamily="18" charset="0"/>
              </a:rPr>
              <a:t> av 		</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stöd</a:t>
            </a:r>
            <a:r>
              <a:rPr lang="fi-FI" sz="2900" i="1" dirty="0" smtClean="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och</a:t>
            </a:r>
            <a:r>
              <a:rPr lang="fi-FI" sz="2900" i="1" dirty="0">
                <a:latin typeface="Times New Roman" panose="02020603050405020304" pitchFamily="18" charset="0"/>
                <a:cs typeface="Times New Roman" panose="02020603050405020304" pitchFamily="18" charset="0"/>
              </a:rPr>
              <a:t> </a:t>
            </a:r>
            <a:r>
              <a:rPr lang="fi-FI" sz="2900" i="1" dirty="0" err="1">
                <a:latin typeface="Times New Roman" panose="02020603050405020304" pitchFamily="18" charset="0"/>
                <a:cs typeface="Times New Roman" panose="02020603050405020304" pitchFamily="18" charset="0"/>
              </a:rPr>
              <a:t>service</a:t>
            </a:r>
            <a:r>
              <a:rPr lang="fi-FI" sz="2900" i="1" dirty="0" smtClean="0">
                <a:latin typeface="Times New Roman" panose="02020603050405020304" pitchFamily="18" charset="0"/>
                <a:cs typeface="Times New Roman" panose="02020603050405020304" pitchFamily="18" charset="0"/>
              </a:rPr>
              <a:t>. En </a:t>
            </a:r>
            <a:r>
              <a:rPr lang="fi-FI" sz="2900" i="1" dirty="0" err="1" smtClean="0">
                <a:latin typeface="Times New Roman" panose="02020603050405020304" pitchFamily="18" charset="0"/>
                <a:cs typeface="Times New Roman" panose="02020603050405020304" pitchFamily="18" charset="0"/>
              </a:rPr>
              <a:t>kartläggning</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över</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hur</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situationen</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tolkas</a:t>
            </a:r>
            <a:r>
              <a:rPr lang="fi-FI" sz="2900" i="1" dirty="0" smtClean="0">
                <a:latin typeface="Times New Roman" panose="02020603050405020304" pitchFamily="18" charset="0"/>
                <a:cs typeface="Times New Roman" panose="02020603050405020304" pitchFamily="18" charset="0"/>
              </a:rPr>
              <a:t> av </a:t>
            </a:r>
            <a:r>
              <a:rPr lang="fi-FI" sz="2900" i="1" dirty="0" err="1" smtClean="0">
                <a:latin typeface="Times New Roman" panose="02020603050405020304" pitchFamily="18" charset="0"/>
                <a:cs typeface="Times New Roman" panose="02020603050405020304" pitchFamily="18" charset="0"/>
              </a:rPr>
              <a:t>nyckelaktörer</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samt</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identifiering</a:t>
            </a:r>
            <a:r>
              <a:rPr lang="fi-FI" sz="2900" i="1" dirty="0" smtClean="0">
                <a:latin typeface="Times New Roman" panose="02020603050405020304" pitchFamily="18" charset="0"/>
                <a:cs typeface="Times New Roman" panose="02020603050405020304" pitchFamily="18" charset="0"/>
              </a:rPr>
              <a:t> av </a:t>
            </a:r>
            <a:r>
              <a:rPr lang="fi-FI" sz="2900" i="1" dirty="0" err="1" smtClean="0">
                <a:latin typeface="Times New Roman" panose="02020603050405020304" pitchFamily="18" charset="0"/>
                <a:cs typeface="Times New Roman" panose="02020603050405020304" pitchFamily="18" charset="0"/>
              </a:rPr>
              <a:t>kritiska</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områden</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Initiering</a:t>
            </a:r>
            <a:r>
              <a:rPr lang="fi-FI" sz="2900" i="1" dirty="0" smtClean="0">
                <a:latin typeface="Times New Roman" panose="02020603050405020304" pitchFamily="18" charset="0"/>
                <a:cs typeface="Times New Roman" panose="02020603050405020304" pitchFamily="18" charset="0"/>
              </a:rPr>
              <a:t> av </a:t>
            </a:r>
            <a:r>
              <a:rPr lang="fi-FI" sz="2900" i="1" dirty="0" err="1" smtClean="0">
                <a:latin typeface="Times New Roman" panose="02020603050405020304" pitchFamily="18" charset="0"/>
                <a:cs typeface="Times New Roman" panose="02020603050405020304" pitchFamily="18" charset="0"/>
              </a:rPr>
              <a:t>dialogiska</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seminarier</a:t>
            </a:r>
            <a:r>
              <a:rPr lang="fi-FI" sz="2900" i="1" dirty="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gällande</a:t>
            </a:r>
            <a:r>
              <a:rPr lang="fi-FI" sz="2900" i="1" dirty="0" smtClean="0">
                <a:latin typeface="Times New Roman" panose="02020603050405020304" pitchFamily="18" charset="0"/>
                <a:cs typeface="Times New Roman" panose="02020603050405020304" pitchFamily="18" charset="0"/>
              </a:rPr>
              <a:t> </a:t>
            </a:r>
            <a:r>
              <a:rPr lang="fi-FI" sz="2900" i="1" dirty="0" err="1" smtClean="0">
                <a:latin typeface="Times New Roman" panose="02020603050405020304" pitchFamily="18" charset="0"/>
                <a:cs typeface="Times New Roman" panose="02020603050405020304" pitchFamily="18" charset="0"/>
              </a:rPr>
              <a:t>temat</a:t>
            </a:r>
            <a:r>
              <a:rPr lang="fi-FI" sz="2900" i="1" dirty="0" smtClean="0">
                <a:latin typeface="Times New Roman" panose="02020603050405020304" pitchFamily="18" charset="0"/>
                <a:cs typeface="Times New Roman" panose="02020603050405020304" pitchFamily="18" charset="0"/>
              </a:rPr>
              <a:t>.</a:t>
            </a:r>
          </a:p>
          <a:p>
            <a:pPr marL="0" indent="0">
              <a:buNone/>
            </a:pPr>
            <a:endParaRPr lang="fi-FI" sz="2900" i="1" dirty="0" smtClean="0">
              <a:latin typeface="Times New Roman" panose="02020603050405020304" pitchFamily="18" charset="0"/>
              <a:cs typeface="Times New Roman" panose="02020603050405020304" pitchFamily="18" charset="0"/>
            </a:endParaRPr>
          </a:p>
          <a:p>
            <a:pPr marL="0" indent="0">
              <a:buNone/>
            </a:pPr>
            <a:r>
              <a:rPr lang="fi-FI" sz="2900" dirty="0" err="1" smtClean="0">
                <a:latin typeface="Times New Roman" panose="02020603050405020304" pitchFamily="18" charset="0"/>
                <a:cs typeface="Times New Roman" panose="02020603050405020304" pitchFamily="18" charset="0"/>
              </a:rPr>
              <a:t>Tidtabell</a:t>
            </a:r>
            <a:r>
              <a:rPr lang="fi-FI" sz="2900" dirty="0" smtClean="0">
                <a:latin typeface="Times New Roman" panose="02020603050405020304" pitchFamily="18" charset="0"/>
                <a:cs typeface="Times New Roman" panose="02020603050405020304" pitchFamily="18" charset="0"/>
              </a:rPr>
              <a:t>:		</a:t>
            </a:r>
            <a:r>
              <a:rPr lang="fi-FI" sz="2900" dirty="0" err="1" smtClean="0">
                <a:latin typeface="Times New Roman" panose="02020603050405020304" pitchFamily="18" charset="0"/>
                <a:cs typeface="Times New Roman" panose="02020603050405020304" pitchFamily="18" charset="0"/>
              </a:rPr>
              <a:t>mars-december</a:t>
            </a:r>
            <a:r>
              <a:rPr lang="fi-FI" sz="2900" dirty="0" smtClean="0">
                <a:latin typeface="Times New Roman" panose="02020603050405020304" pitchFamily="18" charset="0"/>
                <a:cs typeface="Times New Roman" panose="02020603050405020304" pitchFamily="18" charset="0"/>
              </a:rPr>
              <a:t> 2014</a:t>
            </a:r>
            <a:endParaRPr lang="fi-FI" sz="2900" dirty="0">
              <a:latin typeface="Times New Roman" panose="02020603050405020304" pitchFamily="18" charset="0"/>
              <a:cs typeface="Times New Roman" panose="02020603050405020304" pitchFamily="18" charset="0"/>
            </a:endParaRPr>
          </a:p>
          <a:p>
            <a:pPr marL="0" indent="0">
              <a:buNone/>
            </a:pPr>
            <a:r>
              <a:rPr lang="sv-SE" sz="2900" dirty="0" smtClean="0">
                <a:latin typeface="Times New Roman" panose="02020603050405020304" pitchFamily="18" charset="0"/>
                <a:cs typeface="Times New Roman" panose="02020603050405020304" pitchFamily="18" charset="0"/>
              </a:rPr>
              <a:t/>
            </a:r>
            <a:br>
              <a:rPr lang="sv-SE" sz="2900" dirty="0" smtClean="0">
                <a:latin typeface="Times New Roman" panose="02020603050405020304" pitchFamily="18" charset="0"/>
                <a:cs typeface="Times New Roman" panose="02020603050405020304" pitchFamily="18" charset="0"/>
              </a:rPr>
            </a:br>
            <a:r>
              <a:rPr lang="sv-SE" sz="2900" dirty="0" smtClean="0">
                <a:latin typeface="Times New Roman" panose="02020603050405020304" pitchFamily="18" charset="0"/>
                <a:cs typeface="Times New Roman" panose="02020603050405020304" pitchFamily="18" charset="0"/>
              </a:rPr>
              <a:t>Målgrupp: 	13-25-åriga svenskspråkiga unga i Helsingfors, </a:t>
            </a:r>
            <a:br>
              <a:rPr lang="sv-SE" sz="2900" dirty="0" smtClean="0">
                <a:latin typeface="Times New Roman" panose="02020603050405020304" pitchFamily="18" charset="0"/>
                <a:cs typeface="Times New Roman" panose="02020603050405020304" pitchFamily="18" charset="0"/>
              </a:rPr>
            </a:br>
            <a:r>
              <a:rPr lang="sv-SE" sz="2900" dirty="0" smtClean="0">
                <a:latin typeface="Times New Roman" panose="02020603050405020304" pitchFamily="18" charset="0"/>
                <a:cs typeface="Times New Roman" panose="02020603050405020304" pitchFamily="18" charset="0"/>
              </a:rPr>
              <a:t>		sammanlagt ca 5 500 personer. Fokus på 13-17-åringar, 1899 		personer.</a:t>
            </a:r>
          </a:p>
          <a:p>
            <a:pPr marL="0" indent="0">
              <a:buNone/>
            </a:pPr>
            <a:endParaRPr lang="sv-SE" sz="24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6677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2400" dirty="0" smtClean="0">
                <a:latin typeface="Times New Roman" panose="02020603050405020304" pitchFamily="18" charset="0"/>
                <a:cs typeface="Times New Roman" panose="02020603050405020304" pitchFamily="18" charset="0"/>
              </a:rPr>
              <a:t>Kritiska områden</a:t>
            </a:r>
            <a:r>
              <a:rPr lang="sv-FI" sz="1500" dirty="0" smtClean="0">
                <a:latin typeface="Times New Roman" panose="02020603050405020304" pitchFamily="18" charset="0"/>
                <a:cs typeface="Times New Roman" panose="02020603050405020304" pitchFamily="18" charset="0"/>
              </a:rPr>
              <a:t/>
            </a:r>
            <a:br>
              <a:rPr lang="sv-FI" sz="1500" dirty="0" smtClean="0">
                <a:latin typeface="Times New Roman" panose="02020603050405020304" pitchFamily="18" charset="0"/>
                <a:cs typeface="Times New Roman" panose="02020603050405020304" pitchFamily="18" charset="0"/>
              </a:rPr>
            </a:br>
            <a:endParaRPr lang="sv-FI" sz="1500" dirty="0" smtClean="0">
              <a:latin typeface="Times New Roman" panose="02020603050405020304" pitchFamily="18" charset="0"/>
              <a:cs typeface="Times New Roman" panose="02020603050405020304" pitchFamily="18" charset="0"/>
            </a:endParaRPr>
          </a:p>
          <a:p>
            <a:pPr marL="0" indent="0">
              <a:buNone/>
            </a:pPr>
            <a:endParaRPr lang="sv-FI" sz="1800" i="1" dirty="0" smtClean="0">
              <a:latin typeface="Times New Roman" panose="02020603050405020304" pitchFamily="18" charset="0"/>
              <a:cs typeface="Times New Roman" panose="02020603050405020304" pitchFamily="18" charset="0"/>
            </a:endParaRPr>
          </a:p>
          <a:p>
            <a:pPr marL="0" indent="0">
              <a:buNone/>
            </a:pPr>
            <a:endParaRPr lang="sv-FI" sz="1800" i="1" dirty="0">
              <a:latin typeface="Times New Roman" panose="02020603050405020304" pitchFamily="18" charset="0"/>
              <a:cs typeface="Times New Roman" panose="02020603050405020304" pitchFamily="18" charset="0"/>
            </a:endParaRPr>
          </a:p>
          <a:p>
            <a:pPr marL="0" indent="0">
              <a:buNone/>
            </a:pPr>
            <a:r>
              <a:rPr lang="sv-FI" sz="2400" i="1" dirty="0" smtClean="0">
                <a:solidFill>
                  <a:schemeClr val="tx2"/>
                </a:solidFill>
                <a:latin typeface="Times New Roman" panose="02020603050405020304" pitchFamily="18" charset="0"/>
                <a:cs typeface="Times New Roman" panose="02020603050405020304" pitchFamily="18" charset="0"/>
              </a:rPr>
              <a:t>”</a:t>
            </a:r>
            <a:r>
              <a:rPr lang="sv-FI" sz="2400" i="1" dirty="0">
                <a:solidFill>
                  <a:schemeClr val="tx2"/>
                </a:solidFill>
                <a:latin typeface="Times New Roman" panose="02020603050405020304" pitchFamily="18" charset="0"/>
                <a:cs typeface="Times New Roman" panose="02020603050405020304" pitchFamily="18" charset="0"/>
              </a:rPr>
              <a:t>Det känns ganska ofta att mången service är mer uteslutande, att man funderar på kriterier, att vem som hör hit och vem som hör dit och sedan om du är en ungdom som har lite av allting, så vart hör du då och vart får du komma in?”</a:t>
            </a:r>
            <a:endParaRPr lang="sv-FI" sz="2400" i="1" dirty="0" smtClean="0">
              <a:solidFill>
                <a:schemeClr val="tx2"/>
              </a:solidFill>
              <a:latin typeface="Times New Roman" panose="02020603050405020304" pitchFamily="18" charset="0"/>
              <a:cs typeface="Times New Roman" panose="02020603050405020304" pitchFamily="18" charset="0"/>
            </a:endParaRPr>
          </a:p>
          <a:p>
            <a:pPr marL="274320" lvl="1" indent="0">
              <a:buNone/>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sv-FI" sz="15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5159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1800" dirty="0" smtClean="0">
                <a:latin typeface="Times New Roman" panose="02020603050405020304" pitchFamily="18" charset="0"/>
                <a:cs typeface="Times New Roman" panose="02020603050405020304" pitchFamily="18" charset="0"/>
              </a:rPr>
              <a:t>Behov gällande de unga </a:t>
            </a:r>
            <a:r>
              <a:rPr lang="sv-FI" sz="1800" dirty="0">
                <a:latin typeface="Times New Roman" panose="02020603050405020304" pitchFamily="18" charset="0"/>
                <a:cs typeface="Times New Roman" panose="02020603050405020304" pitchFamily="18" charset="0"/>
              </a:rPr>
              <a:t>som </a:t>
            </a:r>
            <a:r>
              <a:rPr lang="sv-FI" sz="1800" dirty="0" smtClean="0">
                <a:latin typeface="Times New Roman" panose="02020603050405020304" pitchFamily="18" charset="0"/>
                <a:cs typeface="Times New Roman" panose="02020603050405020304" pitchFamily="18" charset="0"/>
              </a:rPr>
              <a:t>riskerar falla </a:t>
            </a:r>
            <a:r>
              <a:rPr lang="sv-FI" sz="1800" dirty="0">
                <a:latin typeface="Times New Roman" panose="02020603050405020304" pitchFamily="18" charset="0"/>
                <a:cs typeface="Times New Roman" panose="02020603050405020304" pitchFamily="18" charset="0"/>
              </a:rPr>
              <a:t>utanför stöd- och strukturramarna:</a:t>
            </a:r>
            <a:br>
              <a:rPr lang="sv-FI" sz="1800" dirty="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Väldigt </a:t>
            </a:r>
            <a:r>
              <a:rPr lang="sv-FI" sz="1800" dirty="0">
                <a:latin typeface="Times New Roman" panose="02020603050405020304" pitchFamily="18" charset="0"/>
                <a:cs typeface="Times New Roman" panose="02020603050405020304" pitchFamily="18" charset="0"/>
              </a:rPr>
              <a:t>konkret </a:t>
            </a:r>
            <a:r>
              <a:rPr lang="sv-FI" sz="1800" dirty="0" smtClean="0">
                <a:latin typeface="Times New Roman" panose="02020603050405020304" pitchFamily="18" charset="0"/>
                <a:cs typeface="Times New Roman" panose="02020603050405020304" pitchFamily="18" charset="0"/>
              </a:rPr>
              <a:t>handledning för längre tid (modell: </a:t>
            </a:r>
            <a:r>
              <a:rPr lang="sv-FI" sz="1800" dirty="0" err="1" smtClean="0">
                <a:latin typeface="Times New Roman" panose="02020603050405020304" pitchFamily="18" charset="0"/>
                <a:cs typeface="Times New Roman" panose="02020603050405020304" pitchFamily="18" charset="0"/>
              </a:rPr>
              <a:t>Vamos</a:t>
            </a:r>
            <a:r>
              <a:rPr lang="sv-FI" sz="1800" dirty="0" smtClean="0">
                <a:latin typeface="Times New Roman" panose="02020603050405020304" pitchFamily="18" charset="0"/>
                <a:cs typeface="Times New Roman" panose="02020603050405020304" pitchFamily="18" charset="0"/>
              </a:rPr>
              <a:t>)</a:t>
            </a:r>
            <a:endParaRPr lang="sv-FI" sz="18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Integrerade interventioner i den egna miljön (ex. </a:t>
            </a:r>
            <a:r>
              <a:rPr lang="sv-FI" sz="1800" dirty="0" err="1" smtClean="0">
                <a:latin typeface="Times New Roman" panose="02020603050405020304" pitchFamily="18" charset="0"/>
                <a:cs typeface="Times New Roman" panose="02020603050405020304" pitchFamily="18" charset="0"/>
              </a:rPr>
              <a:t>Hyks</a:t>
            </a:r>
            <a:r>
              <a:rPr lang="sv-FI" sz="1800" dirty="0">
                <a:latin typeface="Times New Roman" panose="02020603050405020304" pitchFamily="18" charset="0"/>
                <a:cs typeface="Times New Roman" panose="02020603050405020304" pitchFamily="18" charset="0"/>
              </a:rPr>
              <a:t> </a:t>
            </a:r>
            <a:r>
              <a:rPr lang="sv-FI" sz="1800" dirty="0" err="1" smtClean="0">
                <a:latin typeface="Times New Roman" panose="02020603050405020304" pitchFamily="18" charset="0"/>
                <a:cs typeface="Times New Roman" panose="02020603050405020304" pitchFamily="18" charset="0"/>
              </a:rPr>
              <a:t>Varhain</a:t>
            </a:r>
            <a:r>
              <a:rPr lang="sv-FI" sz="1800" dirty="0" smtClean="0">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r>
              <a:rPr lang="sv-FI" sz="1800" dirty="0">
                <a:latin typeface="Times New Roman" panose="02020603050405020304" pitchFamily="18" charset="0"/>
                <a:cs typeface="Times New Roman" panose="02020603050405020304" pitchFamily="18" charset="0"/>
              </a:rPr>
              <a:t>Trygga vuxna integrerade i </a:t>
            </a:r>
            <a:r>
              <a:rPr lang="sv-FI" sz="1800" dirty="0" smtClean="0">
                <a:latin typeface="Times New Roman" panose="02020603050405020304" pitchFamily="18" charset="0"/>
                <a:cs typeface="Times New Roman" panose="02020603050405020304" pitchFamily="18" charset="0"/>
              </a:rPr>
              <a:t>skolmiljön, ex. specialungdomsledare</a:t>
            </a:r>
            <a:r>
              <a:rPr lang="sv-FI" sz="1800" dirty="0">
                <a:latin typeface="Times New Roman" panose="02020603050405020304" pitchFamily="18" charset="0"/>
                <a:cs typeface="Times New Roman" panose="02020603050405020304" pitchFamily="18" charset="0"/>
              </a:rPr>
              <a:t>, </a:t>
            </a:r>
            <a:r>
              <a:rPr lang="sv-FI" sz="1800" dirty="0" smtClean="0">
                <a:latin typeface="Times New Roman" panose="02020603050405020304" pitchFamily="18" charset="0"/>
                <a:cs typeface="Times New Roman" panose="02020603050405020304" pitchFamily="18" charset="0"/>
              </a:rPr>
              <a:t>socialarbetare (</a:t>
            </a:r>
            <a:r>
              <a:rPr lang="sv-FI" sz="1800" dirty="0" err="1" smtClean="0">
                <a:latin typeface="Times New Roman" panose="02020603050405020304" pitchFamily="18" charset="0"/>
                <a:cs typeface="Times New Roman" panose="02020603050405020304" pitchFamily="18" charset="0"/>
              </a:rPr>
              <a:t>Lunabba</a:t>
            </a:r>
            <a:r>
              <a:rPr lang="sv-FI" sz="1800" dirty="0">
                <a:latin typeface="Times New Roman" panose="02020603050405020304" pitchFamily="18" charset="0"/>
                <a:cs typeface="Times New Roman" panose="02020603050405020304" pitchFamily="18" charset="0"/>
              </a:rPr>
              <a:t> </a:t>
            </a:r>
            <a:r>
              <a:rPr lang="sv-FI" sz="1800" dirty="0" smtClean="0">
                <a:latin typeface="Times New Roman" panose="02020603050405020304" pitchFamily="18" charset="0"/>
                <a:cs typeface="Times New Roman" panose="02020603050405020304" pitchFamily="18" charset="0"/>
              </a:rPr>
              <a:t>2013, </a:t>
            </a:r>
            <a:r>
              <a:rPr lang="sv-FI" sz="1800" dirty="0" err="1" smtClean="0">
                <a:latin typeface="Times New Roman" panose="02020603050405020304" pitchFamily="18" charset="0"/>
                <a:cs typeface="Times New Roman" panose="02020603050405020304" pitchFamily="18" charset="0"/>
              </a:rPr>
              <a:t>Kiilakoski</a:t>
            </a:r>
            <a:r>
              <a:rPr lang="sv-FI" sz="1800" dirty="0" smtClean="0">
                <a:latin typeface="Times New Roman" panose="02020603050405020304" pitchFamily="18" charset="0"/>
                <a:cs typeface="Times New Roman" panose="02020603050405020304" pitchFamily="18" charset="0"/>
              </a:rPr>
              <a:t> 2014) </a:t>
            </a: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Universell förebyggande kunskapsspridning i skolan (</a:t>
            </a:r>
            <a:r>
              <a:rPr lang="sv-FI" sz="1800" dirty="0" err="1" smtClean="0">
                <a:latin typeface="Times New Roman" panose="02020603050405020304" pitchFamily="18" charset="0"/>
                <a:cs typeface="Times New Roman" panose="02020603050405020304" pitchFamily="18" charset="0"/>
              </a:rPr>
              <a:t>Sakellari</a:t>
            </a:r>
            <a:r>
              <a:rPr lang="sv-FI" sz="1800" dirty="0" smtClean="0">
                <a:latin typeface="Times New Roman" panose="02020603050405020304" pitchFamily="18" charset="0"/>
                <a:cs typeface="Times New Roman" panose="02020603050405020304" pitchFamily="18" charset="0"/>
              </a:rPr>
              <a:t> 2014)</a:t>
            </a: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Lättillgänglig, samlad (gränslös), holistisk service</a:t>
            </a:r>
            <a:r>
              <a:rPr lang="fi-FI" sz="1400" dirty="0">
                <a:latin typeface="Times New Roman" panose="02020603050405020304" pitchFamily="18" charset="0"/>
                <a:cs typeface="Times New Roman" panose="02020603050405020304" pitchFamily="18" charset="0"/>
              </a:rPr>
              <a:t> </a:t>
            </a:r>
            <a:r>
              <a:rPr lang="sv-FI" sz="1800" dirty="0" smtClean="0">
                <a:latin typeface="Times New Roman" panose="02020603050405020304" pitchFamily="18" charset="0"/>
                <a:cs typeface="Times New Roman" panose="02020603050405020304" pitchFamily="18" charset="0"/>
              </a:rPr>
              <a:t>mellan primär- och specialsjukvård</a:t>
            </a: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336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Utvecklingsrekommendationer</a:t>
            </a:r>
            <a:r>
              <a:rPr lang="fi-FI" dirty="0" smtClean="0">
                <a:latin typeface="Times New Roman" panose="02020603050405020304" pitchFamily="18" charset="0"/>
                <a:cs typeface="Times New Roman" panose="02020603050405020304" pitchFamily="18" charset="0"/>
              </a:rPr>
              <a:t> 2015</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Det svenskspråkiga serviceutbudet samlat till en webbtjänst</a:t>
            </a: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Strukturerade regelbundna dialogiska möten och seminarier</a:t>
            </a: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Utveckling av befintlig verksamhet</a:t>
            </a:r>
          </a:p>
          <a:p>
            <a:pPr>
              <a:buFont typeface="Courier New" panose="02070309020205020404" pitchFamily="49" charset="0"/>
              <a:buChar char="o"/>
            </a:pPr>
            <a:r>
              <a:rPr lang="sv-FI" sz="1800" dirty="0">
                <a:latin typeface="Times New Roman" panose="02020603050405020304" pitchFamily="18" charset="0"/>
                <a:cs typeface="Times New Roman" panose="02020603050405020304" pitchFamily="18" charset="0"/>
              </a:rPr>
              <a:t>Klientperspektiv: klienternas syn på servicen, vilka är klienternas behov?</a:t>
            </a: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Beslutsfattares </a:t>
            </a:r>
            <a:r>
              <a:rPr lang="sv-FI" sz="1800" dirty="0">
                <a:latin typeface="Times New Roman" panose="02020603050405020304" pitchFamily="18" charset="0"/>
                <a:cs typeface="Times New Roman" panose="02020603050405020304" pitchFamily="18" charset="0"/>
              </a:rPr>
              <a:t>(ledning, politik) stöd för svenska frågor</a:t>
            </a: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marL="0" indent="0">
              <a:buNone/>
            </a:pPr>
            <a:r>
              <a:rPr lang="sv-FI" sz="1800" dirty="0">
                <a:latin typeface="Times New Roman" panose="02020603050405020304" pitchFamily="18" charset="0"/>
                <a:cs typeface="Times New Roman" panose="02020603050405020304" pitchFamily="18" charset="0"/>
              </a:rPr>
              <a:t/>
            </a:r>
            <a:br>
              <a:rPr lang="sv-FI" sz="1800" dirty="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112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5" name="Sisällön paikkamerkki 4"/>
          <p:cNvSpPr>
            <a:spLocks noGrp="1"/>
          </p:cNvSpPr>
          <p:nvPr>
            <p:ph sz="quarter" idx="1"/>
          </p:nvPr>
        </p:nvSpPr>
        <p:spPr/>
        <p:txBody>
          <a:bodyPr/>
          <a:lstStyle/>
          <a:p>
            <a:pPr marL="0" indent="0">
              <a:buNone/>
            </a:pPr>
            <a:r>
              <a:rPr lang="fi-FI" sz="2400" dirty="0" smtClean="0">
                <a:latin typeface="Times New Roman" panose="02020603050405020304" pitchFamily="18" charset="0"/>
                <a:cs typeface="Times New Roman" panose="02020603050405020304" pitchFamily="18" charset="0"/>
              </a:rPr>
              <a:t/>
            </a:r>
            <a:br>
              <a:rPr lang="fi-FI" sz="2400" dirty="0" smtClean="0">
                <a:latin typeface="Times New Roman" panose="02020603050405020304" pitchFamily="18" charset="0"/>
                <a:cs typeface="Times New Roman" panose="02020603050405020304" pitchFamily="18" charset="0"/>
              </a:rPr>
            </a:br>
            <a:r>
              <a:rPr lang="fi-FI" sz="3200" dirty="0" err="1" smtClean="0">
                <a:latin typeface="Times New Roman" panose="02020603050405020304" pitchFamily="18" charset="0"/>
                <a:cs typeface="Times New Roman" panose="02020603050405020304" pitchFamily="18" charset="0"/>
              </a:rPr>
              <a:t>Tack</a:t>
            </a:r>
            <a:r>
              <a:rPr lang="fi-FI" sz="3200" dirty="0" smtClean="0">
                <a:latin typeface="Times New Roman" panose="02020603050405020304" pitchFamily="18" charset="0"/>
                <a:cs typeface="Times New Roman" panose="02020603050405020304" pitchFamily="18" charset="0"/>
              </a:rPr>
              <a:t>!</a:t>
            </a:r>
            <a:r>
              <a:rPr lang="fi-FI" sz="2400" dirty="0" smtClean="0">
                <a:latin typeface="Times New Roman" panose="02020603050405020304" pitchFamily="18" charset="0"/>
                <a:cs typeface="Times New Roman" panose="02020603050405020304" pitchFamily="18" charset="0"/>
              </a:rPr>
              <a:t>					</a:t>
            </a:r>
          </a:p>
          <a:p>
            <a:pPr marL="0" indent="0">
              <a:buNone/>
            </a:pPr>
            <a:endParaRPr lang="fi-FI" sz="2400" dirty="0">
              <a:latin typeface="Times New Roman" panose="02020603050405020304" pitchFamily="18" charset="0"/>
              <a:cs typeface="Times New Roman" panose="02020603050405020304" pitchFamily="18" charset="0"/>
            </a:endParaRPr>
          </a:p>
          <a:p>
            <a:pPr marL="0" indent="0">
              <a:buNone/>
            </a:pPr>
            <a:endParaRPr lang="fi-FI" sz="2400" dirty="0" smtClean="0">
              <a:latin typeface="Times New Roman" panose="02020603050405020304" pitchFamily="18" charset="0"/>
              <a:cs typeface="Times New Roman" panose="02020603050405020304" pitchFamily="18" charset="0"/>
            </a:endParaRPr>
          </a:p>
          <a:p>
            <a:pPr marL="0" indent="0">
              <a:buNone/>
            </a:pPr>
            <a:r>
              <a:rPr lang="fi-FI" sz="2400" dirty="0" smtClean="0">
                <a:latin typeface="Times New Roman" panose="02020603050405020304" pitchFamily="18" charset="0"/>
                <a:cs typeface="Times New Roman" panose="02020603050405020304" pitchFamily="18" charset="0"/>
              </a:rPr>
              <a:t>Frida Westerback</a:t>
            </a:r>
          </a:p>
          <a:p>
            <a:pPr marL="0" indent="0">
              <a:buNone/>
            </a:pPr>
            <a:r>
              <a:rPr lang="fi-FI" sz="2400" dirty="0" err="1" smtClean="0">
                <a:latin typeface="Times New Roman" panose="02020603050405020304" pitchFamily="18" charset="0"/>
                <a:cs typeface="Times New Roman" panose="02020603050405020304" pitchFamily="18" charset="0"/>
              </a:rPr>
              <a:t>forskarsocialarbetare</a:t>
            </a:r>
            <a:r>
              <a:rPr lang="fi-FI" sz="2400" dirty="0">
                <a:latin typeface="Times New Roman" panose="02020603050405020304" pitchFamily="18" charset="0"/>
                <a:cs typeface="Times New Roman" panose="02020603050405020304" pitchFamily="18" charset="0"/>
              </a:rPr>
              <a:t/>
            </a:r>
            <a:br>
              <a:rPr lang="fi-FI" sz="2400" dirty="0">
                <a:latin typeface="Times New Roman" panose="02020603050405020304" pitchFamily="18" charset="0"/>
                <a:cs typeface="Times New Roman" panose="02020603050405020304" pitchFamily="18" charset="0"/>
              </a:rPr>
            </a:br>
            <a:r>
              <a:rPr lang="fi-FI" sz="2400" dirty="0" err="1" smtClean="0">
                <a:latin typeface="Times New Roman" panose="02020603050405020304" pitchFamily="18" charset="0"/>
                <a:cs typeface="Times New Roman" panose="02020603050405020304" pitchFamily="18" charset="0"/>
              </a:rPr>
              <a:t>Mathilda</a:t>
            </a:r>
            <a:r>
              <a:rPr lang="fi-FI" sz="2400" dirty="0" smtClean="0">
                <a:latin typeface="Times New Roman" panose="02020603050405020304" pitchFamily="18" charset="0"/>
                <a:cs typeface="Times New Roman" panose="02020603050405020304" pitchFamily="18" charset="0"/>
              </a:rPr>
              <a:t> </a:t>
            </a:r>
            <a:r>
              <a:rPr lang="fi-FI" sz="2400" dirty="0" err="1">
                <a:latin typeface="Times New Roman" panose="02020603050405020304" pitchFamily="18" charset="0"/>
                <a:cs typeface="Times New Roman" panose="02020603050405020304" pitchFamily="18" charset="0"/>
              </a:rPr>
              <a:t>Wrede-institutet</a:t>
            </a:r>
            <a:endParaRPr lang="fi-FI" sz="2400" dirty="0">
              <a:latin typeface="Times New Roman" panose="02020603050405020304" pitchFamily="18" charset="0"/>
              <a:cs typeface="Times New Roman" panose="02020603050405020304" pitchFamily="18" charset="0"/>
            </a:endParaRPr>
          </a:p>
          <a:p>
            <a:pPr marL="0" indent="0">
              <a:buNone/>
            </a:pPr>
            <a:r>
              <a:rPr lang="fi-FI" sz="2400" dirty="0" err="1" smtClean="0">
                <a:latin typeface="Times New Roman" panose="02020603050405020304" pitchFamily="18" charset="0"/>
                <a:cs typeface="Times New Roman" panose="02020603050405020304" pitchFamily="18" charset="0"/>
                <a:hlinkClick r:id="rId2"/>
              </a:rPr>
              <a:t>frida.westerback@hel.fi</a:t>
            </a:r>
            <a:r>
              <a:rPr lang="fi-FI" sz="2400" dirty="0" smtClean="0">
                <a:latin typeface="Times New Roman" panose="02020603050405020304" pitchFamily="18" charset="0"/>
                <a:cs typeface="Times New Roman" panose="02020603050405020304" pitchFamily="18" charset="0"/>
              </a:rPr>
              <a:t>  </a:t>
            </a:r>
          </a:p>
          <a:p>
            <a:pPr marL="0" indent="0">
              <a:buNone/>
            </a:pPr>
            <a:r>
              <a:rPr lang="fi-FI" sz="2400" dirty="0" smtClean="0">
                <a:latin typeface="Times New Roman" panose="02020603050405020304" pitchFamily="18" charset="0"/>
                <a:cs typeface="Times New Roman" panose="02020603050405020304" pitchFamily="18" charset="0"/>
              </a:rPr>
              <a:t>tel</a:t>
            </a:r>
            <a:r>
              <a:rPr lang="fi-FI" sz="2400" dirty="0">
                <a:latin typeface="Times New Roman" panose="02020603050405020304" pitchFamily="18" charset="0"/>
                <a:cs typeface="Times New Roman" panose="02020603050405020304" pitchFamily="18" charset="0"/>
              </a:rPr>
              <a:t>. +358 40 124 </a:t>
            </a:r>
            <a:r>
              <a:rPr lang="fi-FI" sz="2400" dirty="0" smtClean="0">
                <a:latin typeface="Times New Roman" panose="02020603050405020304" pitchFamily="18" charset="0"/>
                <a:cs typeface="Times New Roman" panose="02020603050405020304" pitchFamily="18" charset="0"/>
              </a:rPr>
              <a:t>9986</a:t>
            </a:r>
          </a:p>
          <a:p>
            <a:pPr marL="0" indent="0">
              <a:buNone/>
            </a:pPr>
            <a:endParaRPr lang="fi-FI" dirty="0">
              <a:latin typeface="Times New Roman" panose="02020603050405020304" pitchFamily="18" charset="0"/>
              <a:cs typeface="Times New Roman" panose="02020603050405020304" pitchFamily="18" charset="0"/>
            </a:endParaRPr>
          </a:p>
          <a:p>
            <a:pPr marL="0" indent="0">
              <a:buNone/>
            </a:pPr>
            <a:endParaRPr lang="fi-FI" dirty="0"/>
          </a:p>
        </p:txBody>
      </p:sp>
      <p:pic>
        <p:nvPicPr>
          <p:cNvPr id="3" name="Kuva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1484784"/>
            <a:ext cx="3789040" cy="3789040"/>
          </a:xfrm>
          <a:prstGeom prst="rect">
            <a:avLst/>
          </a:prstGeom>
        </p:spPr>
      </p:pic>
    </p:spTree>
    <p:extLst>
      <p:ext uri="{BB962C8B-B14F-4D97-AF65-F5344CB8AC3E}">
        <p14:creationId xmlns:p14="http://schemas.microsoft.com/office/powerpoint/2010/main" val="195477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p:txBody>
          <a:bodyPr>
            <a:normAutofit fontScale="70000" lnSpcReduction="20000"/>
          </a:bodyPr>
          <a:lstStyle/>
          <a:p>
            <a:pPr marL="0" indent="0">
              <a:buNone/>
            </a:pPr>
            <a:r>
              <a:rPr lang="fi-FI" sz="3400" dirty="0" err="1" smtClean="0">
                <a:latin typeface="Times New Roman" panose="02020603050405020304" pitchFamily="18" charset="0"/>
                <a:cs typeface="Times New Roman" panose="02020603050405020304" pitchFamily="18" charset="0"/>
              </a:rPr>
              <a:t>Forskningsfrågor</a:t>
            </a:r>
            <a:endParaRPr lang="fi-FI" sz="3400" dirty="0" smtClean="0">
              <a:latin typeface="Times New Roman" panose="02020603050405020304" pitchFamily="18" charset="0"/>
              <a:cs typeface="Times New Roman" panose="02020603050405020304" pitchFamily="18" charset="0"/>
            </a:endParaRPr>
          </a:p>
          <a:p>
            <a:pPr marL="0" indent="0">
              <a:buNone/>
            </a:pPr>
            <a:endParaRPr lang="fi-FI" sz="2900" dirty="0">
              <a:latin typeface="Times New Roman" panose="02020603050405020304" pitchFamily="18" charset="0"/>
              <a:cs typeface="Times New Roman" panose="02020603050405020304" pitchFamily="18" charset="0"/>
            </a:endParaRPr>
          </a:p>
          <a:p>
            <a:pPr lvl="0"/>
            <a:r>
              <a:rPr lang="sv-FI" sz="2900" i="1" dirty="0">
                <a:latin typeface="Times New Roman" panose="02020603050405020304" pitchFamily="18" charset="0"/>
                <a:cs typeface="Times New Roman" panose="02020603050405020304" pitchFamily="18" charset="0"/>
              </a:rPr>
              <a:t>Vilka är nyckelaktörerna inom </a:t>
            </a:r>
            <a:r>
              <a:rPr lang="sv-FI" sz="2900" i="1" dirty="0" smtClean="0">
                <a:latin typeface="Times New Roman" panose="02020603050405020304" pitchFamily="18" charset="0"/>
                <a:cs typeface="Times New Roman" panose="02020603050405020304" pitchFamily="18" charset="0"/>
              </a:rPr>
              <a:t>service som stöder ungas psykiska hälsa på </a:t>
            </a:r>
            <a:r>
              <a:rPr lang="sv-FI" sz="2900" i="1" dirty="0">
                <a:latin typeface="Times New Roman" panose="02020603050405020304" pitchFamily="18" charset="0"/>
                <a:cs typeface="Times New Roman" panose="02020603050405020304" pitchFamily="18" charset="0"/>
              </a:rPr>
              <a:t>svenska i Helsingfors?</a:t>
            </a:r>
            <a:endParaRPr lang="fi-FI" sz="2900" i="1" dirty="0">
              <a:latin typeface="Times New Roman" panose="02020603050405020304" pitchFamily="18" charset="0"/>
              <a:cs typeface="Times New Roman" panose="02020603050405020304" pitchFamily="18" charset="0"/>
            </a:endParaRPr>
          </a:p>
          <a:p>
            <a:r>
              <a:rPr lang="sv-FI" sz="2900" i="1" dirty="0">
                <a:latin typeface="Times New Roman" panose="02020603050405020304" pitchFamily="18" charset="0"/>
                <a:cs typeface="Times New Roman" panose="02020603050405020304" pitchFamily="18" charset="0"/>
              </a:rPr>
              <a:t>Hur ser spektrumet av de ungas problematik ut enligt nyckelaktörerna?</a:t>
            </a:r>
            <a:endParaRPr lang="fi-FI" sz="2900" i="1" dirty="0">
              <a:latin typeface="Times New Roman" panose="02020603050405020304" pitchFamily="18" charset="0"/>
              <a:cs typeface="Times New Roman" panose="02020603050405020304" pitchFamily="18" charset="0"/>
            </a:endParaRPr>
          </a:p>
          <a:p>
            <a:pPr lvl="0"/>
            <a:r>
              <a:rPr lang="sv-FI" sz="2900" i="1" dirty="0" smtClean="0">
                <a:latin typeface="Times New Roman" panose="02020603050405020304" pitchFamily="18" charset="0"/>
                <a:cs typeface="Times New Roman" panose="02020603050405020304" pitchFamily="18" charset="0"/>
              </a:rPr>
              <a:t>Vilka </a:t>
            </a:r>
            <a:r>
              <a:rPr lang="sv-FI" sz="2900" i="1" dirty="0">
                <a:latin typeface="Times New Roman" panose="02020603050405020304" pitchFamily="18" charset="0"/>
                <a:cs typeface="Times New Roman" panose="02020603050405020304" pitchFamily="18" charset="0"/>
              </a:rPr>
              <a:t>är de kritiska </a:t>
            </a:r>
            <a:r>
              <a:rPr lang="sv-FI" sz="2900" i="1" dirty="0" smtClean="0">
                <a:latin typeface="Times New Roman" panose="02020603050405020304" pitchFamily="18" charset="0"/>
                <a:cs typeface="Times New Roman" panose="02020603050405020304" pitchFamily="18" charset="0"/>
              </a:rPr>
              <a:t>områdena </a:t>
            </a:r>
            <a:r>
              <a:rPr lang="sv-FI" sz="2900" i="1" dirty="0">
                <a:latin typeface="Times New Roman" panose="02020603050405020304" pitchFamily="18" charset="0"/>
                <a:cs typeface="Times New Roman" panose="02020603050405020304" pitchFamily="18" charset="0"/>
              </a:rPr>
              <a:t>inom </a:t>
            </a:r>
            <a:r>
              <a:rPr lang="sv-FI" sz="2900" i="1" dirty="0" smtClean="0">
                <a:latin typeface="Times New Roman" panose="02020603050405020304" pitchFamily="18" charset="0"/>
                <a:cs typeface="Times New Roman" panose="02020603050405020304" pitchFamily="18" charset="0"/>
              </a:rPr>
              <a:t>stödstrukturerna/vårdkedjorna </a:t>
            </a:r>
            <a:r>
              <a:rPr lang="sv-FI" sz="2900" i="1" dirty="0">
                <a:latin typeface="Times New Roman" panose="02020603050405020304" pitchFamily="18" charset="0"/>
                <a:cs typeface="Times New Roman" panose="02020603050405020304" pitchFamily="18" charset="0"/>
              </a:rPr>
              <a:t>för unga med psykisk ohälsa? </a:t>
            </a:r>
            <a:endParaRPr lang="fi-FI" sz="2900" i="1" dirty="0">
              <a:latin typeface="Times New Roman" panose="02020603050405020304" pitchFamily="18" charset="0"/>
              <a:cs typeface="Times New Roman" panose="02020603050405020304" pitchFamily="18" charset="0"/>
            </a:endParaRPr>
          </a:p>
          <a:p>
            <a:pPr lvl="0"/>
            <a:r>
              <a:rPr lang="sv-FI" sz="2900" i="1" dirty="0" smtClean="0">
                <a:latin typeface="Times New Roman" panose="02020603050405020304" pitchFamily="18" charset="0"/>
                <a:cs typeface="Times New Roman" panose="02020603050405020304" pitchFamily="18" charset="0"/>
              </a:rPr>
              <a:t>Vilka </a:t>
            </a:r>
            <a:r>
              <a:rPr lang="sv-FI" sz="2900" i="1" dirty="0">
                <a:latin typeface="Times New Roman" panose="02020603050405020304" pitchFamily="18" charset="0"/>
                <a:cs typeface="Times New Roman" panose="02020603050405020304" pitchFamily="18" charset="0"/>
              </a:rPr>
              <a:t>är fungerande modeller inom </a:t>
            </a:r>
            <a:r>
              <a:rPr lang="sv-FI" sz="2900" i="1" dirty="0" smtClean="0">
                <a:latin typeface="Times New Roman" panose="02020603050405020304" pitchFamily="18" charset="0"/>
                <a:cs typeface="Times New Roman" panose="02020603050405020304" pitchFamily="18" charset="0"/>
              </a:rPr>
              <a:t>stödstrukturerna (god praktik)?</a:t>
            </a:r>
            <a:endParaRPr lang="fi-FI" sz="2900" i="1" dirty="0">
              <a:latin typeface="Times New Roman" panose="02020603050405020304" pitchFamily="18" charset="0"/>
              <a:cs typeface="Times New Roman" panose="02020603050405020304" pitchFamily="18" charset="0"/>
            </a:endParaRPr>
          </a:p>
          <a:p>
            <a:pPr marL="0" indent="0">
              <a:buNone/>
            </a:pPr>
            <a:endParaRPr lang="fi-FI" sz="2400" dirty="0" smtClean="0">
              <a:latin typeface="Times New Roman" panose="02020603050405020304" pitchFamily="18" charset="0"/>
              <a:cs typeface="Times New Roman" panose="02020603050405020304" pitchFamily="18" charset="0"/>
            </a:endParaRPr>
          </a:p>
          <a:p>
            <a:pPr marL="0" indent="0">
              <a:buNone/>
            </a:pPr>
            <a:endParaRPr lang="sv-SE" sz="24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31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p:txBody>
          <a:bodyPr>
            <a:normAutofit fontScale="40000" lnSpcReduction="20000"/>
          </a:bodyPr>
          <a:lstStyle/>
          <a:p>
            <a:pPr marL="0" indent="0">
              <a:buNone/>
            </a:pPr>
            <a:r>
              <a:rPr lang="fi-FI" sz="6000" dirty="0" err="1" smtClean="0">
                <a:latin typeface="Times New Roman" panose="02020603050405020304" pitchFamily="18" charset="0"/>
                <a:cs typeface="Times New Roman" panose="02020603050405020304" pitchFamily="18" charset="0"/>
              </a:rPr>
              <a:t>Praktikforskning</a:t>
            </a:r>
            <a:endParaRPr lang="fi-FI" sz="6000" dirty="0" smtClean="0">
              <a:latin typeface="Times New Roman" panose="02020603050405020304" pitchFamily="18" charset="0"/>
              <a:cs typeface="Times New Roman" panose="02020603050405020304" pitchFamily="18" charset="0"/>
            </a:endParaRPr>
          </a:p>
          <a:p>
            <a:pPr marL="0" indent="0">
              <a:buNone/>
            </a:pPr>
            <a:endParaRPr lang="fi-FI" sz="2400" dirty="0">
              <a:latin typeface="Times New Roman" panose="02020603050405020304" pitchFamily="18" charset="0"/>
              <a:cs typeface="Times New Roman" panose="02020603050405020304" pitchFamily="18" charset="0"/>
            </a:endParaRPr>
          </a:p>
          <a:p>
            <a:pPr marL="0" indent="0">
              <a:buNone/>
            </a:pPr>
            <a:endParaRPr lang="fi-FI" sz="2400" i="1" dirty="0" smtClean="0">
              <a:latin typeface="Times New Roman" panose="02020603050405020304" pitchFamily="18" charset="0"/>
              <a:cs typeface="Times New Roman" panose="02020603050405020304" pitchFamily="18" charset="0"/>
            </a:endParaRPr>
          </a:p>
          <a:p>
            <a:pPr marL="0" indent="0">
              <a:buNone/>
            </a:pPr>
            <a:endParaRPr lang="fi-FI" sz="2400" i="1" dirty="0">
              <a:latin typeface="Times New Roman" panose="02020603050405020304" pitchFamily="18" charset="0"/>
              <a:cs typeface="Times New Roman" panose="02020603050405020304" pitchFamily="18" charset="0"/>
            </a:endParaRPr>
          </a:p>
          <a:p>
            <a:pPr marL="0" indent="0">
              <a:buNone/>
            </a:pPr>
            <a:endParaRPr lang="fi-FI" sz="2400" i="1" dirty="0" smtClean="0">
              <a:latin typeface="Times New Roman" panose="02020603050405020304" pitchFamily="18" charset="0"/>
              <a:cs typeface="Times New Roman" panose="02020603050405020304" pitchFamily="18" charset="0"/>
            </a:endParaRPr>
          </a:p>
          <a:p>
            <a:pPr marL="0" indent="0">
              <a:buNone/>
            </a:pPr>
            <a:r>
              <a:rPr lang="fi-FI" sz="6000" i="1" dirty="0" smtClean="0">
                <a:latin typeface="Times New Roman" panose="02020603050405020304" pitchFamily="18" charset="0"/>
                <a:cs typeface="Times New Roman" panose="02020603050405020304" pitchFamily="18" charset="0"/>
              </a:rPr>
              <a:t>”En </a:t>
            </a:r>
            <a:r>
              <a:rPr lang="fi-FI" sz="6000" i="1" dirty="0" err="1" smtClean="0">
                <a:latin typeface="Times New Roman" panose="02020603050405020304" pitchFamily="18" charset="0"/>
                <a:cs typeface="Times New Roman" panose="02020603050405020304" pitchFamily="18" charset="0"/>
              </a:rPr>
              <a:t>initial</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utgångspunkt</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är</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att</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kunna</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samlas</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vid</a:t>
            </a:r>
            <a:r>
              <a:rPr lang="fi-FI" sz="6000" i="1" dirty="0" smtClean="0">
                <a:latin typeface="Times New Roman" panose="02020603050405020304" pitchFamily="18" charset="0"/>
                <a:cs typeface="Times New Roman" panose="02020603050405020304" pitchFamily="18" charset="0"/>
              </a:rPr>
              <a:t> en </a:t>
            </a:r>
            <a:r>
              <a:rPr lang="fi-FI" sz="6000" b="1" i="1" dirty="0" err="1" smtClean="0">
                <a:latin typeface="Times New Roman" panose="02020603050405020304" pitchFamily="18" charset="0"/>
                <a:cs typeface="Times New Roman" panose="02020603050405020304" pitchFamily="18" charset="0"/>
              </a:rPr>
              <a:t>gemensam</a:t>
            </a:r>
            <a:r>
              <a:rPr lang="fi-FI" sz="6000" b="1" i="1" dirty="0" smtClean="0">
                <a:latin typeface="Times New Roman" panose="02020603050405020304" pitchFamily="18" charset="0"/>
                <a:cs typeface="Times New Roman" panose="02020603050405020304" pitchFamily="18" charset="0"/>
              </a:rPr>
              <a:t> </a:t>
            </a:r>
            <a:r>
              <a:rPr lang="fi-FI" sz="6000" b="1" i="1" dirty="0" err="1" smtClean="0">
                <a:latin typeface="Times New Roman" panose="02020603050405020304" pitchFamily="18" charset="0"/>
                <a:cs typeface="Times New Roman" panose="02020603050405020304" pitchFamily="18" charset="0"/>
              </a:rPr>
              <a:t>problemställning</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och</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att</a:t>
            </a:r>
            <a:r>
              <a:rPr lang="fi-FI" sz="6000" i="1" dirty="0" smtClean="0">
                <a:latin typeface="Times New Roman" panose="02020603050405020304" pitchFamily="18" charset="0"/>
                <a:cs typeface="Times New Roman" panose="02020603050405020304" pitchFamily="18" charset="0"/>
              </a:rPr>
              <a:t> </a:t>
            </a:r>
            <a:r>
              <a:rPr lang="fi-FI" sz="6000" b="1" i="1" dirty="0" err="1" smtClean="0">
                <a:latin typeface="Times New Roman" panose="02020603050405020304" pitchFamily="18" charset="0"/>
                <a:cs typeface="Times New Roman" panose="02020603050405020304" pitchFamily="18" charset="0"/>
              </a:rPr>
              <a:t>identifiera</a:t>
            </a:r>
            <a:r>
              <a:rPr lang="fi-FI" sz="6000" b="1" i="1" dirty="0" smtClean="0">
                <a:latin typeface="Times New Roman" panose="02020603050405020304" pitchFamily="18" charset="0"/>
                <a:cs typeface="Times New Roman" panose="02020603050405020304" pitchFamily="18" charset="0"/>
              </a:rPr>
              <a:t> </a:t>
            </a:r>
            <a:r>
              <a:rPr lang="fi-FI" sz="6000" b="1" i="1" dirty="0" err="1" smtClean="0">
                <a:latin typeface="Times New Roman" panose="02020603050405020304" pitchFamily="18" charset="0"/>
                <a:cs typeface="Times New Roman" panose="02020603050405020304" pitchFamily="18" charset="0"/>
              </a:rPr>
              <a:t>nyckelaktörer</a:t>
            </a:r>
            <a:r>
              <a:rPr lang="fi-FI" sz="6000" b="1"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som</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har</a:t>
            </a:r>
            <a:r>
              <a:rPr lang="fi-FI" sz="6000" i="1" dirty="0" smtClean="0">
                <a:latin typeface="Times New Roman" panose="02020603050405020304" pitchFamily="18" charset="0"/>
                <a:cs typeface="Times New Roman" panose="02020603050405020304" pitchFamily="18" charset="0"/>
              </a:rPr>
              <a:t> ett </a:t>
            </a:r>
            <a:r>
              <a:rPr lang="fi-FI" sz="6000" i="1" dirty="0" err="1" smtClean="0">
                <a:latin typeface="Times New Roman" panose="02020603050405020304" pitchFamily="18" charset="0"/>
                <a:cs typeface="Times New Roman" panose="02020603050405020304" pitchFamily="18" charset="0"/>
              </a:rPr>
              <a:t>särskilt</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intresse</a:t>
            </a:r>
            <a:r>
              <a:rPr lang="fi-FI" sz="6000" i="1" dirty="0" smtClean="0">
                <a:latin typeface="Times New Roman" panose="02020603050405020304" pitchFamily="18" charset="0"/>
                <a:cs typeface="Times New Roman" panose="02020603050405020304" pitchFamily="18" charset="0"/>
              </a:rPr>
              <a:t> för </a:t>
            </a:r>
            <a:r>
              <a:rPr lang="fi-FI" sz="6000" i="1" dirty="0" err="1" smtClean="0">
                <a:latin typeface="Times New Roman" panose="02020603050405020304" pitchFamily="18" charset="0"/>
                <a:cs typeface="Times New Roman" panose="02020603050405020304" pitchFamily="18" charset="0"/>
              </a:rPr>
              <a:t>den</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aktuella</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problematiken</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Ändå</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är</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betoningen</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här</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inte</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enbart</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på</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hur</a:t>
            </a:r>
            <a:r>
              <a:rPr lang="fi-FI" sz="6000" i="1" dirty="0" smtClean="0">
                <a:latin typeface="Times New Roman" panose="02020603050405020304" pitchFamily="18" charset="0"/>
                <a:cs typeface="Times New Roman" panose="02020603050405020304" pitchFamily="18" charset="0"/>
              </a:rPr>
              <a:t> de </a:t>
            </a:r>
            <a:r>
              <a:rPr lang="fi-FI" sz="6000" i="1" dirty="0" err="1" smtClean="0">
                <a:latin typeface="Times New Roman" panose="02020603050405020304" pitchFamily="18" charset="0"/>
                <a:cs typeface="Times New Roman" panose="02020603050405020304" pitchFamily="18" charset="0"/>
              </a:rPr>
              <a:t>olika</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aktörerna</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ser</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på</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problematiken</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utan</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hur</a:t>
            </a:r>
            <a:r>
              <a:rPr lang="fi-FI" sz="6000" i="1" dirty="0" smtClean="0">
                <a:latin typeface="Times New Roman" panose="02020603050405020304" pitchFamily="18" charset="0"/>
                <a:cs typeface="Times New Roman" panose="02020603050405020304" pitchFamily="18" charset="0"/>
              </a:rPr>
              <a:t> de </a:t>
            </a:r>
            <a:r>
              <a:rPr lang="fi-FI" sz="6000" i="1" dirty="0" err="1" smtClean="0">
                <a:latin typeface="Times New Roman" panose="02020603050405020304" pitchFamily="18" charset="0"/>
                <a:cs typeface="Times New Roman" panose="02020603050405020304" pitchFamily="18" charset="0"/>
              </a:rPr>
              <a:t>ser</a:t>
            </a:r>
            <a:r>
              <a:rPr lang="fi-FI" sz="6000" i="1" dirty="0" smtClean="0">
                <a:latin typeface="Times New Roman" panose="02020603050405020304" pitchFamily="18" charset="0"/>
                <a:cs typeface="Times New Roman" panose="02020603050405020304" pitchFamily="18" charset="0"/>
              </a:rPr>
              <a:t> </a:t>
            </a:r>
            <a:r>
              <a:rPr lang="fi-FI" sz="6000" i="1" dirty="0" err="1" smtClean="0">
                <a:latin typeface="Times New Roman" panose="02020603050405020304" pitchFamily="18" charset="0"/>
                <a:cs typeface="Times New Roman" panose="02020603050405020304" pitchFamily="18" charset="0"/>
              </a:rPr>
              <a:t>på</a:t>
            </a:r>
            <a:r>
              <a:rPr lang="fi-FI" sz="6000" i="1" dirty="0" smtClean="0">
                <a:latin typeface="Times New Roman" panose="02020603050405020304" pitchFamily="18" charset="0"/>
                <a:cs typeface="Times New Roman" panose="02020603050405020304" pitchFamily="18" charset="0"/>
              </a:rPr>
              <a:t> de </a:t>
            </a:r>
            <a:r>
              <a:rPr lang="fi-FI" sz="6000" i="1" dirty="0" err="1" smtClean="0">
                <a:latin typeface="Times New Roman" panose="02020603050405020304" pitchFamily="18" charset="0"/>
                <a:cs typeface="Times New Roman" panose="02020603050405020304" pitchFamily="18" charset="0"/>
              </a:rPr>
              <a:t>olika</a:t>
            </a:r>
            <a:r>
              <a:rPr lang="fi-FI" sz="6000" i="1" dirty="0" smtClean="0">
                <a:latin typeface="Times New Roman" panose="02020603050405020304" pitchFamily="18" charset="0"/>
                <a:cs typeface="Times New Roman" panose="02020603050405020304" pitchFamily="18" charset="0"/>
              </a:rPr>
              <a:t> </a:t>
            </a:r>
            <a:r>
              <a:rPr lang="fi-FI" sz="6000" b="1" i="1" dirty="0" err="1" smtClean="0">
                <a:latin typeface="Times New Roman" panose="02020603050405020304" pitchFamily="18" charset="0"/>
                <a:cs typeface="Times New Roman" panose="02020603050405020304" pitchFamily="18" charset="0"/>
              </a:rPr>
              <a:t>framtida</a:t>
            </a:r>
            <a:r>
              <a:rPr lang="fi-FI" sz="6000" b="1" i="1" dirty="0" smtClean="0">
                <a:latin typeface="Times New Roman" panose="02020603050405020304" pitchFamily="18" charset="0"/>
                <a:cs typeface="Times New Roman" panose="02020603050405020304" pitchFamily="18" charset="0"/>
              </a:rPr>
              <a:t> </a:t>
            </a:r>
            <a:r>
              <a:rPr lang="fi-FI" sz="6000" b="1" i="1" dirty="0" err="1" smtClean="0">
                <a:latin typeface="Times New Roman" panose="02020603050405020304" pitchFamily="18" charset="0"/>
                <a:cs typeface="Times New Roman" panose="02020603050405020304" pitchFamily="18" charset="0"/>
              </a:rPr>
              <a:t>möjligheterna</a:t>
            </a:r>
            <a:r>
              <a:rPr lang="fi-FI" sz="6000" b="1" i="1" smtClean="0">
                <a:latin typeface="Times New Roman" panose="02020603050405020304" pitchFamily="18" charset="0"/>
                <a:cs typeface="Times New Roman" panose="02020603050405020304" pitchFamily="18" charset="0"/>
              </a:rPr>
              <a:t>.” </a:t>
            </a:r>
            <a:r>
              <a:rPr lang="fi-FI" sz="6000" i="1" dirty="0" smtClean="0">
                <a:latin typeface="Times New Roman" panose="02020603050405020304" pitchFamily="18" charset="0"/>
                <a:cs typeface="Times New Roman" panose="02020603050405020304" pitchFamily="18" charset="0"/>
              </a:rPr>
              <a:t>(Julkunen </a:t>
            </a:r>
            <a:r>
              <a:rPr lang="fi-FI" sz="6000" i="1" smtClean="0">
                <a:latin typeface="Times New Roman" panose="02020603050405020304" pitchFamily="18" charset="0"/>
                <a:cs typeface="Times New Roman" panose="02020603050405020304" pitchFamily="18" charset="0"/>
              </a:rPr>
              <a:t>2014)</a:t>
            </a:r>
            <a:endParaRPr lang="fi-FI" sz="6000" i="1" dirty="0" smtClean="0">
              <a:latin typeface="Times New Roman" panose="02020603050405020304" pitchFamily="18" charset="0"/>
              <a:cs typeface="Times New Roman" panose="02020603050405020304" pitchFamily="18" charset="0"/>
            </a:endParaRPr>
          </a:p>
          <a:p>
            <a:pPr marL="0" indent="0">
              <a:buNone/>
            </a:pPr>
            <a:endParaRPr lang="fi-FI" sz="2900" dirty="0">
              <a:latin typeface="Times New Roman" panose="02020603050405020304" pitchFamily="18" charset="0"/>
              <a:cs typeface="Times New Roman" panose="02020603050405020304" pitchFamily="18" charset="0"/>
            </a:endParaRPr>
          </a:p>
          <a:p>
            <a:pPr marL="0" indent="0">
              <a:buNone/>
            </a:pPr>
            <a:endParaRPr lang="fi-FI" sz="2400" dirty="0" smtClean="0">
              <a:latin typeface="Times New Roman" panose="02020603050405020304" pitchFamily="18" charset="0"/>
              <a:cs typeface="Times New Roman" panose="02020603050405020304" pitchFamily="18" charset="0"/>
            </a:endParaRPr>
          </a:p>
          <a:p>
            <a:pPr marL="0" indent="0">
              <a:buNone/>
            </a:pPr>
            <a:endParaRPr lang="sv-SE" sz="24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85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162128"/>
          </a:xfrm>
        </p:spPr>
        <p:txBody>
          <a:bodyPr>
            <a:normAutofit fontScale="32500" lnSpcReduction="20000"/>
          </a:bodyPr>
          <a:lstStyle/>
          <a:p>
            <a:pPr marL="0" indent="0">
              <a:buNone/>
            </a:pPr>
            <a:r>
              <a:rPr lang="fi-FI" sz="7400" dirty="0" err="1" smtClean="0">
                <a:latin typeface="Times New Roman" panose="02020603050405020304" pitchFamily="18" charset="0"/>
                <a:cs typeface="Times New Roman" panose="02020603050405020304" pitchFamily="18" charset="0"/>
              </a:rPr>
              <a:t>Forskningsarena</a:t>
            </a:r>
            <a:endParaRPr lang="fi-FI" sz="7400" dirty="0" smtClean="0">
              <a:latin typeface="Times New Roman" panose="02020603050405020304" pitchFamily="18" charset="0"/>
              <a:cs typeface="Times New Roman" panose="02020603050405020304" pitchFamily="18" charset="0"/>
            </a:endParaRPr>
          </a:p>
          <a:p>
            <a:pPr marL="0" indent="0">
              <a:buNone/>
            </a:pPr>
            <a:endParaRPr lang="fi-FI" sz="2800" dirty="0">
              <a:latin typeface="Times New Roman" panose="02020603050405020304" pitchFamily="18" charset="0"/>
              <a:cs typeface="Times New Roman" panose="02020603050405020304" pitchFamily="18" charset="0"/>
            </a:endParaRPr>
          </a:p>
          <a:p>
            <a:pPr marL="0" indent="0">
              <a:buNone/>
            </a:pPr>
            <a:r>
              <a:rPr lang="fi-FI" sz="2800" dirty="0" smtClean="0">
                <a:latin typeface="Times New Roman" panose="02020603050405020304" pitchFamily="18" charset="0"/>
                <a:cs typeface="Times New Roman" panose="02020603050405020304" pitchFamily="18" charset="0"/>
              </a:rPr>
              <a:t>		</a:t>
            </a:r>
            <a:br>
              <a:rPr lang="fi-FI" sz="2800" dirty="0" smtClean="0">
                <a:latin typeface="Times New Roman" panose="02020603050405020304" pitchFamily="18" charset="0"/>
                <a:cs typeface="Times New Roman" panose="02020603050405020304" pitchFamily="18" charset="0"/>
              </a:rPr>
            </a:br>
            <a:r>
              <a:rPr lang="fi-FI" sz="2800" dirty="0" smtClean="0">
                <a:latin typeface="Times New Roman" panose="02020603050405020304" pitchFamily="18" charset="0"/>
                <a:cs typeface="Times New Roman" panose="02020603050405020304" pitchFamily="18" charset="0"/>
              </a:rPr>
              <a:t/>
            </a:r>
            <a:br>
              <a:rPr lang="fi-FI" sz="2800" dirty="0" smtClean="0">
                <a:latin typeface="Times New Roman" panose="02020603050405020304" pitchFamily="18" charset="0"/>
                <a:cs typeface="Times New Roman" panose="02020603050405020304" pitchFamily="18" charset="0"/>
              </a:rPr>
            </a:br>
            <a:r>
              <a:rPr lang="fi-FI" sz="2800" dirty="0" smtClean="0">
                <a:latin typeface="Times New Roman" panose="02020603050405020304" pitchFamily="18" charset="0"/>
                <a:cs typeface="Times New Roman" panose="02020603050405020304" pitchFamily="18" charset="0"/>
              </a:rPr>
              <a:t/>
            </a:r>
            <a:br>
              <a:rPr lang="fi-FI" sz="2800" dirty="0" smtClean="0">
                <a:latin typeface="Times New Roman" panose="02020603050405020304" pitchFamily="18" charset="0"/>
                <a:cs typeface="Times New Roman" panose="02020603050405020304" pitchFamily="18" charset="0"/>
              </a:rPr>
            </a:br>
            <a:r>
              <a:rPr lang="fi-FI" sz="2800" dirty="0" smtClean="0">
                <a:latin typeface="Times New Roman" panose="02020603050405020304" pitchFamily="18" charset="0"/>
                <a:cs typeface="Times New Roman" panose="02020603050405020304" pitchFamily="18" charset="0"/>
              </a:rPr>
              <a:t/>
            </a:r>
            <a:br>
              <a:rPr lang="fi-FI" sz="2800" dirty="0" smtClean="0">
                <a:latin typeface="Times New Roman" panose="02020603050405020304" pitchFamily="18" charset="0"/>
                <a:cs typeface="Times New Roman" panose="02020603050405020304" pitchFamily="18" charset="0"/>
              </a:rPr>
            </a:br>
            <a:r>
              <a:rPr lang="fi-FI" sz="2800" dirty="0" smtClean="0">
                <a:latin typeface="Times New Roman" panose="02020603050405020304" pitchFamily="18" charset="0"/>
                <a:cs typeface="Times New Roman" panose="02020603050405020304" pitchFamily="18" charset="0"/>
              </a:rPr>
              <a:t/>
            </a:r>
            <a:br>
              <a:rPr lang="fi-FI" sz="2800" dirty="0" smtClean="0">
                <a:latin typeface="Times New Roman" panose="02020603050405020304" pitchFamily="18" charset="0"/>
                <a:cs typeface="Times New Roman" panose="02020603050405020304" pitchFamily="18" charset="0"/>
              </a:rPr>
            </a:br>
            <a:r>
              <a:rPr lang="fi-FI" sz="28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Tjänster</a:t>
            </a:r>
            <a:r>
              <a:rPr lang="fi-FI" sz="6200" dirty="0" smtClean="0">
                <a:latin typeface="Times New Roman" panose="02020603050405020304" pitchFamily="18" charset="0"/>
                <a:cs typeface="Times New Roman" panose="02020603050405020304" pitchFamily="18" charset="0"/>
              </a:rPr>
              <a:t> för </a:t>
            </a:r>
            <a:r>
              <a:rPr lang="fi-FI" sz="6200" dirty="0" err="1" smtClean="0">
                <a:latin typeface="Times New Roman" panose="02020603050405020304" pitchFamily="18" charset="0"/>
                <a:cs typeface="Times New Roman" panose="02020603050405020304" pitchFamily="18" charset="0"/>
              </a:rPr>
              <a:t>unga</a:t>
            </a:r>
            <a:r>
              <a:rPr lang="fi-FI" sz="6200" dirty="0" smtClean="0">
                <a:latin typeface="Times New Roman" panose="02020603050405020304" pitchFamily="18" charset="0"/>
                <a:cs typeface="Times New Roman" panose="02020603050405020304" pitchFamily="18" charset="0"/>
              </a:rPr>
              <a:t> (Nuorten palvelut)</a:t>
            </a:r>
          </a:p>
          <a:p>
            <a:pPr marL="0" indent="0">
              <a:buNone/>
            </a:pPr>
            <a:endParaRPr lang="fi-FI" sz="6200" dirty="0">
              <a:latin typeface="Times New Roman" panose="02020603050405020304" pitchFamily="18" charset="0"/>
              <a:cs typeface="Times New Roman" panose="02020603050405020304" pitchFamily="18" charset="0"/>
            </a:endParaRPr>
          </a:p>
          <a:p>
            <a:pPr marL="0" indent="0">
              <a:buNone/>
            </a:pP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Elev-</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och</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studerandevård</a:t>
            </a:r>
            <a:endParaRPr lang="fi-FI" sz="6200" dirty="0" smtClean="0">
              <a:latin typeface="Times New Roman" panose="02020603050405020304" pitchFamily="18" charset="0"/>
              <a:cs typeface="Times New Roman" panose="02020603050405020304" pitchFamily="18" charset="0"/>
            </a:endParaRPr>
          </a:p>
          <a:p>
            <a:pPr marL="0" indent="0">
              <a:buNone/>
            </a:pPr>
            <a:r>
              <a:rPr lang="fi-FI" sz="6200" dirty="0">
                <a:latin typeface="Times New Roman" panose="02020603050405020304" pitchFamily="18" charset="0"/>
                <a:cs typeface="Times New Roman" panose="02020603050405020304" pitchFamily="18" charset="0"/>
              </a:rPr>
              <a:t>	</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Ungdomsstationen</a:t>
            </a:r>
            <a:endParaRPr lang="fi-FI" sz="6200" dirty="0" smtClean="0">
              <a:latin typeface="Times New Roman" panose="02020603050405020304" pitchFamily="18" charset="0"/>
              <a:cs typeface="Times New Roman" panose="02020603050405020304" pitchFamily="18" charset="0"/>
            </a:endParaRPr>
          </a:p>
          <a:p>
            <a:pPr marL="0" indent="0">
              <a:buNone/>
            </a:pPr>
            <a:r>
              <a:rPr lang="fi-FI" sz="6200" dirty="0">
                <a:latin typeface="Times New Roman" panose="02020603050405020304" pitchFamily="18" charset="0"/>
                <a:cs typeface="Times New Roman" panose="02020603050405020304" pitchFamily="18" charset="0"/>
              </a:rPr>
              <a:t>	</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Utkomststöd</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och</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socialt</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arbete</a:t>
            </a:r>
            <a:r>
              <a:rPr lang="fi-FI" sz="6200" dirty="0" smtClean="0">
                <a:latin typeface="Times New Roman" panose="02020603050405020304" pitchFamily="18" charset="0"/>
                <a:cs typeface="Times New Roman" panose="02020603050405020304" pitchFamily="18" charset="0"/>
              </a:rPr>
              <a:t> </a:t>
            </a:r>
          </a:p>
          <a:p>
            <a:pPr marL="0" indent="0">
              <a:buNone/>
            </a:pPr>
            <a:r>
              <a:rPr lang="fi-FI" sz="6200" dirty="0">
                <a:latin typeface="Times New Roman" panose="02020603050405020304" pitchFamily="18" charset="0"/>
                <a:cs typeface="Times New Roman" panose="02020603050405020304" pitchFamily="18" charset="0"/>
              </a:rPr>
              <a:t>	</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Arbetskraftstjänster</a:t>
            </a:r>
            <a:endParaRPr lang="fi-FI" sz="6200" dirty="0" smtClean="0">
              <a:latin typeface="Times New Roman" panose="02020603050405020304" pitchFamily="18" charset="0"/>
              <a:cs typeface="Times New Roman" panose="02020603050405020304" pitchFamily="18" charset="0"/>
            </a:endParaRPr>
          </a:p>
          <a:p>
            <a:pPr marL="0" indent="0">
              <a:buNone/>
            </a:pPr>
            <a:r>
              <a:rPr lang="fi-FI" sz="6200" dirty="0">
                <a:latin typeface="Times New Roman" panose="02020603050405020304" pitchFamily="18" charset="0"/>
                <a:cs typeface="Times New Roman" panose="02020603050405020304" pitchFamily="18" charset="0"/>
              </a:rPr>
              <a:t>	</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Barnskyddets</a:t>
            </a:r>
            <a:r>
              <a:rPr lang="fi-FI" sz="6200" dirty="0" smtClean="0">
                <a:latin typeface="Times New Roman" panose="02020603050405020304" pitchFamily="18" charset="0"/>
                <a:cs typeface="Times New Roman" panose="02020603050405020304" pitchFamily="18" charset="0"/>
              </a:rPr>
              <a:t> </a:t>
            </a:r>
            <a:r>
              <a:rPr lang="fi-FI" sz="6200" dirty="0" err="1" smtClean="0">
                <a:latin typeface="Times New Roman" panose="02020603050405020304" pitchFamily="18" charset="0"/>
                <a:cs typeface="Times New Roman" panose="02020603050405020304" pitchFamily="18" charset="0"/>
              </a:rPr>
              <a:t>eftervård</a:t>
            </a:r>
            <a:r>
              <a:rPr lang="sv-SE" sz="4400" dirty="0" smtClean="0">
                <a:latin typeface="Times New Roman" panose="02020603050405020304" pitchFamily="18" charset="0"/>
                <a:cs typeface="Times New Roman" panose="02020603050405020304" pitchFamily="18" charset="0"/>
              </a:rPr>
              <a:t/>
            </a:r>
            <a:br>
              <a:rPr lang="sv-SE" sz="4400" dirty="0" smtClean="0">
                <a:latin typeface="Times New Roman" panose="02020603050405020304" pitchFamily="18" charset="0"/>
                <a:cs typeface="Times New Roman" panose="02020603050405020304" pitchFamily="18" charset="0"/>
              </a:rPr>
            </a:br>
            <a:endParaRPr lang="sv-SE" sz="4400" dirty="0" smtClean="0">
              <a:latin typeface="Times New Roman" panose="02020603050405020304" pitchFamily="18" charset="0"/>
              <a:cs typeface="Times New Roman" panose="02020603050405020304" pitchFamily="18" charset="0"/>
            </a:endParaRPr>
          </a:p>
          <a:p>
            <a:pPr marL="0" indent="0">
              <a:buNone/>
            </a:pPr>
            <a:endParaRPr lang="sv-SE" sz="64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386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162128"/>
          </a:xfrm>
        </p:spPr>
        <p:txBody>
          <a:bodyPr>
            <a:normAutofit fontScale="25000" lnSpcReduction="20000"/>
          </a:bodyPr>
          <a:lstStyle/>
          <a:p>
            <a:pPr marL="0" indent="0">
              <a:buNone/>
            </a:pPr>
            <a:r>
              <a:rPr lang="fi-FI" sz="9600" dirty="0" err="1" smtClean="0">
                <a:latin typeface="Times New Roman" panose="02020603050405020304" pitchFamily="18" charset="0"/>
                <a:cs typeface="Times New Roman" panose="02020603050405020304" pitchFamily="18" charset="0"/>
              </a:rPr>
              <a:t>Forskningsarena</a:t>
            </a:r>
            <a:r>
              <a:rPr lang="fi-FI" sz="9600" dirty="0" smtClean="0">
                <a:latin typeface="Times New Roman" panose="02020603050405020304" pitchFamily="18" charset="0"/>
                <a:cs typeface="Times New Roman" panose="02020603050405020304" pitchFamily="18" charset="0"/>
              </a:rPr>
              <a:t>: </a:t>
            </a:r>
            <a:r>
              <a:rPr lang="sv-SE" sz="9600" dirty="0" smtClean="0">
                <a:latin typeface="Times New Roman" panose="02020603050405020304" pitchFamily="18" charset="0"/>
                <a:cs typeface="Times New Roman" panose="02020603050405020304" pitchFamily="18" charset="0"/>
              </a:rPr>
              <a:t>Svenskspråkig </a:t>
            </a:r>
            <a:r>
              <a:rPr lang="sv-SE" sz="9600" dirty="0">
                <a:latin typeface="Times New Roman" panose="02020603050405020304" pitchFamily="18" charset="0"/>
                <a:cs typeface="Times New Roman" panose="02020603050405020304" pitchFamily="18" charset="0"/>
              </a:rPr>
              <a:t>service som stöder ungas psykiska hälsa i </a:t>
            </a:r>
            <a:r>
              <a:rPr lang="sv-SE" sz="9600" dirty="0" smtClean="0">
                <a:latin typeface="Times New Roman" panose="02020603050405020304" pitchFamily="18" charset="0"/>
                <a:cs typeface="Times New Roman" panose="02020603050405020304" pitchFamily="18" charset="0"/>
              </a:rPr>
              <a:t>Helsingfors (nyckelaktörer)</a:t>
            </a:r>
            <a:r>
              <a:rPr lang="sv-SE" sz="2800" dirty="0" smtClean="0">
                <a:latin typeface="Times New Roman" panose="02020603050405020304" pitchFamily="18" charset="0"/>
                <a:cs typeface="Times New Roman" panose="02020603050405020304" pitchFamily="18" charset="0"/>
              </a:rPr>
              <a:t/>
            </a:r>
            <a:br>
              <a:rPr lang="sv-SE" sz="2800" dirty="0" smtClean="0">
                <a:latin typeface="Times New Roman" panose="02020603050405020304" pitchFamily="18" charset="0"/>
                <a:cs typeface="Times New Roman" panose="02020603050405020304" pitchFamily="18" charset="0"/>
              </a:rPr>
            </a:br>
            <a:endParaRPr lang="sv-SE" sz="2400" dirty="0" smtClean="0">
              <a:latin typeface="Times New Roman" panose="02020603050405020304" pitchFamily="18" charset="0"/>
              <a:cs typeface="Times New Roman" panose="02020603050405020304" pitchFamily="18" charset="0"/>
            </a:endParaRPr>
          </a:p>
          <a:p>
            <a:pPr>
              <a:buFontTx/>
              <a:buChar char="-"/>
            </a:pPr>
            <a:r>
              <a:rPr lang="sv-SE" sz="6400" dirty="0" smtClean="0">
                <a:latin typeface="Times New Roman" panose="02020603050405020304" pitchFamily="18" charset="0"/>
                <a:cs typeface="Times New Roman" panose="02020603050405020304" pitchFamily="18" charset="0"/>
              </a:rPr>
              <a:t>Elev- och studerandevård (åk 7-9 samt andra stadiet, gymnasier, Utbildningsverket)</a:t>
            </a:r>
          </a:p>
          <a:p>
            <a:pPr>
              <a:buFontTx/>
              <a:buChar char="-"/>
            </a:pPr>
            <a:r>
              <a:rPr lang="sv-SE" sz="6400" dirty="0" smtClean="0">
                <a:latin typeface="Times New Roman" panose="02020603050405020304" pitchFamily="18" charset="0"/>
                <a:cs typeface="Times New Roman" panose="02020603050405020304" pitchFamily="18" charset="0"/>
              </a:rPr>
              <a:t>Hälsostationsservice på </a:t>
            </a:r>
            <a:r>
              <a:rPr lang="sv-SE" sz="6400" dirty="0">
                <a:latin typeface="Times New Roman" panose="02020603050405020304" pitchFamily="18" charset="0"/>
                <a:cs typeface="Times New Roman" panose="02020603050405020304" pitchFamily="18" charset="0"/>
              </a:rPr>
              <a:t>svenska (Social-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HUCS </a:t>
            </a:r>
            <a:r>
              <a:rPr lang="sv-SE" sz="6400" dirty="0">
                <a:latin typeface="Times New Roman" panose="02020603050405020304" pitchFamily="18" charset="0"/>
                <a:cs typeface="Times New Roman" panose="02020603050405020304" pitchFamily="18" charset="0"/>
              </a:rPr>
              <a:t>Ungdomspsykiatri / TAK-polikliniken</a:t>
            </a:r>
          </a:p>
          <a:p>
            <a:pPr>
              <a:buFontTx/>
              <a:buChar char="-"/>
            </a:pPr>
            <a:r>
              <a:rPr lang="sv-SE" sz="6400" dirty="0" smtClean="0">
                <a:latin typeface="Times New Roman" panose="02020603050405020304" pitchFamily="18" charset="0"/>
                <a:cs typeface="Times New Roman" panose="02020603050405020304" pitchFamily="18" charset="0"/>
              </a:rPr>
              <a:t>HUCS </a:t>
            </a:r>
            <a:r>
              <a:rPr lang="sv-SE" sz="6400" dirty="0">
                <a:latin typeface="Times New Roman" panose="02020603050405020304" pitchFamily="18" charset="0"/>
                <a:cs typeface="Times New Roman" panose="02020603050405020304" pitchFamily="18" charset="0"/>
              </a:rPr>
              <a:t>Ungdomspsykiatrins svenskspråkiga </a:t>
            </a:r>
            <a:r>
              <a:rPr lang="sv-SE" sz="6400" dirty="0" smtClean="0">
                <a:latin typeface="Times New Roman" panose="02020603050405020304" pitchFamily="18" charset="0"/>
                <a:cs typeface="Times New Roman" panose="02020603050405020304" pitchFamily="18" charset="0"/>
              </a:rPr>
              <a:t>poliklinik</a:t>
            </a:r>
          </a:p>
          <a:p>
            <a:pPr>
              <a:buFontTx/>
              <a:buChar char="-"/>
            </a:pPr>
            <a:r>
              <a:rPr lang="sv-SE" sz="6400" dirty="0">
                <a:latin typeface="Times New Roman" panose="02020603050405020304" pitchFamily="18" charset="0"/>
                <a:cs typeface="Times New Roman" panose="02020603050405020304" pitchFamily="18" charset="0"/>
              </a:rPr>
              <a:t>Stengårds psykiatriska </a:t>
            </a:r>
            <a:r>
              <a:rPr lang="sv-SE" sz="6400" dirty="0" smtClean="0">
                <a:latin typeface="Times New Roman" panose="02020603050405020304" pitchFamily="18" charset="0"/>
                <a:cs typeface="Times New Roman" panose="02020603050405020304" pitchFamily="18" charset="0"/>
              </a:rPr>
              <a:t>poliklinik</a:t>
            </a:r>
            <a:r>
              <a:rPr lang="sv-SE" sz="6400" dirty="0">
                <a:latin typeface="Times New Roman" panose="02020603050405020304" pitchFamily="18" charset="0"/>
                <a:cs typeface="Times New Roman" panose="02020603050405020304" pitchFamily="18" charset="0"/>
              </a:rPr>
              <a:t> </a:t>
            </a:r>
            <a:r>
              <a:rPr lang="sv-SE" sz="6400" dirty="0" smtClean="0">
                <a:latin typeface="Times New Roman" panose="02020603050405020304" pitchFamily="18" charset="0"/>
                <a:cs typeface="Times New Roman" panose="02020603050405020304" pitchFamily="18" charset="0"/>
              </a:rPr>
              <a:t>(Social-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Barnskydd </a:t>
            </a:r>
            <a:r>
              <a:rPr lang="sv-SE" sz="6400" dirty="0">
                <a:latin typeface="Times New Roman" panose="02020603050405020304" pitchFamily="18" charset="0"/>
                <a:cs typeface="Times New Roman" panose="02020603050405020304" pitchFamily="18" charset="0"/>
              </a:rPr>
              <a:t>(Social-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Utkomststöd </a:t>
            </a:r>
            <a:r>
              <a:rPr lang="sv-SE" sz="6400" dirty="0">
                <a:latin typeface="Times New Roman" panose="02020603050405020304" pitchFamily="18" charset="0"/>
                <a:cs typeface="Times New Roman" panose="02020603050405020304" pitchFamily="18" charset="0"/>
              </a:rPr>
              <a:t>och socialt arbete för personer under 25 </a:t>
            </a:r>
            <a:r>
              <a:rPr lang="sv-SE" sz="6400" dirty="0" smtClean="0">
                <a:latin typeface="Times New Roman" panose="02020603050405020304" pitchFamily="18" charset="0"/>
                <a:cs typeface="Times New Roman" panose="02020603050405020304" pitchFamily="18" charset="0"/>
              </a:rPr>
              <a:t>år </a:t>
            </a:r>
            <a:r>
              <a:rPr lang="sv-SE" sz="6400" dirty="0">
                <a:latin typeface="Times New Roman" panose="02020603050405020304" pitchFamily="18" charset="0"/>
                <a:cs typeface="Times New Roman" panose="02020603050405020304" pitchFamily="18" charset="0"/>
              </a:rPr>
              <a:t>(Social- och hälsovårdsverket)</a:t>
            </a:r>
          </a:p>
          <a:p>
            <a:pPr>
              <a:buFontTx/>
              <a:buChar char="-"/>
            </a:pPr>
            <a:r>
              <a:rPr lang="sv-SE" sz="6400" dirty="0">
                <a:latin typeface="Times New Roman" panose="02020603050405020304" pitchFamily="18" charset="0"/>
                <a:cs typeface="Times New Roman" panose="02020603050405020304" pitchFamily="18" charset="0"/>
              </a:rPr>
              <a:t>Familjerådgivningen (Social-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Ungdomsstationen </a:t>
            </a:r>
            <a:r>
              <a:rPr lang="sv-SE" sz="6400" dirty="0">
                <a:latin typeface="Times New Roman" panose="02020603050405020304" pitchFamily="18" charset="0"/>
                <a:cs typeface="Times New Roman" panose="02020603050405020304" pitchFamily="18" charset="0"/>
              </a:rPr>
              <a:t>(Social-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Sjukhusskolan (EVA-enheten, Utbildningsverket)</a:t>
            </a:r>
          </a:p>
          <a:p>
            <a:pPr>
              <a:buFontTx/>
              <a:buChar char="-"/>
            </a:pPr>
            <a:r>
              <a:rPr lang="sv-SE" sz="6400" dirty="0" smtClean="0">
                <a:latin typeface="Times New Roman" panose="02020603050405020304" pitchFamily="18" charset="0"/>
                <a:cs typeface="Times New Roman" panose="02020603050405020304" pitchFamily="18" charset="0"/>
              </a:rPr>
              <a:t>Ungdomsverkstaden Sveps (Starten och uppsökandeverksamhet)</a:t>
            </a:r>
          </a:p>
          <a:p>
            <a:pPr>
              <a:buFontTx/>
              <a:buChar char="-"/>
            </a:pPr>
            <a:r>
              <a:rPr lang="sv-SE" sz="6400" dirty="0" smtClean="0">
                <a:latin typeface="Times New Roman" panose="02020603050405020304" pitchFamily="18" charset="0"/>
                <a:cs typeface="Times New Roman" panose="02020603050405020304" pitchFamily="18" charset="0"/>
              </a:rPr>
              <a:t>Yrkesinstitutet </a:t>
            </a:r>
            <a:r>
              <a:rPr lang="sv-SE" sz="6400" dirty="0" err="1" smtClean="0">
                <a:latin typeface="Times New Roman" panose="02020603050405020304" pitchFamily="18" charset="0"/>
                <a:cs typeface="Times New Roman" panose="02020603050405020304" pitchFamily="18" charset="0"/>
              </a:rPr>
              <a:t>Prakticum</a:t>
            </a:r>
            <a:r>
              <a:rPr lang="sv-SE" sz="6400" dirty="0" smtClean="0">
                <a:latin typeface="Times New Roman" panose="02020603050405020304" pitchFamily="18" charset="0"/>
                <a:cs typeface="Times New Roman" panose="02020603050405020304" pitchFamily="18" charset="0"/>
              </a:rPr>
              <a:t> (studerandevård, Utbildningsverket, Social- och hälsovårdsverket)</a:t>
            </a:r>
          </a:p>
          <a:p>
            <a:pPr>
              <a:buFontTx/>
              <a:buChar char="-"/>
            </a:pPr>
            <a:r>
              <a:rPr lang="sv-SE" sz="6400" dirty="0" smtClean="0">
                <a:latin typeface="Times New Roman" panose="02020603050405020304" pitchFamily="18" charset="0"/>
                <a:cs typeface="Times New Roman" panose="02020603050405020304" pitchFamily="18" charset="0"/>
              </a:rPr>
              <a:t>Folkhälsan, Mottagningen för unga och unga vuxna (</a:t>
            </a:r>
            <a:r>
              <a:rPr lang="sv-SE" sz="6400" dirty="0" err="1" smtClean="0">
                <a:latin typeface="Times New Roman" panose="02020603050405020304" pitchFamily="18" charset="0"/>
                <a:cs typeface="Times New Roman" panose="02020603050405020304" pitchFamily="18" charset="0"/>
              </a:rPr>
              <a:t>fd</a:t>
            </a:r>
            <a:r>
              <a:rPr lang="sv-SE" sz="6400" dirty="0" smtClean="0">
                <a:latin typeface="Times New Roman" panose="02020603050405020304" pitchFamily="18" charset="0"/>
                <a:cs typeface="Times New Roman" panose="02020603050405020304" pitchFamily="18" charset="0"/>
              </a:rPr>
              <a:t> Tonårspolikliniken)</a:t>
            </a:r>
          </a:p>
          <a:p>
            <a:pPr>
              <a:buFontTx/>
              <a:buChar char="-"/>
            </a:pPr>
            <a:r>
              <a:rPr lang="sv-SE" sz="6400" dirty="0" smtClean="0">
                <a:latin typeface="Times New Roman" panose="02020603050405020304" pitchFamily="18" charset="0"/>
                <a:cs typeface="Times New Roman" panose="02020603050405020304" pitchFamily="18" charset="0"/>
              </a:rPr>
              <a:t>Krisjouren för unga</a:t>
            </a:r>
          </a:p>
          <a:p>
            <a:pPr marL="0" indent="0">
              <a:buNone/>
            </a:pPr>
            <a:endParaRPr lang="sv-SE" sz="64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081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p:txBody>
          <a:bodyPr>
            <a:normAutofit lnSpcReduction="10000"/>
          </a:bodyPr>
          <a:lstStyle/>
          <a:p>
            <a:pPr marL="0" indent="0">
              <a:buNone/>
            </a:pPr>
            <a:r>
              <a:rPr lang="sv-SE" sz="2400" dirty="0" smtClean="0">
                <a:latin typeface="Times New Roman" panose="02020603050405020304" pitchFamily="18" charset="0"/>
                <a:cs typeface="Times New Roman" panose="02020603050405020304" pitchFamily="18" charset="0"/>
              </a:rPr>
              <a:t>Process mars-december 2014</a:t>
            </a:r>
          </a:p>
          <a:p>
            <a:pPr marL="0" indent="0">
              <a:buNone/>
            </a:pPr>
            <a:endParaRPr lang="sv-SE" sz="1800" dirty="0" smtClean="0">
              <a:latin typeface="Times New Roman" panose="02020603050405020304" pitchFamily="18" charset="0"/>
              <a:cs typeface="Times New Roman" panose="02020603050405020304" pitchFamily="18" charset="0"/>
            </a:endParaRPr>
          </a:p>
          <a:p>
            <a:r>
              <a:rPr lang="sv-SE" sz="1800" dirty="0" smtClean="0">
                <a:latin typeface="Times New Roman" panose="02020603050405020304" pitchFamily="18" charset="0"/>
                <a:cs typeface="Times New Roman" panose="02020603050405020304" pitchFamily="18" charset="0"/>
              </a:rPr>
              <a:t>Inledande samtal med aktörer</a:t>
            </a:r>
          </a:p>
          <a:p>
            <a:r>
              <a:rPr lang="sv-SE" sz="1800" dirty="0" smtClean="0">
                <a:latin typeface="Times New Roman" panose="02020603050405020304" pitchFamily="18" charset="0"/>
                <a:cs typeface="Times New Roman" panose="02020603050405020304" pitchFamily="18" charset="0"/>
              </a:rPr>
              <a:t>E-post samt telefonförfrågningar och -intervjuer</a:t>
            </a:r>
          </a:p>
          <a:p>
            <a:r>
              <a:rPr lang="sv-SE" sz="1800" dirty="0" smtClean="0">
                <a:latin typeface="Times New Roman" panose="02020603050405020304" pitchFamily="18" charset="0"/>
                <a:cs typeface="Times New Roman" panose="02020603050405020304" pitchFamily="18" charset="0"/>
              </a:rPr>
              <a:t>Individuella intervjuer (n=40</a:t>
            </a:r>
            <a:r>
              <a:rPr lang="sv-SE" sz="1800" dirty="0">
                <a:latin typeface="Times New Roman" panose="02020603050405020304" pitchFamily="18" charset="0"/>
                <a:cs typeface="Times New Roman" panose="02020603050405020304" pitchFamily="18" charset="0"/>
              </a:rPr>
              <a:t>) </a:t>
            </a:r>
            <a:endParaRPr lang="sv-SE" sz="1800" dirty="0" smtClean="0">
              <a:latin typeface="Times New Roman" panose="02020603050405020304" pitchFamily="18" charset="0"/>
              <a:cs typeface="Times New Roman" panose="02020603050405020304" pitchFamily="18" charset="0"/>
            </a:endParaRPr>
          </a:p>
          <a:p>
            <a:r>
              <a:rPr lang="sv-SE" sz="1800" dirty="0" smtClean="0">
                <a:latin typeface="Times New Roman" panose="02020603050405020304" pitchFamily="18" charset="0"/>
                <a:cs typeface="Times New Roman" panose="02020603050405020304" pitchFamily="18" charset="0"/>
              </a:rPr>
              <a:t>Gruppintervju med nyckelaktörer (18.9)</a:t>
            </a:r>
          </a:p>
          <a:p>
            <a:r>
              <a:rPr lang="sv-SE" sz="1800" dirty="0" smtClean="0">
                <a:latin typeface="Times New Roman" panose="02020603050405020304" pitchFamily="18" charset="0"/>
                <a:cs typeface="Times New Roman" panose="02020603050405020304" pitchFamily="18" charset="0"/>
              </a:rPr>
              <a:t>Mångprofessionellt seminarium (18.11)</a:t>
            </a:r>
          </a:p>
          <a:p>
            <a:r>
              <a:rPr lang="sv-SE" sz="1800" dirty="0" smtClean="0">
                <a:latin typeface="Times New Roman" panose="02020603050405020304" pitchFamily="18" charset="0"/>
                <a:cs typeface="Times New Roman" panose="02020603050405020304" pitchFamily="18" charset="0"/>
              </a:rPr>
              <a:t>Rapport till årsskiftet</a:t>
            </a:r>
          </a:p>
          <a:p>
            <a:pPr>
              <a:buFontTx/>
              <a:buChar char="-"/>
            </a:pPr>
            <a:endParaRPr lang="sv-SE" sz="1800" dirty="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1800" dirty="0" smtClean="0">
              <a:latin typeface="Times New Roman" panose="02020603050405020304" pitchFamily="18" charset="0"/>
              <a:cs typeface="Times New Roman" panose="02020603050405020304" pitchFamily="18" charset="0"/>
            </a:endParaRPr>
          </a:p>
          <a:p>
            <a:pPr>
              <a:buFontTx/>
              <a:buChar char="-"/>
            </a:pPr>
            <a:endParaRPr lang="sv-SE" sz="2000" dirty="0">
              <a:latin typeface="Times New Roman" panose="02020603050405020304" pitchFamily="18" charset="0"/>
              <a:cs typeface="Times New Roman" panose="02020603050405020304" pitchFamily="18" charset="0"/>
            </a:endParaRPr>
          </a:p>
          <a:p>
            <a:pPr marL="0" indent="0">
              <a:buNone/>
            </a:pPr>
            <a:r>
              <a:rPr lang="sv-SE" sz="2800" dirty="0" smtClean="0">
                <a:latin typeface="Times New Roman" panose="02020603050405020304" pitchFamily="18" charset="0"/>
                <a:cs typeface="Times New Roman" panose="02020603050405020304" pitchFamily="18" charset="0"/>
              </a:rPr>
              <a:t> </a:t>
            </a:r>
          </a:p>
          <a:p>
            <a:pPr marL="0" indent="0">
              <a:buNone/>
            </a:pPr>
            <a:r>
              <a:rPr lang="sv-SE" sz="2800" dirty="0" smtClean="0">
                <a:latin typeface="Times New Roman" panose="02020603050405020304" pitchFamily="18" charset="0"/>
                <a:cs typeface="Times New Roman" panose="02020603050405020304" pitchFamily="18" charset="0"/>
              </a:rPr>
              <a:t> </a:t>
            </a:r>
            <a:r>
              <a:rPr lang="fi-FI" dirty="0" smtClean="0">
                <a:latin typeface="Times New Roman" panose="02020603050405020304" pitchFamily="18" charset="0"/>
                <a:cs typeface="Times New Roman" panose="02020603050405020304" pitchFamily="18" charset="0"/>
              </a:rPr>
              <a:t> </a:t>
            </a:r>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103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Kartläggningen</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a:bodyPr>
          <a:lstStyle/>
          <a:p>
            <a:pPr marL="0" lvl="0" indent="0">
              <a:buNone/>
            </a:pPr>
            <a:r>
              <a:rPr lang="sv-FI" sz="1800" dirty="0" smtClean="0">
                <a:latin typeface="Times New Roman" panose="02020603050405020304" pitchFamily="18" charset="0"/>
                <a:cs typeface="Times New Roman" panose="02020603050405020304" pitchFamily="18" charset="0"/>
              </a:rPr>
              <a:t>Plock ur statistiken (år 2013):</a:t>
            </a:r>
          </a:p>
          <a:p>
            <a:pPr marL="0" lvl="0" indent="0">
              <a:buNone/>
            </a:pPr>
            <a:endParaRPr lang="sv-FI" sz="1800" dirty="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Elev- och studerandevård	211 elever i åk 7-10, 97 stud. i gymnasier (kuratorstjänster)</a:t>
            </a:r>
            <a:br>
              <a:rPr lang="sv-FI" sz="1400" dirty="0" smtClean="0">
                <a:latin typeface="Times New Roman" panose="02020603050405020304" pitchFamily="18" charset="0"/>
                <a:cs typeface="Times New Roman" panose="02020603050405020304" pitchFamily="18" charset="0"/>
              </a:rPr>
            </a:br>
            <a:r>
              <a:rPr lang="sv-FI" sz="1400" dirty="0" smtClean="0">
                <a:latin typeface="Times New Roman" panose="02020603050405020304" pitchFamily="18" charset="0"/>
                <a:cs typeface="Times New Roman" panose="02020603050405020304" pitchFamily="18" charset="0"/>
              </a:rPr>
              <a:t>			17 elever i åk 7-10 (psykologtjänster) </a:t>
            </a:r>
          </a:p>
          <a:p>
            <a:pPr lvl="0">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TAK-polikliniken		24 remisser (varav 19 remitterade av skolläkare), 10 har ej gått vidare</a:t>
            </a:r>
          </a:p>
          <a:p>
            <a:pPr lvl="0">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Ungdomspsykiatrin (öppen vård)	57 klienter (ca 10 av dessa 18-)</a:t>
            </a:r>
          </a:p>
          <a:p>
            <a:pPr>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Folkhälsan (</a:t>
            </a:r>
            <a:r>
              <a:rPr lang="sv-FI" sz="1400" dirty="0" err="1" smtClean="0">
                <a:latin typeface="Times New Roman" panose="02020603050405020304" pitchFamily="18" charset="0"/>
                <a:cs typeface="Times New Roman" panose="02020603050405020304" pitchFamily="18" charset="0"/>
              </a:rPr>
              <a:t>fd</a:t>
            </a:r>
            <a:r>
              <a:rPr lang="sv-FI" sz="1400" dirty="0" smtClean="0">
                <a:latin typeface="Times New Roman" panose="02020603050405020304" pitchFamily="18" charset="0"/>
                <a:cs typeface="Times New Roman" panose="02020603050405020304" pitchFamily="18" charset="0"/>
              </a:rPr>
              <a:t> </a:t>
            </a:r>
            <a:r>
              <a:rPr lang="sv-FI" sz="1400" dirty="0" err="1" smtClean="0">
                <a:latin typeface="Times New Roman" panose="02020603050405020304" pitchFamily="18" charset="0"/>
                <a:cs typeface="Times New Roman" panose="02020603050405020304" pitchFamily="18" charset="0"/>
              </a:rPr>
              <a:t>Tonårspoli</a:t>
            </a:r>
            <a:r>
              <a:rPr lang="sv-FI" sz="1400" dirty="0" smtClean="0">
                <a:latin typeface="Times New Roman" panose="02020603050405020304" pitchFamily="18" charset="0"/>
                <a:cs typeface="Times New Roman" panose="02020603050405020304" pitchFamily="18" charset="0"/>
              </a:rPr>
              <a:t>)	31 klienter (13-17-åringar), 14 klienter (18- år)		</a:t>
            </a:r>
            <a:endParaRPr lang="sv-FI" sz="1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400" dirty="0">
                <a:latin typeface="Times New Roman" panose="02020603050405020304" pitchFamily="18" charset="0"/>
                <a:cs typeface="Times New Roman" panose="02020603050405020304" pitchFamily="18" charset="0"/>
              </a:rPr>
              <a:t>Krisjouren för </a:t>
            </a:r>
            <a:r>
              <a:rPr lang="sv-FI" sz="1400" dirty="0" smtClean="0">
                <a:latin typeface="Times New Roman" panose="02020603050405020304" pitchFamily="18" charset="0"/>
                <a:cs typeface="Times New Roman" panose="02020603050405020304" pitchFamily="18" charset="0"/>
              </a:rPr>
              <a:t>unga		136 klienter (som avslutat sina besök år 2013)</a:t>
            </a:r>
            <a:endParaRPr lang="sv-FI" sz="1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Sveps			26 i Start, 20 i Nonstop, 110 Uppsökande</a:t>
            </a:r>
            <a:endParaRPr lang="sv-FI" sz="1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Sjukhusskolan (EVA-enheten)	10 elever i åk 7-9</a:t>
            </a:r>
            <a:endParaRPr lang="sv-FI" sz="1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400" dirty="0" smtClean="0">
                <a:latin typeface="Times New Roman" panose="02020603050405020304" pitchFamily="18" charset="0"/>
                <a:cs typeface="Times New Roman" panose="02020603050405020304" pitchFamily="18" charset="0"/>
              </a:rPr>
              <a:t>Familjerådgivningen		59 klienter (13-21-åringar)</a:t>
            </a:r>
            <a:endParaRPr lang="sv-FI" sz="1400" dirty="0">
              <a:latin typeface="Times New Roman" panose="02020603050405020304" pitchFamily="18" charset="0"/>
              <a:cs typeface="Times New Roman" panose="02020603050405020304" pitchFamily="18" charset="0"/>
            </a:endParaRPr>
          </a:p>
          <a:p>
            <a:pPr marL="0" lvl="0" indent="0">
              <a:buNone/>
            </a:pP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22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latin typeface="Times New Roman" panose="02020603050405020304" pitchFamily="18" charset="0"/>
                <a:cs typeface="Times New Roman" panose="02020603050405020304" pitchFamily="18" charset="0"/>
              </a:rPr>
              <a:t>Preliminära</a:t>
            </a:r>
            <a:r>
              <a:rPr lang="fi-FI" dirty="0" smtClean="0">
                <a:latin typeface="Times New Roman" panose="02020603050405020304" pitchFamily="18" charset="0"/>
                <a:cs typeface="Times New Roman" panose="02020603050405020304" pitchFamily="18" charset="0"/>
              </a:rPr>
              <a:t> </a:t>
            </a:r>
            <a:r>
              <a:rPr lang="fi-FI" dirty="0" err="1" smtClean="0">
                <a:latin typeface="Times New Roman" panose="02020603050405020304" pitchFamily="18" charset="0"/>
                <a:cs typeface="Times New Roman" panose="02020603050405020304" pitchFamily="18" charset="0"/>
              </a:rPr>
              <a:t>forskningsresultat</a:t>
            </a:r>
            <a:endParaRPr lang="fi-FI"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sz="quarter" idx="1"/>
          </p:nvPr>
        </p:nvSpPr>
        <p:spPr>
          <a:xfrm>
            <a:off x="457200" y="1219200"/>
            <a:ext cx="8229600" cy="5234136"/>
          </a:xfrm>
        </p:spPr>
        <p:txBody>
          <a:bodyPr>
            <a:normAutofit lnSpcReduction="10000"/>
          </a:bodyPr>
          <a:lstStyle/>
          <a:p>
            <a:pPr marL="0" lvl="0" indent="0">
              <a:buNone/>
            </a:pPr>
            <a:r>
              <a:rPr lang="sv-FI" sz="1800" dirty="0" smtClean="0">
                <a:latin typeface="Times New Roman" panose="02020603050405020304" pitchFamily="18" charset="0"/>
                <a:cs typeface="Times New Roman" panose="02020603050405020304" pitchFamily="18" charset="0"/>
              </a:rPr>
              <a:t>Spektrumet av de ungas problematik – vem är det som faller mellan stolarna?</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En obestämd, svårdefinierad problematik (luddighet)</a:t>
            </a:r>
          </a:p>
          <a:p>
            <a:pPr>
              <a:buFont typeface="Arial" panose="020B0604020202020204" pitchFamily="34" charset="0"/>
              <a:buChar char="•"/>
            </a:pPr>
            <a:r>
              <a:rPr lang="sv-FI" sz="1800" dirty="0" smtClean="0">
                <a:latin typeface="Times New Roman" panose="02020603050405020304" pitchFamily="18" charset="0"/>
                <a:cs typeface="Times New Roman" panose="02020603050405020304" pitchFamily="18" charset="0"/>
              </a:rPr>
              <a:t>	grundförutsättning för välmående saknas, bristande funktionsförmåga</a:t>
            </a:r>
          </a:p>
          <a:p>
            <a:pPr>
              <a:buFont typeface="Arial" panose="020B0604020202020204" pitchFamily="34" charset="0"/>
              <a:buChar char="•"/>
            </a:pPr>
            <a:r>
              <a:rPr lang="sv-FI" sz="1800" dirty="0" smtClean="0">
                <a:latin typeface="Times New Roman" panose="02020603050405020304" pitchFamily="18" charset="0"/>
                <a:cs typeface="Times New Roman" panose="02020603050405020304" pitchFamily="18" charset="0"/>
              </a:rPr>
              <a:t>	primärvården för lite, specialsjukvården för mycket</a:t>
            </a:r>
          </a:p>
          <a:p>
            <a:pPr>
              <a:buFont typeface="Arial" panose="020B0604020202020204" pitchFamily="34" charset="0"/>
              <a:buChar char="•"/>
            </a:pPr>
            <a:r>
              <a:rPr lang="sv-FI" sz="1800" dirty="0">
                <a:latin typeface="Times New Roman" panose="02020603050405020304" pitchFamily="18" charset="0"/>
                <a:cs typeface="Times New Roman" panose="02020603050405020304" pitchFamily="18" charset="0"/>
              </a:rPr>
              <a:t>	</a:t>
            </a:r>
            <a:r>
              <a:rPr lang="sv-FI" sz="1800" dirty="0" smtClean="0">
                <a:latin typeface="Times New Roman" panose="02020603050405020304" pitchFamily="18" charset="0"/>
                <a:cs typeface="Times New Roman" panose="02020603050405020304" pitchFamily="18" charset="0"/>
              </a:rPr>
              <a:t>avsaknad av motivation</a:t>
            </a:r>
            <a:r>
              <a:rPr lang="sv-FI" sz="1800" smtClean="0">
                <a:latin typeface="Times New Roman" panose="02020603050405020304" pitchFamily="18" charset="0"/>
                <a:cs typeface="Times New Roman" panose="02020603050405020304" pitchFamily="18" charset="0"/>
              </a:rPr>
              <a:t>, mottaglighet</a:t>
            </a:r>
            <a:endParaRPr lang="sv-FI" sz="1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sv-FI" sz="1800" dirty="0" smtClean="0">
                <a:latin typeface="Times New Roman" panose="02020603050405020304" pitchFamily="18" charset="0"/>
                <a:cs typeface="Times New Roman" panose="02020603050405020304" pitchFamily="18" charset="0"/>
              </a:rPr>
              <a:t>	stödet hemifrån bristfälligt</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Skolrelaterad problematik</a:t>
            </a:r>
          </a:p>
          <a:p>
            <a:pPr>
              <a:buFont typeface="Arial" panose="020B0604020202020204" pitchFamily="34" charset="0"/>
              <a:buChar char="•"/>
            </a:pPr>
            <a:r>
              <a:rPr lang="sv-FI" sz="1800" dirty="0" smtClean="0">
                <a:latin typeface="Times New Roman" panose="02020603050405020304" pitchFamily="18" charset="0"/>
                <a:cs typeface="Times New Roman" panose="02020603050405020304" pitchFamily="18" charset="0"/>
              </a:rPr>
              <a:t>	överpresterande, ambitiösa unga = osynliga </a:t>
            </a:r>
            <a:r>
              <a:rPr lang="sv-FI" sz="1800" dirty="0">
                <a:latin typeface="Times New Roman" panose="02020603050405020304" pitchFamily="18" charset="0"/>
                <a:cs typeface="Times New Roman" panose="02020603050405020304" pitchFamily="18" charset="0"/>
              </a:rPr>
              <a:t>i skolan </a:t>
            </a:r>
            <a:endParaRPr lang="sv-FI" sz="1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sv-FI" sz="1800" dirty="0">
                <a:latin typeface="Times New Roman" panose="02020603050405020304" pitchFamily="18" charset="0"/>
                <a:cs typeface="Times New Roman" panose="02020603050405020304" pitchFamily="18" charset="0"/>
              </a:rPr>
              <a:t>	</a:t>
            </a:r>
            <a:r>
              <a:rPr lang="sv-FI" sz="1800" dirty="0" smtClean="0">
                <a:latin typeface="Times New Roman" panose="02020603050405020304" pitchFamily="18" charset="0"/>
                <a:cs typeface="Times New Roman" panose="02020603050405020304" pitchFamily="18" charset="0"/>
              </a:rPr>
              <a:t>avsaknad av akademiska färdigheter, skoltrötthet, motivations- och 	koncentrationssvårigheter, skolfrånvaro</a:t>
            </a:r>
          </a:p>
          <a:p>
            <a:pPr marL="0" indent="0">
              <a:buNone/>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sv-FI" sz="1800" dirty="0" smtClean="0">
                <a:latin typeface="Times New Roman" panose="02020603050405020304" pitchFamily="18" charset="0"/>
                <a:cs typeface="Times New Roman" panose="02020603050405020304" pitchFamily="18" charset="0"/>
              </a:rPr>
              <a:t>Neuropsykiatrisk problematik</a:t>
            </a:r>
          </a:p>
          <a:p>
            <a:pPr lvl="0">
              <a:buFont typeface="Arial" panose="020B0604020202020204" pitchFamily="34" charset="0"/>
              <a:buChar char="•"/>
            </a:pPr>
            <a:r>
              <a:rPr lang="sv-FI" sz="1800" dirty="0" smtClean="0">
                <a:latin typeface="Times New Roman" panose="02020603050405020304" pitchFamily="18" charset="0"/>
                <a:cs typeface="Times New Roman" panose="02020603050405020304" pitchFamily="18" charset="0"/>
              </a:rPr>
              <a:t>	</a:t>
            </a:r>
            <a:r>
              <a:rPr lang="fi-FI" sz="1800" dirty="0" err="1">
                <a:latin typeface="Times New Roman" panose="02020603050405020304" pitchFamily="18" charset="0"/>
                <a:cs typeface="Times New Roman" panose="02020603050405020304" pitchFamily="18" charset="0"/>
              </a:rPr>
              <a:t>u</a:t>
            </a:r>
            <a:r>
              <a:rPr lang="fi-FI" sz="1800" dirty="0" err="1" smtClean="0">
                <a:latin typeface="Times New Roman" panose="02020603050405020304" pitchFamily="18" charset="0"/>
                <a:cs typeface="Times New Roman" panose="02020603050405020304" pitchFamily="18" charset="0"/>
              </a:rPr>
              <a:t>nga</a:t>
            </a:r>
            <a:r>
              <a:rPr lang="fi-FI" sz="1800" dirty="0" smtClean="0">
                <a:latin typeface="Times New Roman" panose="02020603050405020304" pitchFamily="18" charset="0"/>
                <a:cs typeface="Times New Roman" panose="02020603050405020304" pitchFamily="18" charset="0"/>
              </a:rPr>
              <a:t> </a:t>
            </a:r>
            <a:r>
              <a:rPr lang="fi-FI" sz="1800" dirty="0" err="1">
                <a:latin typeface="Times New Roman" panose="02020603050405020304" pitchFamily="18" charset="0"/>
                <a:cs typeface="Times New Roman" panose="02020603050405020304" pitchFamily="18" charset="0"/>
              </a:rPr>
              <a:t>med</a:t>
            </a:r>
            <a:r>
              <a:rPr lang="fi-FI" sz="1800" dirty="0">
                <a:latin typeface="Times New Roman" panose="02020603050405020304" pitchFamily="18" charset="0"/>
                <a:cs typeface="Times New Roman" panose="02020603050405020304" pitchFamily="18" charset="0"/>
              </a:rPr>
              <a:t> </a:t>
            </a:r>
            <a:r>
              <a:rPr lang="fi-FI" sz="1800" dirty="0" err="1">
                <a:latin typeface="Times New Roman" panose="02020603050405020304" pitchFamily="18" charset="0"/>
                <a:cs typeface="Times New Roman" panose="02020603050405020304" pitchFamily="18" charset="0"/>
              </a:rPr>
              <a:t>specialsvårigheter</a:t>
            </a:r>
            <a:r>
              <a:rPr lang="fi-FI" sz="1800" dirty="0">
                <a:latin typeface="Times New Roman" panose="02020603050405020304" pitchFamily="18" charset="0"/>
                <a:cs typeface="Times New Roman" panose="02020603050405020304" pitchFamily="18" charset="0"/>
              </a:rPr>
              <a:t> </a:t>
            </a:r>
            <a:r>
              <a:rPr lang="fi-FI" sz="1800" dirty="0" err="1">
                <a:latin typeface="Times New Roman" panose="02020603050405020304" pitchFamily="18" charset="0"/>
                <a:cs typeface="Times New Roman" panose="02020603050405020304" pitchFamily="18" charset="0"/>
              </a:rPr>
              <a:t>back</a:t>
            </a:r>
            <a:r>
              <a:rPr lang="fi-FI" sz="1800" dirty="0">
                <a:latin typeface="Times New Roman" panose="02020603050405020304" pitchFamily="18" charset="0"/>
                <a:cs typeface="Times New Roman" panose="02020603050405020304" pitchFamily="18" charset="0"/>
              </a:rPr>
              <a:t> on </a:t>
            </a:r>
            <a:r>
              <a:rPr lang="fi-FI" sz="1800" dirty="0" err="1">
                <a:latin typeface="Times New Roman" panose="02020603050405020304" pitchFamily="18" charset="0"/>
                <a:cs typeface="Times New Roman" panose="02020603050405020304" pitchFamily="18" charset="0"/>
              </a:rPr>
              <a:t>track</a:t>
            </a:r>
            <a:r>
              <a:rPr lang="sv-FI" sz="1800" dirty="0" smtClean="0">
                <a:latin typeface="Times New Roman" panose="02020603050405020304" pitchFamily="18" charset="0"/>
                <a:cs typeface="Times New Roman" panose="02020603050405020304" pitchFamily="18" charset="0"/>
              </a:rPr>
              <a:t/>
            </a:r>
            <a:br>
              <a:rPr lang="sv-FI" sz="1800" dirty="0" smtClean="0">
                <a:latin typeface="Times New Roman" panose="02020603050405020304" pitchFamily="18" charset="0"/>
                <a:cs typeface="Times New Roman" panose="02020603050405020304" pitchFamily="18" charset="0"/>
              </a:rPr>
            </a:b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lvl="0">
              <a:buFont typeface="Courier New" panose="02070309020205020404" pitchFamily="49" charset="0"/>
              <a:buChar char="o"/>
            </a:pPr>
            <a:endParaRPr lang="sv-FI" sz="1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sv-FI" sz="1800" dirty="0" smtClean="0">
              <a:latin typeface="Times New Roman" panose="02020603050405020304" pitchFamily="18" charset="0"/>
              <a:cs typeface="Times New Roman" panose="02020603050405020304" pitchFamily="18" charset="0"/>
            </a:endParaRPr>
          </a:p>
          <a:p>
            <a:pPr marL="0" lvl="0" indent="0">
              <a:buNone/>
            </a:pPr>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marL="0" indent="0">
              <a:buNone/>
            </a:pPr>
            <a:endParaRPr lang="sv-FI" sz="1800" dirty="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a:latin typeface="Times New Roman" panose="02020603050405020304" pitchFamily="18" charset="0"/>
              <a:cs typeface="Times New Roman" panose="02020603050405020304" pitchFamily="18" charset="0"/>
            </a:endParaRPr>
          </a:p>
          <a:p>
            <a:pPr marL="0" lvl="0" indent="0">
              <a:buNone/>
            </a:pPr>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a:p>
            <a:pPr lvl="0"/>
            <a:endParaRPr lang="sv-FI"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178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kuperäinen">
  <a:themeElements>
    <a:clrScheme name="Alkuperäin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lkuperäin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2942</TotalTime>
  <Words>491</Words>
  <Application>Microsoft Office PowerPoint</Application>
  <PresentationFormat>Bildspel på skärmen (4:3)</PresentationFormat>
  <Paragraphs>425</Paragraphs>
  <Slides>23</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23</vt:i4>
      </vt:variant>
    </vt:vector>
  </HeadingPairs>
  <TitlesOfParts>
    <vt:vector size="31" baseType="lpstr">
      <vt:lpstr>Arial</vt:lpstr>
      <vt:lpstr>Bookman Old Style</vt:lpstr>
      <vt:lpstr>Courier New</vt:lpstr>
      <vt:lpstr>Gill Sans MT</vt:lpstr>
      <vt:lpstr>Times New Roman</vt:lpstr>
      <vt:lpstr>Wingdings</vt:lpstr>
      <vt:lpstr>Wingdings 3</vt:lpstr>
      <vt:lpstr>Alkuperäinen</vt:lpstr>
      <vt:lpstr>Ungas mångdimensionella behov av stöd och service - en kartläggning av svenskspråkig service som stöder ungas psykiska hälsa i Helsingfors</vt:lpstr>
      <vt:lpstr>Kartläggningen</vt:lpstr>
      <vt:lpstr>Kartläggningen</vt:lpstr>
      <vt:lpstr>Kartläggningen</vt:lpstr>
      <vt:lpstr>Kartläggningen</vt:lpstr>
      <vt:lpstr>Kartläggningen</vt:lpstr>
      <vt:lpstr>Kartläggningen</vt:lpstr>
      <vt:lpstr>Kartläggningen</vt:lpstr>
      <vt:lpstr>Preliminära forskningsresultat</vt:lpstr>
      <vt:lpstr>Preliminära forskningsresultat</vt:lpstr>
      <vt:lpstr>Preliminära forskningsresultat</vt:lpstr>
      <vt:lpstr>Preliminära forskningsresultat</vt:lpstr>
      <vt:lpstr>Kartläggningen</vt:lpstr>
      <vt:lpstr>Preliminära forskningsresultat</vt:lpstr>
      <vt:lpstr>Preliminära forskningsresultat</vt:lpstr>
      <vt:lpstr>Preliminära forskningsresultat</vt:lpstr>
      <vt:lpstr>Preliminära forskningsresultat</vt:lpstr>
      <vt:lpstr>Preliminära forskningsresultat</vt:lpstr>
      <vt:lpstr>Preliminära forskningsresultat</vt:lpstr>
      <vt:lpstr>Preliminära forskningsresultat</vt:lpstr>
      <vt:lpstr>Preliminära forskningsresultat</vt:lpstr>
      <vt:lpstr>Utvecklingsrekommendationer 2015</vt:lpstr>
      <vt:lpstr>PowerPoint-presentation</vt:lpstr>
    </vt:vector>
  </TitlesOfParts>
  <Company>Helsingin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Ungas mångtydiga behov av stöd och service</dc:title>
  <dc:creator>Westerback Frida Wilhelmina</dc:creator>
  <cp:lastModifiedBy>Frida Westerback</cp:lastModifiedBy>
  <cp:revision>196</cp:revision>
  <cp:lastPrinted>2014-11-16T15:17:00Z</cp:lastPrinted>
  <dcterms:created xsi:type="dcterms:W3CDTF">2014-09-09T11:55:56Z</dcterms:created>
  <dcterms:modified xsi:type="dcterms:W3CDTF">2014-11-17T20:43:23Z</dcterms:modified>
</cp:coreProperties>
</file>