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39"/>
  </p:notesMasterIdLst>
  <p:handoutMasterIdLst>
    <p:handoutMasterId r:id="rId40"/>
  </p:handoutMasterIdLst>
  <p:sldIdLst>
    <p:sldId id="355" r:id="rId8"/>
    <p:sldId id="356" r:id="rId9"/>
    <p:sldId id="359" r:id="rId10"/>
    <p:sldId id="360" r:id="rId11"/>
    <p:sldId id="361" r:id="rId12"/>
    <p:sldId id="362" r:id="rId13"/>
    <p:sldId id="363" r:id="rId14"/>
    <p:sldId id="357" r:id="rId15"/>
    <p:sldId id="364" r:id="rId16"/>
    <p:sldId id="365" r:id="rId17"/>
    <p:sldId id="389" r:id="rId18"/>
    <p:sldId id="368" r:id="rId19"/>
    <p:sldId id="367" r:id="rId20"/>
    <p:sldId id="371" r:id="rId21"/>
    <p:sldId id="372" r:id="rId22"/>
    <p:sldId id="373" r:id="rId23"/>
    <p:sldId id="374" r:id="rId24"/>
    <p:sldId id="375" r:id="rId25"/>
    <p:sldId id="376" r:id="rId26"/>
    <p:sldId id="377" r:id="rId27"/>
    <p:sldId id="378" r:id="rId28"/>
    <p:sldId id="379" r:id="rId29"/>
    <p:sldId id="381" r:id="rId30"/>
    <p:sldId id="380" r:id="rId31"/>
    <p:sldId id="382" r:id="rId32"/>
    <p:sldId id="384" r:id="rId33"/>
    <p:sldId id="385" r:id="rId34"/>
    <p:sldId id="388" r:id="rId35"/>
    <p:sldId id="392" r:id="rId36"/>
    <p:sldId id="390" r:id="rId37"/>
    <p:sldId id="391" r:id="rId38"/>
  </p:sldIdLst>
  <p:sldSz cx="12192000" cy="6858000"/>
  <p:notesSz cx="6669088" cy="9926638"/>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F00"/>
    <a:srgbClr val="FFFFFF"/>
    <a:srgbClr val="00D7A7"/>
    <a:srgbClr val="009246"/>
    <a:srgbClr val="0001BE"/>
    <a:srgbClr val="FD4F00"/>
    <a:srgbClr val="DB2719"/>
    <a:srgbClr val="F5A3C7"/>
    <a:srgbClr val="9FC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5" autoAdjust="0"/>
    <p:restoredTop sz="92077" autoAdjust="0"/>
  </p:normalViewPr>
  <p:slideViewPr>
    <p:cSldViewPr snapToGrid="0">
      <p:cViewPr varScale="1">
        <p:scale>
          <a:sx n="68" d="100"/>
          <a:sy n="68"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42733-7860-4255-8167-1D9B34D751E0}"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fi-FI"/>
        </a:p>
      </dgm:t>
    </dgm:pt>
    <dgm:pt modelId="{DB3BA393-47A3-4E24-A1C8-DAEC2BAA59A6}">
      <dgm:prSet phldrT="[Teksti]" custT="1"/>
      <dgm:spPr/>
      <dgm:t>
        <a:bodyPr/>
        <a:lstStyle/>
        <a:p>
          <a:r>
            <a:rPr lang="fi-FI" sz="1400" b="1"/>
            <a:t>Ledare</a:t>
          </a:r>
        </a:p>
      </dgm:t>
    </dgm:pt>
    <dgm:pt modelId="{5C9599A9-85AD-4387-B3D4-9A5C0BA23EEA}" type="parTrans" cxnId="{A09A4A49-E64E-4AFF-AAFA-3A8BC1ACC8F9}">
      <dgm:prSet/>
      <dgm:spPr/>
      <dgm:t>
        <a:bodyPr/>
        <a:lstStyle/>
        <a:p>
          <a:endParaRPr lang="fi-FI" sz="1400" b="1"/>
        </a:p>
      </dgm:t>
    </dgm:pt>
    <dgm:pt modelId="{310166A4-11E8-4164-9FF1-2DB56B30B365}" type="sibTrans" cxnId="{A09A4A49-E64E-4AFF-AAFA-3A8BC1ACC8F9}">
      <dgm:prSet custT="1"/>
      <dgm:spPr/>
      <dgm:t>
        <a:bodyPr/>
        <a:lstStyle/>
        <a:p>
          <a:r>
            <a:rPr lang="fi-FI" sz="1400" b="1"/>
            <a:t>Service-brukare/</a:t>
          </a:r>
          <a:br>
            <a:rPr lang="fi-FI" sz="1400" b="1"/>
          </a:br>
          <a:r>
            <a:rPr lang="fi-FI" sz="1400" b="1"/>
            <a:t>erfarenhets-experter</a:t>
          </a:r>
        </a:p>
      </dgm:t>
    </dgm:pt>
    <dgm:pt modelId="{67C1CCF8-9C88-4D66-96DF-18B7B3794C50}">
      <dgm:prSet phldrT="[Teksti]" custT="1"/>
      <dgm:spPr/>
      <dgm:t>
        <a:bodyPr/>
        <a:lstStyle/>
        <a:p>
          <a:r>
            <a:rPr lang="fi-FI" sz="1400" b="1"/>
            <a:t>Politiker</a:t>
          </a:r>
        </a:p>
      </dgm:t>
    </dgm:pt>
    <dgm:pt modelId="{DDF7D720-950A-4258-B151-93277B4EA051}" type="parTrans" cxnId="{1AA953B6-3725-4A23-8E8B-450C98C0C82C}">
      <dgm:prSet/>
      <dgm:spPr/>
      <dgm:t>
        <a:bodyPr/>
        <a:lstStyle/>
        <a:p>
          <a:endParaRPr lang="fi-FI" sz="1400" b="1"/>
        </a:p>
      </dgm:t>
    </dgm:pt>
    <dgm:pt modelId="{81469156-3989-478A-9AA1-E369E8768469}" type="sibTrans" cxnId="{1AA953B6-3725-4A23-8E8B-450C98C0C82C}">
      <dgm:prSet/>
      <dgm:spPr/>
      <dgm:t>
        <a:bodyPr/>
        <a:lstStyle/>
        <a:p>
          <a:endParaRPr lang="fi-FI" sz="1400" b="1"/>
        </a:p>
      </dgm:t>
    </dgm:pt>
    <dgm:pt modelId="{F177BD80-6001-47AB-94FC-BBA9E566E4B0}">
      <dgm:prSet phldrT="[Teksti]" custT="1"/>
      <dgm:spPr/>
      <dgm:t>
        <a:bodyPr/>
        <a:lstStyle/>
        <a:p>
          <a:r>
            <a:rPr lang="fi-FI" sz="1400" b="1"/>
            <a:t>Mathilda Wrede-institutet</a:t>
          </a:r>
        </a:p>
      </dgm:t>
    </dgm:pt>
    <dgm:pt modelId="{CCD3EB2F-3F8B-4288-8CAE-6D6458D9A55F}" type="parTrans" cxnId="{AA4828C3-5AA2-4619-855D-8597897AC667}">
      <dgm:prSet/>
      <dgm:spPr/>
      <dgm:t>
        <a:bodyPr/>
        <a:lstStyle/>
        <a:p>
          <a:endParaRPr lang="fi-FI" sz="1400" b="1"/>
        </a:p>
      </dgm:t>
    </dgm:pt>
    <dgm:pt modelId="{6F21D146-D448-468C-9891-A27C2046388F}" type="sibTrans" cxnId="{AA4828C3-5AA2-4619-855D-8597897AC667}">
      <dgm:prSet custT="1"/>
      <dgm:spPr/>
      <dgm:t>
        <a:bodyPr/>
        <a:lstStyle/>
        <a:p>
          <a:r>
            <a:rPr lang="fi-FI" sz="1200" b="1" dirty="0" err="1" smtClean="0"/>
            <a:t>Arbetsgemen-skaper</a:t>
          </a:r>
          <a:endParaRPr lang="fi-FI" sz="1200" b="1" dirty="0" smtClean="0"/>
        </a:p>
        <a:p>
          <a:r>
            <a:rPr lang="fi-FI" sz="1200" b="1" dirty="0" smtClean="0"/>
            <a:t>/</a:t>
          </a:r>
          <a:r>
            <a:rPr lang="fi-FI" sz="1200" b="1" dirty="0" err="1" smtClean="0"/>
            <a:t>professionella</a:t>
          </a:r>
          <a:endParaRPr lang="fi-FI" sz="1200" b="1" dirty="0"/>
        </a:p>
      </dgm:t>
    </dgm:pt>
    <dgm:pt modelId="{44C06305-522A-4B31-8ED0-90CF0D420226}">
      <dgm:prSet phldrT="[Teksti]" custT="1"/>
      <dgm:spPr/>
      <dgm:t>
        <a:bodyPr/>
        <a:lstStyle/>
        <a:p>
          <a:r>
            <a:rPr lang="fi-FI" sz="1400" b="1"/>
            <a:t>Servicebrukare</a:t>
          </a:r>
        </a:p>
        <a:p>
          <a:endParaRPr lang="fi-FI" sz="1400" b="1"/>
        </a:p>
        <a:p>
          <a:endParaRPr lang="fi-FI" sz="1400" b="1"/>
        </a:p>
        <a:p>
          <a:endParaRPr lang="fi-FI" sz="1400" b="1"/>
        </a:p>
        <a:p>
          <a:r>
            <a:rPr lang="fi-FI" sz="1400" b="1"/>
            <a:t>Forskare inom olika vetenskapsdiscipliner</a:t>
          </a:r>
        </a:p>
      </dgm:t>
    </dgm:pt>
    <dgm:pt modelId="{505C16CD-AF96-46AA-8C8A-DFE774575169}" type="parTrans" cxnId="{EF2F9176-DED4-4799-99CE-3FA49A27BC46}">
      <dgm:prSet/>
      <dgm:spPr/>
      <dgm:t>
        <a:bodyPr/>
        <a:lstStyle/>
        <a:p>
          <a:endParaRPr lang="fi-FI" sz="1400" b="1"/>
        </a:p>
      </dgm:t>
    </dgm:pt>
    <dgm:pt modelId="{C70A5D7F-D5DD-44EF-9512-09AAE2FF5541}" type="sibTrans" cxnId="{EF2F9176-DED4-4799-99CE-3FA49A27BC46}">
      <dgm:prSet/>
      <dgm:spPr/>
      <dgm:t>
        <a:bodyPr/>
        <a:lstStyle/>
        <a:p>
          <a:endParaRPr lang="fi-FI" sz="1400" b="1"/>
        </a:p>
      </dgm:t>
    </dgm:pt>
    <dgm:pt modelId="{D2346A7E-BEBA-4F43-BA10-BFF77D6C650A}">
      <dgm:prSet phldrT="[Teksti]" custT="1"/>
      <dgm:spPr/>
      <dgm:t>
        <a:bodyPr/>
        <a:lstStyle/>
        <a:p>
          <a:r>
            <a:rPr lang="fi-FI" sz="1400" b="1"/>
            <a:t>Studerande</a:t>
          </a:r>
        </a:p>
      </dgm:t>
    </dgm:pt>
    <dgm:pt modelId="{5DE8454A-C288-4CE2-8E37-8A9DFAADD6B0}" type="parTrans" cxnId="{A499000D-6F15-4106-8875-F82D7B9D4675}">
      <dgm:prSet/>
      <dgm:spPr/>
      <dgm:t>
        <a:bodyPr/>
        <a:lstStyle/>
        <a:p>
          <a:endParaRPr lang="fi-FI" sz="1400" b="1"/>
        </a:p>
      </dgm:t>
    </dgm:pt>
    <dgm:pt modelId="{BAE3F042-4DB0-4E41-B1AD-BF2791352474}" type="sibTrans" cxnId="{A499000D-6F15-4106-8875-F82D7B9D4675}">
      <dgm:prSet custT="1"/>
      <dgm:spPr/>
      <dgm:t>
        <a:bodyPr/>
        <a:lstStyle/>
        <a:p>
          <a:r>
            <a:rPr lang="fi-FI" sz="1400" b="1"/>
            <a:t>Forskare</a:t>
          </a:r>
        </a:p>
      </dgm:t>
    </dgm:pt>
    <dgm:pt modelId="{01386138-1AA8-4A87-8957-18D4B4D814AE}">
      <dgm:prSet phldrT="[Teksti]" custT="1"/>
      <dgm:spPr/>
      <dgm:t>
        <a:bodyPr/>
        <a:lstStyle/>
        <a:p>
          <a:endParaRPr lang="fi-FI" sz="1400" b="1"/>
        </a:p>
        <a:p>
          <a:r>
            <a:rPr lang="fi-FI" sz="1400" b="1"/>
            <a:t>Medborgare och organisationer</a:t>
          </a:r>
        </a:p>
      </dgm:t>
    </dgm:pt>
    <dgm:pt modelId="{2B3A67BD-80B7-4030-81BB-C7C60BBC14CF}" type="parTrans" cxnId="{8D1391D5-241F-4242-9175-DBFE5F156CFD}">
      <dgm:prSet/>
      <dgm:spPr/>
      <dgm:t>
        <a:bodyPr/>
        <a:lstStyle/>
        <a:p>
          <a:endParaRPr lang="fi-FI" sz="1400" b="1"/>
        </a:p>
      </dgm:t>
    </dgm:pt>
    <dgm:pt modelId="{D87F916C-52A7-42D5-AE1F-C015AF5D3CF3}" type="sibTrans" cxnId="{8D1391D5-241F-4242-9175-DBFE5F156CFD}">
      <dgm:prSet/>
      <dgm:spPr/>
      <dgm:t>
        <a:bodyPr/>
        <a:lstStyle/>
        <a:p>
          <a:endParaRPr lang="fi-FI" sz="1400" b="1"/>
        </a:p>
      </dgm:t>
    </dgm:pt>
    <dgm:pt modelId="{7094587D-A707-4057-994F-568439218101}">
      <dgm:prSet phldrT="[Teksti]" custT="1"/>
      <dgm:spPr/>
      <dgm:t>
        <a:bodyPr/>
        <a:lstStyle/>
        <a:p>
          <a:endParaRPr lang="fi-FI" sz="1400" b="1"/>
        </a:p>
      </dgm:t>
    </dgm:pt>
    <dgm:pt modelId="{3770CA84-7AE2-4ED0-8198-79E086E76A81}" type="parTrans" cxnId="{9F9CF076-B71B-4701-8BF5-AFE6C34480B9}">
      <dgm:prSet/>
      <dgm:spPr/>
      <dgm:t>
        <a:bodyPr/>
        <a:lstStyle/>
        <a:p>
          <a:endParaRPr lang="fi-FI" sz="1400" b="1"/>
        </a:p>
      </dgm:t>
    </dgm:pt>
    <dgm:pt modelId="{33F38923-AAD0-47CF-80C6-5D64990B68E5}" type="sibTrans" cxnId="{9F9CF076-B71B-4701-8BF5-AFE6C34480B9}">
      <dgm:prSet/>
      <dgm:spPr/>
      <dgm:t>
        <a:bodyPr/>
        <a:lstStyle/>
        <a:p>
          <a:endParaRPr lang="fi-FI" sz="1400" b="1"/>
        </a:p>
      </dgm:t>
    </dgm:pt>
    <dgm:pt modelId="{07A0BA5C-43D6-4174-8504-AB7412FCBA24}" type="pres">
      <dgm:prSet presAssocID="{ED442733-7860-4255-8167-1D9B34D751E0}" presName="Name0" presStyleCnt="0">
        <dgm:presLayoutVars>
          <dgm:chMax/>
          <dgm:chPref/>
          <dgm:dir/>
          <dgm:animLvl val="lvl"/>
        </dgm:presLayoutVars>
      </dgm:prSet>
      <dgm:spPr/>
      <dgm:t>
        <a:bodyPr/>
        <a:lstStyle/>
        <a:p>
          <a:endParaRPr lang="fi-FI"/>
        </a:p>
      </dgm:t>
    </dgm:pt>
    <dgm:pt modelId="{F8701B7C-5315-4C6B-8222-4AC9D565EF13}" type="pres">
      <dgm:prSet presAssocID="{DB3BA393-47A3-4E24-A1C8-DAEC2BAA59A6}" presName="composite" presStyleCnt="0"/>
      <dgm:spPr/>
      <dgm:t>
        <a:bodyPr/>
        <a:lstStyle/>
        <a:p>
          <a:endParaRPr lang="fi-FI"/>
        </a:p>
      </dgm:t>
    </dgm:pt>
    <dgm:pt modelId="{9FF461F5-2BD3-4F27-89F2-497C1F9D0CF9}" type="pres">
      <dgm:prSet presAssocID="{DB3BA393-47A3-4E24-A1C8-DAEC2BAA59A6}" presName="Parent1" presStyleLbl="node1" presStyleIdx="0" presStyleCnt="6">
        <dgm:presLayoutVars>
          <dgm:chMax val="1"/>
          <dgm:chPref val="1"/>
          <dgm:bulletEnabled val="1"/>
        </dgm:presLayoutVars>
      </dgm:prSet>
      <dgm:spPr/>
      <dgm:t>
        <a:bodyPr/>
        <a:lstStyle/>
        <a:p>
          <a:endParaRPr lang="fi-FI"/>
        </a:p>
      </dgm:t>
    </dgm:pt>
    <dgm:pt modelId="{FB835D65-EAB2-456F-8F98-62F6F52AF083}" type="pres">
      <dgm:prSet presAssocID="{DB3BA393-47A3-4E24-A1C8-DAEC2BAA59A6}" presName="Childtext1" presStyleLbl="revTx" presStyleIdx="0" presStyleCnt="3">
        <dgm:presLayoutVars>
          <dgm:chMax val="0"/>
          <dgm:chPref val="0"/>
          <dgm:bulletEnabled val="1"/>
        </dgm:presLayoutVars>
      </dgm:prSet>
      <dgm:spPr/>
      <dgm:t>
        <a:bodyPr/>
        <a:lstStyle/>
        <a:p>
          <a:endParaRPr lang="fi-FI"/>
        </a:p>
      </dgm:t>
    </dgm:pt>
    <dgm:pt modelId="{6769B5BE-852A-41B1-8D9A-DE761126D054}" type="pres">
      <dgm:prSet presAssocID="{DB3BA393-47A3-4E24-A1C8-DAEC2BAA59A6}" presName="BalanceSpacing" presStyleCnt="0"/>
      <dgm:spPr/>
      <dgm:t>
        <a:bodyPr/>
        <a:lstStyle/>
        <a:p>
          <a:endParaRPr lang="fi-FI"/>
        </a:p>
      </dgm:t>
    </dgm:pt>
    <dgm:pt modelId="{B658C7B0-A467-4A11-8032-531D4EBB6111}" type="pres">
      <dgm:prSet presAssocID="{DB3BA393-47A3-4E24-A1C8-DAEC2BAA59A6}" presName="BalanceSpacing1" presStyleCnt="0"/>
      <dgm:spPr/>
      <dgm:t>
        <a:bodyPr/>
        <a:lstStyle/>
        <a:p>
          <a:endParaRPr lang="fi-FI"/>
        </a:p>
      </dgm:t>
    </dgm:pt>
    <dgm:pt modelId="{F27CD73E-722B-4A8F-A9C7-DF837DBA1C13}" type="pres">
      <dgm:prSet presAssocID="{310166A4-11E8-4164-9FF1-2DB56B30B365}" presName="Accent1Text" presStyleLbl="node1" presStyleIdx="1" presStyleCnt="6"/>
      <dgm:spPr/>
      <dgm:t>
        <a:bodyPr/>
        <a:lstStyle/>
        <a:p>
          <a:endParaRPr lang="fi-FI"/>
        </a:p>
      </dgm:t>
    </dgm:pt>
    <dgm:pt modelId="{F0A204CD-D3A8-40AE-B521-DA041FC2497C}" type="pres">
      <dgm:prSet presAssocID="{310166A4-11E8-4164-9FF1-2DB56B30B365}" presName="spaceBetweenRectangles" presStyleCnt="0"/>
      <dgm:spPr/>
      <dgm:t>
        <a:bodyPr/>
        <a:lstStyle/>
        <a:p>
          <a:endParaRPr lang="fi-FI"/>
        </a:p>
      </dgm:t>
    </dgm:pt>
    <dgm:pt modelId="{D3890536-37BB-48EE-884C-2F5E20FF74B0}" type="pres">
      <dgm:prSet presAssocID="{F177BD80-6001-47AB-94FC-BBA9E566E4B0}" presName="composite" presStyleCnt="0"/>
      <dgm:spPr/>
      <dgm:t>
        <a:bodyPr/>
        <a:lstStyle/>
        <a:p>
          <a:endParaRPr lang="fi-FI"/>
        </a:p>
      </dgm:t>
    </dgm:pt>
    <dgm:pt modelId="{39AA5A4B-60FC-4EF6-BD34-11A41048C836}" type="pres">
      <dgm:prSet presAssocID="{F177BD80-6001-47AB-94FC-BBA9E566E4B0}" presName="Parent1" presStyleLbl="node1" presStyleIdx="2" presStyleCnt="6">
        <dgm:presLayoutVars>
          <dgm:chMax val="1"/>
          <dgm:chPref val="1"/>
          <dgm:bulletEnabled val="1"/>
        </dgm:presLayoutVars>
      </dgm:prSet>
      <dgm:spPr/>
      <dgm:t>
        <a:bodyPr/>
        <a:lstStyle/>
        <a:p>
          <a:endParaRPr lang="fi-FI"/>
        </a:p>
      </dgm:t>
    </dgm:pt>
    <dgm:pt modelId="{13250A39-12BB-4E1C-BADD-9CB0DDFAF91A}" type="pres">
      <dgm:prSet presAssocID="{F177BD80-6001-47AB-94FC-BBA9E566E4B0}" presName="Childtext1" presStyleLbl="revTx" presStyleIdx="1" presStyleCnt="3" custLinFactNeighborX="-31228" custLinFactNeighborY="0">
        <dgm:presLayoutVars>
          <dgm:chMax val="0"/>
          <dgm:chPref val="0"/>
          <dgm:bulletEnabled val="1"/>
        </dgm:presLayoutVars>
      </dgm:prSet>
      <dgm:spPr/>
      <dgm:t>
        <a:bodyPr/>
        <a:lstStyle/>
        <a:p>
          <a:endParaRPr lang="fi-FI"/>
        </a:p>
      </dgm:t>
    </dgm:pt>
    <dgm:pt modelId="{5F21CE49-28C9-4E26-BCD6-3757FAAD6B81}" type="pres">
      <dgm:prSet presAssocID="{F177BD80-6001-47AB-94FC-BBA9E566E4B0}" presName="BalanceSpacing" presStyleCnt="0"/>
      <dgm:spPr/>
      <dgm:t>
        <a:bodyPr/>
        <a:lstStyle/>
        <a:p>
          <a:endParaRPr lang="fi-FI"/>
        </a:p>
      </dgm:t>
    </dgm:pt>
    <dgm:pt modelId="{FC108551-BBD9-46E0-8F34-0F84C6C6AED7}" type="pres">
      <dgm:prSet presAssocID="{F177BD80-6001-47AB-94FC-BBA9E566E4B0}" presName="BalanceSpacing1" presStyleCnt="0"/>
      <dgm:spPr/>
      <dgm:t>
        <a:bodyPr/>
        <a:lstStyle/>
        <a:p>
          <a:endParaRPr lang="fi-FI"/>
        </a:p>
      </dgm:t>
    </dgm:pt>
    <dgm:pt modelId="{88768581-7D7C-4BA1-A0F1-D932CDA579D0}" type="pres">
      <dgm:prSet presAssocID="{6F21D146-D448-468C-9891-A27C2046388F}" presName="Accent1Text" presStyleLbl="node1" presStyleIdx="3" presStyleCnt="6"/>
      <dgm:spPr/>
      <dgm:t>
        <a:bodyPr/>
        <a:lstStyle/>
        <a:p>
          <a:endParaRPr lang="fi-FI"/>
        </a:p>
      </dgm:t>
    </dgm:pt>
    <dgm:pt modelId="{2E6842CC-3CD6-49A8-A501-EFC706E2F67F}" type="pres">
      <dgm:prSet presAssocID="{6F21D146-D448-468C-9891-A27C2046388F}" presName="spaceBetweenRectangles" presStyleCnt="0"/>
      <dgm:spPr/>
      <dgm:t>
        <a:bodyPr/>
        <a:lstStyle/>
        <a:p>
          <a:endParaRPr lang="fi-FI"/>
        </a:p>
      </dgm:t>
    </dgm:pt>
    <dgm:pt modelId="{7690E104-61BE-41D3-9707-7C50AAC55F61}" type="pres">
      <dgm:prSet presAssocID="{D2346A7E-BEBA-4F43-BA10-BFF77D6C650A}" presName="composite" presStyleCnt="0"/>
      <dgm:spPr/>
      <dgm:t>
        <a:bodyPr/>
        <a:lstStyle/>
        <a:p>
          <a:endParaRPr lang="fi-FI"/>
        </a:p>
      </dgm:t>
    </dgm:pt>
    <dgm:pt modelId="{20F0047E-2681-4568-9B35-2B676A61FF9F}" type="pres">
      <dgm:prSet presAssocID="{D2346A7E-BEBA-4F43-BA10-BFF77D6C650A}" presName="Parent1" presStyleLbl="node1" presStyleIdx="4" presStyleCnt="6">
        <dgm:presLayoutVars>
          <dgm:chMax val="1"/>
          <dgm:chPref val="1"/>
          <dgm:bulletEnabled val="1"/>
        </dgm:presLayoutVars>
      </dgm:prSet>
      <dgm:spPr/>
      <dgm:t>
        <a:bodyPr/>
        <a:lstStyle/>
        <a:p>
          <a:endParaRPr lang="fi-FI"/>
        </a:p>
      </dgm:t>
    </dgm:pt>
    <dgm:pt modelId="{C14B51D1-3B9E-4FB2-9BFF-886E8B1F5CE2}" type="pres">
      <dgm:prSet presAssocID="{D2346A7E-BEBA-4F43-BA10-BFF77D6C650A}" presName="Childtext1" presStyleLbl="revTx" presStyleIdx="2" presStyleCnt="3">
        <dgm:presLayoutVars>
          <dgm:chMax val="0"/>
          <dgm:chPref val="0"/>
          <dgm:bulletEnabled val="1"/>
        </dgm:presLayoutVars>
      </dgm:prSet>
      <dgm:spPr/>
      <dgm:t>
        <a:bodyPr/>
        <a:lstStyle/>
        <a:p>
          <a:endParaRPr lang="fi-FI"/>
        </a:p>
      </dgm:t>
    </dgm:pt>
    <dgm:pt modelId="{43D856DF-4DA1-46C6-AF47-2757F890B957}" type="pres">
      <dgm:prSet presAssocID="{D2346A7E-BEBA-4F43-BA10-BFF77D6C650A}" presName="BalanceSpacing" presStyleCnt="0"/>
      <dgm:spPr/>
      <dgm:t>
        <a:bodyPr/>
        <a:lstStyle/>
        <a:p>
          <a:endParaRPr lang="fi-FI"/>
        </a:p>
      </dgm:t>
    </dgm:pt>
    <dgm:pt modelId="{5A7FDB28-8F59-4693-8F8D-637849F3A3CD}" type="pres">
      <dgm:prSet presAssocID="{D2346A7E-BEBA-4F43-BA10-BFF77D6C650A}" presName="BalanceSpacing1" presStyleCnt="0"/>
      <dgm:spPr/>
      <dgm:t>
        <a:bodyPr/>
        <a:lstStyle/>
        <a:p>
          <a:endParaRPr lang="fi-FI"/>
        </a:p>
      </dgm:t>
    </dgm:pt>
    <dgm:pt modelId="{CBA452D5-25B0-4AA7-AE51-04B4991A48CE}" type="pres">
      <dgm:prSet presAssocID="{BAE3F042-4DB0-4E41-B1AD-BF2791352474}" presName="Accent1Text" presStyleLbl="node1" presStyleIdx="5" presStyleCnt="6"/>
      <dgm:spPr/>
      <dgm:t>
        <a:bodyPr/>
        <a:lstStyle/>
        <a:p>
          <a:endParaRPr lang="fi-FI"/>
        </a:p>
      </dgm:t>
    </dgm:pt>
  </dgm:ptLst>
  <dgm:cxnLst>
    <dgm:cxn modelId="{A499000D-6F15-4106-8875-F82D7B9D4675}" srcId="{ED442733-7860-4255-8167-1D9B34D751E0}" destId="{D2346A7E-BEBA-4F43-BA10-BFF77D6C650A}" srcOrd="2" destOrd="0" parTransId="{5DE8454A-C288-4CE2-8E37-8A9DFAADD6B0}" sibTransId="{BAE3F042-4DB0-4E41-B1AD-BF2791352474}"/>
    <dgm:cxn modelId="{5BD3EDBD-C486-4787-9B01-25C3A821326E}" type="presOf" srcId="{ED442733-7860-4255-8167-1D9B34D751E0}" destId="{07A0BA5C-43D6-4174-8504-AB7412FCBA24}" srcOrd="0" destOrd="0" presId="urn:microsoft.com/office/officeart/2008/layout/AlternatingHexagons"/>
    <dgm:cxn modelId="{8CFACFC2-7604-47EF-976B-305ABF055D63}" type="presOf" srcId="{310166A4-11E8-4164-9FF1-2DB56B30B365}" destId="{F27CD73E-722B-4A8F-A9C7-DF837DBA1C13}" srcOrd="0" destOrd="0" presId="urn:microsoft.com/office/officeart/2008/layout/AlternatingHexagons"/>
    <dgm:cxn modelId="{06DF74D3-F2FA-497E-9222-5E09803D75C4}" type="presOf" srcId="{D2346A7E-BEBA-4F43-BA10-BFF77D6C650A}" destId="{20F0047E-2681-4568-9B35-2B676A61FF9F}" srcOrd="0" destOrd="0" presId="urn:microsoft.com/office/officeart/2008/layout/AlternatingHexagons"/>
    <dgm:cxn modelId="{1297EAE7-6200-4034-9A58-041242ED0162}" type="presOf" srcId="{F177BD80-6001-47AB-94FC-BBA9E566E4B0}" destId="{39AA5A4B-60FC-4EF6-BD34-11A41048C836}" srcOrd="0" destOrd="0" presId="urn:microsoft.com/office/officeart/2008/layout/AlternatingHexagons"/>
    <dgm:cxn modelId="{1AA953B6-3725-4A23-8E8B-450C98C0C82C}" srcId="{DB3BA393-47A3-4E24-A1C8-DAEC2BAA59A6}" destId="{67C1CCF8-9C88-4D66-96DF-18B7B3794C50}" srcOrd="0" destOrd="0" parTransId="{DDF7D720-950A-4258-B151-93277B4EA051}" sibTransId="{81469156-3989-478A-9AA1-E369E8768469}"/>
    <dgm:cxn modelId="{580CC6FC-9025-425F-935E-22D1159A9DAB}" type="presOf" srcId="{BAE3F042-4DB0-4E41-B1AD-BF2791352474}" destId="{CBA452D5-25B0-4AA7-AE51-04B4991A48CE}" srcOrd="0" destOrd="0" presId="urn:microsoft.com/office/officeart/2008/layout/AlternatingHexagons"/>
    <dgm:cxn modelId="{9F9CF076-B71B-4701-8BF5-AFE6C34480B9}" srcId="{D2346A7E-BEBA-4F43-BA10-BFF77D6C650A}" destId="{7094587D-A707-4057-994F-568439218101}" srcOrd="1" destOrd="0" parTransId="{3770CA84-7AE2-4ED0-8198-79E086E76A81}" sibTransId="{33F38923-AAD0-47CF-80C6-5D64990B68E5}"/>
    <dgm:cxn modelId="{ABB67C8B-8A77-45E4-9638-8E86284FF224}" type="presOf" srcId="{7094587D-A707-4057-994F-568439218101}" destId="{C14B51D1-3B9E-4FB2-9BFF-886E8B1F5CE2}" srcOrd="0" destOrd="1" presId="urn:microsoft.com/office/officeart/2008/layout/AlternatingHexagons"/>
    <dgm:cxn modelId="{E669EFA6-403B-4C0B-B6EB-2478B9CCF365}" type="presOf" srcId="{44C06305-522A-4B31-8ED0-90CF0D420226}" destId="{13250A39-12BB-4E1C-BADD-9CB0DDFAF91A}" srcOrd="0" destOrd="0" presId="urn:microsoft.com/office/officeart/2008/layout/AlternatingHexagons"/>
    <dgm:cxn modelId="{6FA3CFFC-3FB0-4E42-8FFB-B413C3CFFA7F}" type="presOf" srcId="{6F21D146-D448-468C-9891-A27C2046388F}" destId="{88768581-7D7C-4BA1-A0F1-D932CDA579D0}" srcOrd="0" destOrd="0" presId="urn:microsoft.com/office/officeart/2008/layout/AlternatingHexagons"/>
    <dgm:cxn modelId="{8D1391D5-241F-4242-9175-DBFE5F156CFD}" srcId="{D2346A7E-BEBA-4F43-BA10-BFF77D6C650A}" destId="{01386138-1AA8-4A87-8957-18D4B4D814AE}" srcOrd="0" destOrd="0" parTransId="{2B3A67BD-80B7-4030-81BB-C7C60BBC14CF}" sibTransId="{D87F916C-52A7-42D5-AE1F-C015AF5D3CF3}"/>
    <dgm:cxn modelId="{AA4828C3-5AA2-4619-855D-8597897AC667}" srcId="{ED442733-7860-4255-8167-1D9B34D751E0}" destId="{F177BD80-6001-47AB-94FC-BBA9E566E4B0}" srcOrd="1" destOrd="0" parTransId="{CCD3EB2F-3F8B-4288-8CAE-6D6458D9A55F}" sibTransId="{6F21D146-D448-468C-9891-A27C2046388F}"/>
    <dgm:cxn modelId="{6BD86437-BD1F-49B4-9151-CEC5183D885D}" type="presOf" srcId="{67C1CCF8-9C88-4D66-96DF-18B7B3794C50}" destId="{FB835D65-EAB2-456F-8F98-62F6F52AF083}" srcOrd="0" destOrd="0" presId="urn:microsoft.com/office/officeart/2008/layout/AlternatingHexagons"/>
    <dgm:cxn modelId="{A09A4A49-E64E-4AFF-AAFA-3A8BC1ACC8F9}" srcId="{ED442733-7860-4255-8167-1D9B34D751E0}" destId="{DB3BA393-47A3-4E24-A1C8-DAEC2BAA59A6}" srcOrd="0" destOrd="0" parTransId="{5C9599A9-85AD-4387-B3D4-9A5C0BA23EEA}" sibTransId="{310166A4-11E8-4164-9FF1-2DB56B30B365}"/>
    <dgm:cxn modelId="{5DAF6417-C5BA-42DA-9EF2-E4C84C9CF4E3}" type="presOf" srcId="{DB3BA393-47A3-4E24-A1C8-DAEC2BAA59A6}" destId="{9FF461F5-2BD3-4F27-89F2-497C1F9D0CF9}" srcOrd="0" destOrd="0" presId="urn:microsoft.com/office/officeart/2008/layout/AlternatingHexagons"/>
    <dgm:cxn modelId="{EF2F9176-DED4-4799-99CE-3FA49A27BC46}" srcId="{F177BD80-6001-47AB-94FC-BBA9E566E4B0}" destId="{44C06305-522A-4B31-8ED0-90CF0D420226}" srcOrd="0" destOrd="0" parTransId="{505C16CD-AF96-46AA-8C8A-DFE774575169}" sibTransId="{C70A5D7F-D5DD-44EF-9512-09AAE2FF5541}"/>
    <dgm:cxn modelId="{6ADAD539-ECC6-4ADD-BE60-C9B255F4012E}" type="presOf" srcId="{01386138-1AA8-4A87-8957-18D4B4D814AE}" destId="{C14B51D1-3B9E-4FB2-9BFF-886E8B1F5CE2}" srcOrd="0" destOrd="0" presId="urn:microsoft.com/office/officeart/2008/layout/AlternatingHexagons"/>
    <dgm:cxn modelId="{0F235DCB-D438-44EE-A609-AED328E5F486}" type="presParOf" srcId="{07A0BA5C-43D6-4174-8504-AB7412FCBA24}" destId="{F8701B7C-5315-4C6B-8222-4AC9D565EF13}" srcOrd="0" destOrd="0" presId="urn:microsoft.com/office/officeart/2008/layout/AlternatingHexagons"/>
    <dgm:cxn modelId="{FA8B049F-DAA3-428A-9842-CE8AD3EBB501}" type="presParOf" srcId="{F8701B7C-5315-4C6B-8222-4AC9D565EF13}" destId="{9FF461F5-2BD3-4F27-89F2-497C1F9D0CF9}" srcOrd="0" destOrd="0" presId="urn:microsoft.com/office/officeart/2008/layout/AlternatingHexagons"/>
    <dgm:cxn modelId="{6DB1A945-DE1B-4F71-BE09-6BF48F8AA076}" type="presParOf" srcId="{F8701B7C-5315-4C6B-8222-4AC9D565EF13}" destId="{FB835D65-EAB2-456F-8F98-62F6F52AF083}" srcOrd="1" destOrd="0" presId="urn:microsoft.com/office/officeart/2008/layout/AlternatingHexagons"/>
    <dgm:cxn modelId="{48556381-EA4D-4666-BC38-C7980170DCA6}" type="presParOf" srcId="{F8701B7C-5315-4C6B-8222-4AC9D565EF13}" destId="{6769B5BE-852A-41B1-8D9A-DE761126D054}" srcOrd="2" destOrd="0" presId="urn:microsoft.com/office/officeart/2008/layout/AlternatingHexagons"/>
    <dgm:cxn modelId="{4CF7305D-32DC-4CC5-AFC0-03B1624166FC}" type="presParOf" srcId="{F8701B7C-5315-4C6B-8222-4AC9D565EF13}" destId="{B658C7B0-A467-4A11-8032-531D4EBB6111}" srcOrd="3" destOrd="0" presId="urn:microsoft.com/office/officeart/2008/layout/AlternatingHexagons"/>
    <dgm:cxn modelId="{5C9AA36F-558F-4BE1-B3D4-83FD5D55023B}" type="presParOf" srcId="{F8701B7C-5315-4C6B-8222-4AC9D565EF13}" destId="{F27CD73E-722B-4A8F-A9C7-DF837DBA1C13}" srcOrd="4" destOrd="0" presId="urn:microsoft.com/office/officeart/2008/layout/AlternatingHexagons"/>
    <dgm:cxn modelId="{7F96B7DA-A4CF-41E8-AFDE-EAB94494EC15}" type="presParOf" srcId="{07A0BA5C-43D6-4174-8504-AB7412FCBA24}" destId="{F0A204CD-D3A8-40AE-B521-DA041FC2497C}" srcOrd="1" destOrd="0" presId="urn:microsoft.com/office/officeart/2008/layout/AlternatingHexagons"/>
    <dgm:cxn modelId="{F3671445-CE8D-41C5-9AFB-69E640821ADC}" type="presParOf" srcId="{07A0BA5C-43D6-4174-8504-AB7412FCBA24}" destId="{D3890536-37BB-48EE-884C-2F5E20FF74B0}" srcOrd="2" destOrd="0" presId="urn:microsoft.com/office/officeart/2008/layout/AlternatingHexagons"/>
    <dgm:cxn modelId="{B3C5F1D1-A26D-4832-92C1-0B8D6F47266B}" type="presParOf" srcId="{D3890536-37BB-48EE-884C-2F5E20FF74B0}" destId="{39AA5A4B-60FC-4EF6-BD34-11A41048C836}" srcOrd="0" destOrd="0" presId="urn:microsoft.com/office/officeart/2008/layout/AlternatingHexagons"/>
    <dgm:cxn modelId="{91480752-648E-42EB-B5C0-AB8B6BE7A529}" type="presParOf" srcId="{D3890536-37BB-48EE-884C-2F5E20FF74B0}" destId="{13250A39-12BB-4E1C-BADD-9CB0DDFAF91A}" srcOrd="1" destOrd="0" presId="urn:microsoft.com/office/officeart/2008/layout/AlternatingHexagons"/>
    <dgm:cxn modelId="{1A4CE256-E313-4F90-A903-8E423FFA3834}" type="presParOf" srcId="{D3890536-37BB-48EE-884C-2F5E20FF74B0}" destId="{5F21CE49-28C9-4E26-BCD6-3757FAAD6B81}" srcOrd="2" destOrd="0" presId="urn:microsoft.com/office/officeart/2008/layout/AlternatingHexagons"/>
    <dgm:cxn modelId="{A8E5A7EF-0689-42E6-9840-52193F074DA8}" type="presParOf" srcId="{D3890536-37BB-48EE-884C-2F5E20FF74B0}" destId="{FC108551-BBD9-46E0-8F34-0F84C6C6AED7}" srcOrd="3" destOrd="0" presId="urn:microsoft.com/office/officeart/2008/layout/AlternatingHexagons"/>
    <dgm:cxn modelId="{851E8822-BDD6-439D-8F4E-A3E272C8F34C}" type="presParOf" srcId="{D3890536-37BB-48EE-884C-2F5E20FF74B0}" destId="{88768581-7D7C-4BA1-A0F1-D932CDA579D0}" srcOrd="4" destOrd="0" presId="urn:microsoft.com/office/officeart/2008/layout/AlternatingHexagons"/>
    <dgm:cxn modelId="{E9571B2D-83B8-472D-BF0E-45914C8AEA41}" type="presParOf" srcId="{07A0BA5C-43D6-4174-8504-AB7412FCBA24}" destId="{2E6842CC-3CD6-49A8-A501-EFC706E2F67F}" srcOrd="3" destOrd="0" presId="urn:microsoft.com/office/officeart/2008/layout/AlternatingHexagons"/>
    <dgm:cxn modelId="{FEE9E884-15C0-4359-B539-05A4F03BEA36}" type="presParOf" srcId="{07A0BA5C-43D6-4174-8504-AB7412FCBA24}" destId="{7690E104-61BE-41D3-9707-7C50AAC55F61}" srcOrd="4" destOrd="0" presId="urn:microsoft.com/office/officeart/2008/layout/AlternatingHexagons"/>
    <dgm:cxn modelId="{66BA9CC6-5723-4F3B-B525-E0C65C4C59C9}" type="presParOf" srcId="{7690E104-61BE-41D3-9707-7C50AAC55F61}" destId="{20F0047E-2681-4568-9B35-2B676A61FF9F}" srcOrd="0" destOrd="0" presId="urn:microsoft.com/office/officeart/2008/layout/AlternatingHexagons"/>
    <dgm:cxn modelId="{C7C3AB7E-03B2-4D4E-9415-6595AD540160}" type="presParOf" srcId="{7690E104-61BE-41D3-9707-7C50AAC55F61}" destId="{C14B51D1-3B9E-4FB2-9BFF-886E8B1F5CE2}" srcOrd="1" destOrd="0" presId="urn:microsoft.com/office/officeart/2008/layout/AlternatingHexagons"/>
    <dgm:cxn modelId="{82E09EAB-0BF3-401E-87A2-67EC325FD833}" type="presParOf" srcId="{7690E104-61BE-41D3-9707-7C50AAC55F61}" destId="{43D856DF-4DA1-46C6-AF47-2757F890B957}" srcOrd="2" destOrd="0" presId="urn:microsoft.com/office/officeart/2008/layout/AlternatingHexagons"/>
    <dgm:cxn modelId="{03D70870-B780-4C11-B3F0-D5879A49A6C0}" type="presParOf" srcId="{7690E104-61BE-41D3-9707-7C50AAC55F61}" destId="{5A7FDB28-8F59-4693-8F8D-637849F3A3CD}" srcOrd="3" destOrd="0" presId="urn:microsoft.com/office/officeart/2008/layout/AlternatingHexagons"/>
    <dgm:cxn modelId="{5FCC5F7F-DF88-4531-9F94-7A0AF61B5C8D}" type="presParOf" srcId="{7690E104-61BE-41D3-9707-7C50AAC55F61}" destId="{CBA452D5-25B0-4AA7-AE51-04B4991A48C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D2F70-7847-4FF8-B154-51BA0ED16CAA}"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fi-FI"/>
        </a:p>
      </dgm:t>
    </dgm:pt>
    <dgm:pt modelId="{0542D563-214A-45A6-AB57-87F1C24455C6}">
      <dgm:prSet phldrT="[Teksti]"/>
      <dgm:spPr/>
      <dgm:t>
        <a:bodyPr/>
        <a:lstStyle/>
        <a:p>
          <a:pPr algn="l"/>
          <a:r>
            <a:rPr lang="fi-FI" b="1" dirty="0" err="1" smtClean="0"/>
            <a:t>Utfall</a:t>
          </a:r>
          <a:r>
            <a:rPr lang="fi-FI" b="1" dirty="0" smtClean="0"/>
            <a:t> 1:</a:t>
          </a:r>
          <a:r>
            <a:rPr lang="fi-FI" dirty="0" smtClean="0"/>
            <a:t> Ett </a:t>
          </a:r>
          <a:r>
            <a:rPr lang="fi-FI" dirty="0" err="1" smtClean="0"/>
            <a:t>svenskspråkigt</a:t>
          </a:r>
          <a:r>
            <a:rPr lang="fi-FI" dirty="0" smtClean="0"/>
            <a:t> Navigator-</a:t>
          </a:r>
          <a:r>
            <a:rPr lang="fi-FI" dirty="0" err="1" smtClean="0"/>
            <a:t>samarbetsnätverk</a:t>
          </a:r>
          <a:r>
            <a:rPr lang="fi-FI" dirty="0" smtClean="0"/>
            <a:t> i </a:t>
          </a:r>
          <a:r>
            <a:rPr lang="fi-FI" dirty="0" err="1" smtClean="0"/>
            <a:t>samarbete</a:t>
          </a:r>
          <a:r>
            <a:rPr lang="fi-FI" dirty="0" smtClean="0"/>
            <a:t> </a:t>
          </a:r>
          <a:r>
            <a:rPr lang="fi-FI" dirty="0" err="1" smtClean="0"/>
            <a:t>med</a:t>
          </a:r>
          <a:r>
            <a:rPr lang="fi-FI" dirty="0" smtClean="0"/>
            <a:t> </a:t>
          </a:r>
          <a:r>
            <a:rPr lang="fi-FI" dirty="0" err="1" smtClean="0"/>
            <a:t>det</a:t>
          </a:r>
          <a:r>
            <a:rPr lang="fi-FI" dirty="0" smtClean="0"/>
            <a:t> </a:t>
          </a:r>
          <a:r>
            <a:rPr lang="fi-FI" dirty="0" err="1" smtClean="0"/>
            <a:t>finskspråkiga</a:t>
          </a:r>
          <a:r>
            <a:rPr lang="fi-FI" dirty="0" smtClean="0"/>
            <a:t> </a:t>
          </a:r>
          <a:r>
            <a:rPr lang="fi-FI" dirty="0" err="1" smtClean="0"/>
            <a:t>fältet</a:t>
          </a:r>
          <a:r>
            <a:rPr lang="fi-FI" dirty="0" smtClean="0"/>
            <a:t>.</a:t>
          </a:r>
        </a:p>
        <a:p>
          <a:pPr algn="l"/>
          <a:r>
            <a:rPr lang="fi-FI" dirty="0" err="1" smtClean="0"/>
            <a:t>Samarbetsnätverket</a:t>
          </a:r>
          <a:r>
            <a:rPr lang="fi-FI" dirty="0" smtClean="0"/>
            <a:t> </a:t>
          </a:r>
          <a:r>
            <a:rPr lang="fi-FI" dirty="0" err="1" smtClean="0"/>
            <a:t>är</a:t>
          </a:r>
          <a:r>
            <a:rPr lang="fi-FI" dirty="0" smtClean="0"/>
            <a:t> </a:t>
          </a:r>
          <a:r>
            <a:rPr lang="fi-FI" dirty="0" err="1" smtClean="0"/>
            <a:t>förankrat</a:t>
          </a:r>
          <a:r>
            <a:rPr lang="fi-FI" dirty="0" smtClean="0"/>
            <a:t> i </a:t>
          </a:r>
          <a:r>
            <a:rPr lang="fi-FI" dirty="0" err="1" smtClean="0"/>
            <a:t>ledning</a:t>
          </a:r>
          <a:r>
            <a:rPr lang="fi-FI" dirty="0" smtClean="0"/>
            <a:t> </a:t>
          </a:r>
          <a:r>
            <a:rPr lang="fi-FI" dirty="0" err="1" smtClean="0"/>
            <a:t>och</a:t>
          </a:r>
          <a:r>
            <a:rPr lang="fi-FI" dirty="0" smtClean="0"/>
            <a:t> </a:t>
          </a:r>
          <a:r>
            <a:rPr lang="fi-FI" dirty="0" err="1" smtClean="0"/>
            <a:t>servicestrukturer</a:t>
          </a:r>
          <a:r>
            <a:rPr lang="fi-FI" dirty="0" smtClean="0"/>
            <a:t> </a:t>
          </a:r>
          <a:r>
            <a:rPr lang="fi-FI" dirty="0" err="1" smtClean="0"/>
            <a:t>där</a:t>
          </a:r>
          <a:r>
            <a:rPr lang="fi-FI" dirty="0" smtClean="0"/>
            <a:t> </a:t>
          </a:r>
          <a:r>
            <a:rPr lang="fi-FI" dirty="0" err="1" smtClean="0"/>
            <a:t>professionella</a:t>
          </a:r>
          <a:r>
            <a:rPr lang="fi-FI" dirty="0" smtClean="0"/>
            <a:t> </a:t>
          </a:r>
          <a:r>
            <a:rPr lang="fi-FI" dirty="0" err="1" smtClean="0"/>
            <a:t>stöder</a:t>
          </a:r>
          <a:r>
            <a:rPr lang="fi-FI" dirty="0" smtClean="0"/>
            <a:t> </a:t>
          </a:r>
          <a:r>
            <a:rPr lang="fi-FI" dirty="0" err="1" smtClean="0"/>
            <a:t>unga</a:t>
          </a:r>
          <a:r>
            <a:rPr lang="fi-FI" dirty="0" smtClean="0"/>
            <a:t> </a:t>
          </a:r>
          <a:r>
            <a:rPr lang="fi-FI" dirty="0" err="1" smtClean="0"/>
            <a:t>vuxna</a:t>
          </a:r>
          <a:r>
            <a:rPr lang="fi-FI" dirty="0" smtClean="0"/>
            <a:t> </a:t>
          </a:r>
          <a:r>
            <a:rPr lang="fi-FI" dirty="0" err="1" smtClean="0"/>
            <a:t>på</a:t>
          </a:r>
          <a:r>
            <a:rPr lang="fi-FI" dirty="0" smtClean="0"/>
            <a:t> </a:t>
          </a:r>
          <a:r>
            <a:rPr lang="fi-FI" dirty="0" err="1" smtClean="0"/>
            <a:t>nya</a:t>
          </a:r>
          <a:r>
            <a:rPr lang="fi-FI" dirty="0" smtClean="0"/>
            <a:t> </a:t>
          </a:r>
          <a:r>
            <a:rPr lang="fi-FI" dirty="0" err="1" smtClean="0"/>
            <a:t>sätt</a:t>
          </a:r>
          <a:r>
            <a:rPr lang="fi-FI" dirty="0" smtClean="0"/>
            <a:t>.</a:t>
          </a:r>
          <a:endParaRPr lang="fi-FI" dirty="0"/>
        </a:p>
      </dgm:t>
    </dgm:pt>
    <dgm:pt modelId="{45A7C981-EA55-4E64-88BD-D7DCCE1911C6}" type="parTrans" cxnId="{179B61A8-AFB0-4DF6-B066-2DDCA34A5CCC}">
      <dgm:prSet/>
      <dgm:spPr/>
      <dgm:t>
        <a:bodyPr/>
        <a:lstStyle/>
        <a:p>
          <a:endParaRPr lang="fi-FI"/>
        </a:p>
      </dgm:t>
    </dgm:pt>
    <dgm:pt modelId="{B9624584-799F-426C-94A1-5A0919B1020E}" type="sibTrans" cxnId="{179B61A8-AFB0-4DF6-B066-2DDCA34A5CCC}">
      <dgm:prSet/>
      <dgm:spPr/>
      <dgm:t>
        <a:bodyPr/>
        <a:lstStyle/>
        <a:p>
          <a:endParaRPr lang="fi-FI"/>
        </a:p>
      </dgm:t>
    </dgm:pt>
    <dgm:pt modelId="{5CE0858B-A50D-406F-8BEF-964DEF6DBA8E}">
      <dgm:prSet phldrT="[Teksti]" custT="1"/>
      <dgm:spPr/>
      <dgm:t>
        <a:bodyPr/>
        <a:lstStyle/>
        <a:p>
          <a:r>
            <a:rPr lang="fi-FI" sz="1600" dirty="0" smtClean="0"/>
            <a:t> 1.1. </a:t>
          </a:r>
          <a:r>
            <a:rPr lang="fi-FI" sz="1600" dirty="0" err="1" smtClean="0"/>
            <a:t>Nätverket</a:t>
          </a:r>
          <a:r>
            <a:rPr lang="fi-FI" sz="1600" dirty="0" smtClean="0"/>
            <a:t> </a:t>
          </a:r>
          <a:r>
            <a:rPr lang="fi-FI" sz="1600" dirty="0" err="1" smtClean="0"/>
            <a:t>består</a:t>
          </a:r>
          <a:r>
            <a:rPr lang="fi-FI" sz="1600" dirty="0" smtClean="0"/>
            <a:t> av "</a:t>
          </a:r>
          <a:r>
            <a:rPr lang="fi-FI" sz="1600" dirty="0" err="1" smtClean="0"/>
            <a:t>öronmärkta</a:t>
          </a:r>
          <a:r>
            <a:rPr lang="fi-FI" sz="1600" dirty="0" smtClean="0"/>
            <a:t>" </a:t>
          </a:r>
          <a:r>
            <a:rPr lang="fi-FI" sz="1600" dirty="0" err="1" smtClean="0"/>
            <a:t>svenskspråkiga</a:t>
          </a:r>
          <a:r>
            <a:rPr lang="fi-FI" sz="1600" dirty="0" smtClean="0"/>
            <a:t> Navigator-</a:t>
          </a:r>
          <a:r>
            <a:rPr lang="fi-FI" sz="1600" dirty="0" err="1" smtClean="0"/>
            <a:t>kontaktpersoner</a:t>
          </a:r>
          <a:r>
            <a:rPr lang="fi-FI" sz="1600" dirty="0" smtClean="0"/>
            <a:t> </a:t>
          </a:r>
          <a:r>
            <a:rPr lang="fi-FI" sz="1600" dirty="0" err="1" smtClean="0"/>
            <a:t>som</a:t>
          </a:r>
          <a:r>
            <a:rPr lang="fi-FI" sz="1600" dirty="0" smtClean="0"/>
            <a:t> </a:t>
          </a:r>
          <a:r>
            <a:rPr lang="fi-FI" sz="1600" dirty="0" err="1" smtClean="0"/>
            <a:t>tillsammans</a:t>
          </a:r>
          <a:r>
            <a:rPr lang="fi-FI" sz="1600" dirty="0" smtClean="0"/>
            <a:t> </a:t>
          </a:r>
          <a:r>
            <a:rPr lang="fi-FI" sz="1600" dirty="0" err="1" smtClean="0"/>
            <a:t>bildar</a:t>
          </a:r>
          <a:r>
            <a:rPr lang="fi-FI" sz="1600" dirty="0" smtClean="0"/>
            <a:t> ett </a:t>
          </a:r>
          <a:r>
            <a:rPr lang="fi-FI" sz="1600" dirty="0" err="1" smtClean="0"/>
            <a:t>sektoröverskridande</a:t>
          </a:r>
          <a:r>
            <a:rPr lang="fi-FI" sz="1600" dirty="0" smtClean="0"/>
            <a:t>, </a:t>
          </a:r>
          <a:r>
            <a:rPr lang="fi-FI" sz="1600" dirty="0" err="1" smtClean="0"/>
            <a:t>multiprofessionellt</a:t>
          </a:r>
          <a:r>
            <a:rPr lang="fi-FI" sz="1600" dirty="0" smtClean="0"/>
            <a:t> team.</a:t>
          </a:r>
          <a:endParaRPr lang="fi-FI" sz="1600" dirty="0"/>
        </a:p>
      </dgm:t>
    </dgm:pt>
    <dgm:pt modelId="{700D29A7-15B2-434E-BAF7-8F7441A7584A}" type="parTrans" cxnId="{9AF040BF-F7A7-4E5F-A39F-B4FAC1A2ACB3}">
      <dgm:prSet/>
      <dgm:spPr/>
      <dgm:t>
        <a:bodyPr/>
        <a:lstStyle/>
        <a:p>
          <a:endParaRPr lang="fi-FI"/>
        </a:p>
      </dgm:t>
    </dgm:pt>
    <dgm:pt modelId="{6B53E850-342B-4DBF-9179-93664572D9C9}" type="sibTrans" cxnId="{9AF040BF-F7A7-4E5F-A39F-B4FAC1A2ACB3}">
      <dgm:prSet/>
      <dgm:spPr/>
      <dgm:t>
        <a:bodyPr/>
        <a:lstStyle/>
        <a:p>
          <a:endParaRPr lang="fi-FI"/>
        </a:p>
      </dgm:t>
    </dgm:pt>
    <dgm:pt modelId="{4C60F1F0-86D7-4C04-9034-2119C775B8D1}">
      <dgm:prSet phldrT="[Teksti]"/>
      <dgm:spPr/>
      <dgm:t>
        <a:bodyPr/>
        <a:lstStyle/>
        <a:p>
          <a:pPr algn="l"/>
          <a:r>
            <a:rPr lang="fi-FI" b="1" dirty="0" err="1" smtClean="0"/>
            <a:t>Utfall</a:t>
          </a:r>
          <a:r>
            <a:rPr lang="fi-FI" b="1" dirty="0" smtClean="0"/>
            <a:t> 2:</a:t>
          </a:r>
          <a:r>
            <a:rPr lang="fi-FI" dirty="0" smtClean="0"/>
            <a:t> </a:t>
          </a:r>
          <a:r>
            <a:rPr lang="fi-FI" dirty="0" err="1" smtClean="0"/>
            <a:t>Konkreta</a:t>
          </a:r>
          <a:r>
            <a:rPr lang="fi-FI" dirty="0" smtClean="0"/>
            <a:t> </a:t>
          </a:r>
          <a:r>
            <a:rPr lang="fi-FI" dirty="0" err="1" smtClean="0"/>
            <a:t>verktyg</a:t>
          </a:r>
          <a:r>
            <a:rPr lang="fi-FI" dirty="0" smtClean="0"/>
            <a:t> </a:t>
          </a:r>
          <a:r>
            <a:rPr lang="fi-FI" dirty="0" err="1" smtClean="0"/>
            <a:t>som</a:t>
          </a:r>
          <a:r>
            <a:rPr lang="fi-FI" dirty="0" smtClean="0"/>
            <a:t> </a:t>
          </a:r>
          <a:r>
            <a:rPr lang="fi-FI" dirty="0" err="1" smtClean="0"/>
            <a:t>stöder</a:t>
          </a:r>
          <a:r>
            <a:rPr lang="fi-FI" dirty="0" smtClean="0"/>
            <a:t> de </a:t>
          </a:r>
          <a:r>
            <a:rPr lang="fi-FI" dirty="0" err="1" smtClean="0"/>
            <a:t>professionella</a:t>
          </a:r>
          <a:r>
            <a:rPr lang="fi-FI" dirty="0" smtClean="0"/>
            <a:t> i </a:t>
          </a:r>
          <a:r>
            <a:rPr lang="fi-FI" dirty="0" err="1" smtClean="0"/>
            <a:t>sitt</a:t>
          </a:r>
          <a:r>
            <a:rPr lang="fi-FI" dirty="0" smtClean="0"/>
            <a:t> </a:t>
          </a:r>
          <a:r>
            <a:rPr lang="fi-FI" dirty="0" err="1" smtClean="0"/>
            <a:t>arbete</a:t>
          </a:r>
          <a:r>
            <a:rPr lang="fi-FI" dirty="0" smtClean="0"/>
            <a:t>. </a:t>
          </a:r>
          <a:endParaRPr lang="fi-FI" dirty="0"/>
        </a:p>
      </dgm:t>
    </dgm:pt>
    <dgm:pt modelId="{FBC835F8-4A3C-4931-8FF5-69FCACB883E3}" type="parTrans" cxnId="{01FC6CC2-3C82-4EEE-8A8A-A0826E70B83B}">
      <dgm:prSet/>
      <dgm:spPr/>
      <dgm:t>
        <a:bodyPr/>
        <a:lstStyle/>
        <a:p>
          <a:endParaRPr lang="fi-FI"/>
        </a:p>
      </dgm:t>
    </dgm:pt>
    <dgm:pt modelId="{7BB2CDDB-3351-4768-A442-83A1BD7CCA2A}" type="sibTrans" cxnId="{01FC6CC2-3C82-4EEE-8A8A-A0826E70B83B}">
      <dgm:prSet/>
      <dgm:spPr/>
      <dgm:t>
        <a:bodyPr/>
        <a:lstStyle/>
        <a:p>
          <a:endParaRPr lang="fi-FI"/>
        </a:p>
      </dgm:t>
    </dgm:pt>
    <dgm:pt modelId="{F38ED970-4C82-4279-AAAB-4A2D0035F55A}">
      <dgm:prSet phldrT="[Teksti]" custT="1"/>
      <dgm:spPr/>
      <dgm:t>
        <a:bodyPr/>
        <a:lstStyle/>
        <a:p>
          <a:r>
            <a:rPr lang="fi-FI" sz="1600" dirty="0" smtClean="0"/>
            <a:t> 2.1. En </a:t>
          </a:r>
          <a:r>
            <a:rPr lang="fi-FI" sz="1600" dirty="0" err="1" smtClean="0"/>
            <a:t>processbeskrivning</a:t>
          </a:r>
          <a:r>
            <a:rPr lang="fi-FI" sz="1600" dirty="0" smtClean="0"/>
            <a:t> </a:t>
          </a:r>
          <a:r>
            <a:rPr lang="fi-FI" sz="1600" dirty="0" err="1" smtClean="0"/>
            <a:t>över</a:t>
          </a:r>
          <a:r>
            <a:rPr lang="fi-FI" sz="1600" dirty="0" smtClean="0"/>
            <a:t> </a:t>
          </a:r>
          <a:r>
            <a:rPr lang="fi-FI" sz="1600" dirty="0" err="1" smtClean="0"/>
            <a:t>hur</a:t>
          </a:r>
          <a:r>
            <a:rPr lang="fi-FI" sz="1600" dirty="0" smtClean="0"/>
            <a:t> Navigator-</a:t>
          </a:r>
          <a:r>
            <a:rPr lang="fi-FI" sz="1600" dirty="0" err="1" smtClean="0"/>
            <a:t>nätverket</a:t>
          </a:r>
          <a:r>
            <a:rPr lang="fi-FI" sz="1600" dirty="0" smtClean="0"/>
            <a:t> </a:t>
          </a:r>
          <a:r>
            <a:rPr lang="fi-FI" sz="1600" dirty="0" err="1" smtClean="0"/>
            <a:t>fungerar</a:t>
          </a:r>
          <a:r>
            <a:rPr lang="fi-FI" sz="1600" dirty="0" smtClean="0"/>
            <a:t> </a:t>
          </a:r>
          <a:r>
            <a:rPr lang="fi-FI" sz="1600" dirty="0" err="1" smtClean="0"/>
            <a:t>på</a:t>
          </a:r>
          <a:r>
            <a:rPr lang="fi-FI" sz="1600" dirty="0" smtClean="0"/>
            <a:t> </a:t>
          </a:r>
          <a:r>
            <a:rPr lang="fi-FI" sz="1600" dirty="0" err="1" smtClean="0"/>
            <a:t>svenska</a:t>
          </a:r>
          <a:r>
            <a:rPr lang="fi-FI" sz="1600" dirty="0" smtClean="0"/>
            <a:t> </a:t>
          </a:r>
          <a:r>
            <a:rPr lang="fi-FI" sz="1600" dirty="0" err="1" smtClean="0"/>
            <a:t>samt</a:t>
          </a:r>
          <a:r>
            <a:rPr lang="fi-FI" sz="1600" dirty="0" smtClean="0"/>
            <a:t> </a:t>
          </a:r>
          <a:r>
            <a:rPr lang="fi-FI" sz="1600" dirty="0" err="1" smtClean="0"/>
            <a:t>hur</a:t>
          </a:r>
          <a:r>
            <a:rPr lang="fi-FI" sz="1600" dirty="0" smtClean="0"/>
            <a:t> </a:t>
          </a:r>
          <a:r>
            <a:rPr lang="fi-FI" sz="1600" dirty="0" err="1" smtClean="0"/>
            <a:t>svenskspråkiga</a:t>
          </a:r>
          <a:r>
            <a:rPr lang="fi-FI" sz="1600" dirty="0" smtClean="0"/>
            <a:t> </a:t>
          </a:r>
          <a:r>
            <a:rPr lang="fi-FI" sz="1600" dirty="0" err="1" smtClean="0"/>
            <a:t>unga</a:t>
          </a:r>
          <a:r>
            <a:rPr lang="fi-FI" sz="1600" dirty="0" smtClean="0"/>
            <a:t> </a:t>
          </a:r>
          <a:r>
            <a:rPr lang="fi-FI" sz="1600" dirty="0" err="1" smtClean="0"/>
            <a:t>får</a:t>
          </a:r>
          <a:r>
            <a:rPr lang="fi-FI" sz="1600" dirty="0" smtClean="0"/>
            <a:t> </a:t>
          </a:r>
          <a:r>
            <a:rPr lang="fi-FI" sz="1600" dirty="0" err="1" smtClean="0"/>
            <a:t>service</a:t>
          </a:r>
          <a:r>
            <a:rPr lang="fi-FI" sz="1600" dirty="0" smtClean="0"/>
            <a:t> </a:t>
          </a:r>
          <a:r>
            <a:rPr lang="fi-FI" sz="1600" dirty="0" err="1" smtClean="0"/>
            <a:t>med</a:t>
          </a:r>
          <a:r>
            <a:rPr lang="fi-FI" sz="1600" dirty="0" smtClean="0"/>
            <a:t> </a:t>
          </a:r>
          <a:r>
            <a:rPr lang="fi-FI" sz="1600" dirty="0" err="1" smtClean="0"/>
            <a:t>principen</a:t>
          </a:r>
          <a:r>
            <a:rPr lang="fi-FI" sz="1600" dirty="0" smtClean="0"/>
            <a:t> ”</a:t>
          </a:r>
          <a:r>
            <a:rPr lang="fi-FI" sz="1600" dirty="0" err="1" smtClean="0"/>
            <a:t>service</a:t>
          </a:r>
          <a:r>
            <a:rPr lang="fi-FI" sz="1600" dirty="0" smtClean="0"/>
            <a:t> </a:t>
          </a:r>
          <a:r>
            <a:rPr lang="fi-FI" sz="1600" dirty="0" err="1" smtClean="0"/>
            <a:t>från</a:t>
          </a:r>
          <a:r>
            <a:rPr lang="fi-FI" sz="1600" dirty="0" smtClean="0"/>
            <a:t> en </a:t>
          </a:r>
          <a:r>
            <a:rPr lang="fi-FI" sz="1600" dirty="0" err="1" smtClean="0"/>
            <a:t>lucka</a:t>
          </a:r>
          <a:r>
            <a:rPr lang="fi-FI" sz="1600" dirty="0" smtClean="0"/>
            <a:t>”.</a:t>
          </a:r>
          <a:endParaRPr lang="fi-FI" sz="1600" dirty="0"/>
        </a:p>
      </dgm:t>
    </dgm:pt>
    <dgm:pt modelId="{74EB7173-8A51-4DF3-8137-CF40C9EA1034}" type="parTrans" cxnId="{BAC2A44E-58FE-4D4A-8D84-DDECC6DE44CF}">
      <dgm:prSet/>
      <dgm:spPr/>
      <dgm:t>
        <a:bodyPr/>
        <a:lstStyle/>
        <a:p>
          <a:endParaRPr lang="fi-FI"/>
        </a:p>
      </dgm:t>
    </dgm:pt>
    <dgm:pt modelId="{D8702F86-14E9-454B-B9E1-89117908D70F}" type="sibTrans" cxnId="{BAC2A44E-58FE-4D4A-8D84-DDECC6DE44CF}">
      <dgm:prSet/>
      <dgm:spPr/>
      <dgm:t>
        <a:bodyPr/>
        <a:lstStyle/>
        <a:p>
          <a:endParaRPr lang="fi-FI"/>
        </a:p>
      </dgm:t>
    </dgm:pt>
    <dgm:pt modelId="{B82503F1-C73D-4C4E-AFFC-C01E2BF778AF}">
      <dgm:prSet custT="1"/>
      <dgm:spPr/>
      <dgm:t>
        <a:bodyPr/>
        <a:lstStyle/>
        <a:p>
          <a:r>
            <a:rPr lang="fi-FI" sz="1600" dirty="0" smtClean="0"/>
            <a:t> 2.2. En </a:t>
          </a:r>
          <a:r>
            <a:rPr lang="fi-FI" sz="1600" dirty="0" err="1" smtClean="0"/>
            <a:t>nätverkskarta</a:t>
          </a:r>
          <a:r>
            <a:rPr lang="fi-FI" sz="1600" dirty="0" smtClean="0"/>
            <a:t> </a:t>
          </a:r>
          <a:r>
            <a:rPr lang="fi-FI" sz="1600" dirty="0" err="1" smtClean="0"/>
            <a:t>över</a:t>
          </a:r>
          <a:r>
            <a:rPr lang="fi-FI" sz="1600" dirty="0" smtClean="0"/>
            <a:t> </a:t>
          </a:r>
          <a:r>
            <a:rPr lang="fi-FI" sz="1600" dirty="0" err="1" smtClean="0"/>
            <a:t>befintliga</a:t>
          </a:r>
          <a:r>
            <a:rPr lang="fi-FI" sz="1600" dirty="0" smtClean="0"/>
            <a:t> </a:t>
          </a:r>
          <a:r>
            <a:rPr lang="fi-FI" sz="1600" dirty="0" err="1" smtClean="0"/>
            <a:t>svenskspråkiga</a:t>
          </a:r>
          <a:r>
            <a:rPr lang="fi-FI" sz="1600" dirty="0" smtClean="0"/>
            <a:t> </a:t>
          </a:r>
          <a:r>
            <a:rPr lang="fi-FI" sz="1600" dirty="0" err="1" smtClean="0"/>
            <a:t>välfärdstjänster</a:t>
          </a:r>
          <a:r>
            <a:rPr lang="fi-FI" sz="1600" dirty="0" smtClean="0"/>
            <a:t>.</a:t>
          </a:r>
          <a:endParaRPr lang="fi-FI" sz="1600" dirty="0"/>
        </a:p>
      </dgm:t>
    </dgm:pt>
    <dgm:pt modelId="{859596A9-AD7A-475F-BAE5-E134475D9449}" type="sibTrans" cxnId="{E954802A-B048-4D05-90BC-B22963919472}">
      <dgm:prSet/>
      <dgm:spPr/>
      <dgm:t>
        <a:bodyPr/>
        <a:lstStyle/>
        <a:p>
          <a:endParaRPr lang="fi-FI"/>
        </a:p>
      </dgm:t>
    </dgm:pt>
    <dgm:pt modelId="{732F4C14-32A5-4C3D-9799-AEB75C8D00E1}" type="parTrans" cxnId="{E954802A-B048-4D05-90BC-B22963919472}">
      <dgm:prSet/>
      <dgm:spPr/>
      <dgm:t>
        <a:bodyPr/>
        <a:lstStyle/>
        <a:p>
          <a:endParaRPr lang="fi-FI"/>
        </a:p>
      </dgm:t>
    </dgm:pt>
    <dgm:pt modelId="{E4F8DF78-49D9-4BBC-83B6-8717C7CBDD82}" type="pres">
      <dgm:prSet presAssocID="{60BD2F70-7847-4FF8-B154-51BA0ED16CAA}" presName="Name0" presStyleCnt="0">
        <dgm:presLayoutVars>
          <dgm:dir/>
          <dgm:animLvl val="lvl"/>
          <dgm:resizeHandles/>
        </dgm:presLayoutVars>
      </dgm:prSet>
      <dgm:spPr/>
      <dgm:t>
        <a:bodyPr/>
        <a:lstStyle/>
        <a:p>
          <a:endParaRPr lang="fi-FI"/>
        </a:p>
      </dgm:t>
    </dgm:pt>
    <dgm:pt modelId="{242EB197-AFA5-488B-9DBD-39040DD453AA}" type="pres">
      <dgm:prSet presAssocID="{0542D563-214A-45A6-AB57-87F1C24455C6}" presName="linNode" presStyleCnt="0"/>
      <dgm:spPr/>
      <dgm:t>
        <a:bodyPr/>
        <a:lstStyle/>
        <a:p>
          <a:endParaRPr lang="fi-FI"/>
        </a:p>
      </dgm:t>
    </dgm:pt>
    <dgm:pt modelId="{35270472-9C6E-41F7-AF61-C0575B89C091}" type="pres">
      <dgm:prSet presAssocID="{0542D563-214A-45A6-AB57-87F1C24455C6}" presName="parentShp" presStyleLbl="node1" presStyleIdx="0" presStyleCnt="2">
        <dgm:presLayoutVars>
          <dgm:bulletEnabled val="1"/>
        </dgm:presLayoutVars>
      </dgm:prSet>
      <dgm:spPr/>
      <dgm:t>
        <a:bodyPr/>
        <a:lstStyle/>
        <a:p>
          <a:endParaRPr lang="fi-FI"/>
        </a:p>
      </dgm:t>
    </dgm:pt>
    <dgm:pt modelId="{C4C5F67D-C6D9-4147-A26F-246D8CE2AC3C}" type="pres">
      <dgm:prSet presAssocID="{0542D563-214A-45A6-AB57-87F1C24455C6}" presName="childShp" presStyleLbl="bgAccFollowNode1" presStyleIdx="0" presStyleCnt="2">
        <dgm:presLayoutVars>
          <dgm:bulletEnabled val="1"/>
        </dgm:presLayoutVars>
      </dgm:prSet>
      <dgm:spPr/>
      <dgm:t>
        <a:bodyPr/>
        <a:lstStyle/>
        <a:p>
          <a:endParaRPr lang="fi-FI"/>
        </a:p>
      </dgm:t>
    </dgm:pt>
    <dgm:pt modelId="{DD7D1F60-4D12-4798-AEF3-44C97150DC32}" type="pres">
      <dgm:prSet presAssocID="{B9624584-799F-426C-94A1-5A0919B1020E}" presName="spacing" presStyleCnt="0"/>
      <dgm:spPr/>
      <dgm:t>
        <a:bodyPr/>
        <a:lstStyle/>
        <a:p>
          <a:endParaRPr lang="fi-FI"/>
        </a:p>
      </dgm:t>
    </dgm:pt>
    <dgm:pt modelId="{A927789F-60C8-465F-A4D1-B09465E740CC}" type="pres">
      <dgm:prSet presAssocID="{4C60F1F0-86D7-4C04-9034-2119C775B8D1}" presName="linNode" presStyleCnt="0"/>
      <dgm:spPr/>
      <dgm:t>
        <a:bodyPr/>
        <a:lstStyle/>
        <a:p>
          <a:endParaRPr lang="fi-FI"/>
        </a:p>
      </dgm:t>
    </dgm:pt>
    <dgm:pt modelId="{A5796B0A-13FD-4309-B529-09B9AA2F4F66}" type="pres">
      <dgm:prSet presAssocID="{4C60F1F0-86D7-4C04-9034-2119C775B8D1}" presName="parentShp" presStyleLbl="node1" presStyleIdx="1" presStyleCnt="2">
        <dgm:presLayoutVars>
          <dgm:bulletEnabled val="1"/>
        </dgm:presLayoutVars>
      </dgm:prSet>
      <dgm:spPr/>
      <dgm:t>
        <a:bodyPr/>
        <a:lstStyle/>
        <a:p>
          <a:endParaRPr lang="fi-FI"/>
        </a:p>
      </dgm:t>
    </dgm:pt>
    <dgm:pt modelId="{8FE45CE2-08F0-4032-9D8D-10C68AF3D964}" type="pres">
      <dgm:prSet presAssocID="{4C60F1F0-86D7-4C04-9034-2119C775B8D1}" presName="childShp" presStyleLbl="bgAccFollowNode1" presStyleIdx="1" presStyleCnt="2">
        <dgm:presLayoutVars>
          <dgm:bulletEnabled val="1"/>
        </dgm:presLayoutVars>
      </dgm:prSet>
      <dgm:spPr/>
      <dgm:t>
        <a:bodyPr/>
        <a:lstStyle/>
        <a:p>
          <a:endParaRPr lang="fi-FI"/>
        </a:p>
      </dgm:t>
    </dgm:pt>
  </dgm:ptLst>
  <dgm:cxnLst>
    <dgm:cxn modelId="{5C128C81-9372-4AB5-A6A1-32DD100C5E85}" type="presOf" srcId="{0542D563-214A-45A6-AB57-87F1C24455C6}" destId="{35270472-9C6E-41F7-AF61-C0575B89C091}" srcOrd="0" destOrd="0" presId="urn:microsoft.com/office/officeart/2005/8/layout/vList6"/>
    <dgm:cxn modelId="{F2076DF0-92AB-4A9A-AF6E-324742876DDA}" type="presOf" srcId="{B82503F1-C73D-4C4E-AFFC-C01E2BF778AF}" destId="{8FE45CE2-08F0-4032-9D8D-10C68AF3D964}" srcOrd="0" destOrd="1" presId="urn:microsoft.com/office/officeart/2005/8/layout/vList6"/>
    <dgm:cxn modelId="{9AF040BF-F7A7-4E5F-A39F-B4FAC1A2ACB3}" srcId="{0542D563-214A-45A6-AB57-87F1C24455C6}" destId="{5CE0858B-A50D-406F-8BEF-964DEF6DBA8E}" srcOrd="0" destOrd="0" parTransId="{700D29A7-15B2-434E-BAF7-8F7441A7584A}" sibTransId="{6B53E850-342B-4DBF-9179-93664572D9C9}"/>
    <dgm:cxn modelId="{ADFE2E5D-09FF-461B-A76F-4C01A874C210}" type="presOf" srcId="{5CE0858B-A50D-406F-8BEF-964DEF6DBA8E}" destId="{C4C5F67D-C6D9-4147-A26F-246D8CE2AC3C}" srcOrd="0" destOrd="0" presId="urn:microsoft.com/office/officeart/2005/8/layout/vList6"/>
    <dgm:cxn modelId="{E954802A-B048-4D05-90BC-B22963919472}" srcId="{4C60F1F0-86D7-4C04-9034-2119C775B8D1}" destId="{B82503F1-C73D-4C4E-AFFC-C01E2BF778AF}" srcOrd="1" destOrd="0" parTransId="{732F4C14-32A5-4C3D-9799-AEB75C8D00E1}" sibTransId="{859596A9-AD7A-475F-BAE5-E134475D9449}"/>
    <dgm:cxn modelId="{179B61A8-AFB0-4DF6-B066-2DDCA34A5CCC}" srcId="{60BD2F70-7847-4FF8-B154-51BA0ED16CAA}" destId="{0542D563-214A-45A6-AB57-87F1C24455C6}" srcOrd="0" destOrd="0" parTransId="{45A7C981-EA55-4E64-88BD-D7DCCE1911C6}" sibTransId="{B9624584-799F-426C-94A1-5A0919B1020E}"/>
    <dgm:cxn modelId="{BAC2A44E-58FE-4D4A-8D84-DDECC6DE44CF}" srcId="{4C60F1F0-86D7-4C04-9034-2119C775B8D1}" destId="{F38ED970-4C82-4279-AAAB-4A2D0035F55A}" srcOrd="0" destOrd="0" parTransId="{74EB7173-8A51-4DF3-8137-CF40C9EA1034}" sibTransId="{D8702F86-14E9-454B-B9E1-89117908D70F}"/>
    <dgm:cxn modelId="{11400F6E-12B0-4B5C-8D7A-6B2DFC5C7E31}" type="presOf" srcId="{4C60F1F0-86D7-4C04-9034-2119C775B8D1}" destId="{A5796B0A-13FD-4309-B529-09B9AA2F4F66}" srcOrd="0" destOrd="0" presId="urn:microsoft.com/office/officeart/2005/8/layout/vList6"/>
    <dgm:cxn modelId="{BDB9CC5C-5B29-4BED-87CA-838E298FA3DF}" type="presOf" srcId="{60BD2F70-7847-4FF8-B154-51BA0ED16CAA}" destId="{E4F8DF78-49D9-4BBC-83B6-8717C7CBDD82}" srcOrd="0" destOrd="0" presId="urn:microsoft.com/office/officeart/2005/8/layout/vList6"/>
    <dgm:cxn modelId="{01FC6CC2-3C82-4EEE-8A8A-A0826E70B83B}" srcId="{60BD2F70-7847-4FF8-B154-51BA0ED16CAA}" destId="{4C60F1F0-86D7-4C04-9034-2119C775B8D1}" srcOrd="1" destOrd="0" parTransId="{FBC835F8-4A3C-4931-8FF5-69FCACB883E3}" sibTransId="{7BB2CDDB-3351-4768-A442-83A1BD7CCA2A}"/>
    <dgm:cxn modelId="{DA48AA9C-F081-4EB3-AA6A-A38B9BF3C71F}" type="presOf" srcId="{F38ED970-4C82-4279-AAAB-4A2D0035F55A}" destId="{8FE45CE2-08F0-4032-9D8D-10C68AF3D964}" srcOrd="0" destOrd="0" presId="urn:microsoft.com/office/officeart/2005/8/layout/vList6"/>
    <dgm:cxn modelId="{41972094-47EA-4546-B6BD-974A3C1C71B3}" type="presParOf" srcId="{E4F8DF78-49D9-4BBC-83B6-8717C7CBDD82}" destId="{242EB197-AFA5-488B-9DBD-39040DD453AA}" srcOrd="0" destOrd="0" presId="urn:microsoft.com/office/officeart/2005/8/layout/vList6"/>
    <dgm:cxn modelId="{3D1926AF-6E51-4F28-9CE6-4AD404F4550C}" type="presParOf" srcId="{242EB197-AFA5-488B-9DBD-39040DD453AA}" destId="{35270472-9C6E-41F7-AF61-C0575B89C091}" srcOrd="0" destOrd="0" presId="urn:microsoft.com/office/officeart/2005/8/layout/vList6"/>
    <dgm:cxn modelId="{99EAE0C1-851F-4533-BC48-1FCC8FBAD5C8}" type="presParOf" srcId="{242EB197-AFA5-488B-9DBD-39040DD453AA}" destId="{C4C5F67D-C6D9-4147-A26F-246D8CE2AC3C}" srcOrd="1" destOrd="0" presId="urn:microsoft.com/office/officeart/2005/8/layout/vList6"/>
    <dgm:cxn modelId="{8B60E7D1-1676-4959-A08C-902DB5DC3E95}" type="presParOf" srcId="{E4F8DF78-49D9-4BBC-83B6-8717C7CBDD82}" destId="{DD7D1F60-4D12-4798-AEF3-44C97150DC32}" srcOrd="1" destOrd="0" presId="urn:microsoft.com/office/officeart/2005/8/layout/vList6"/>
    <dgm:cxn modelId="{AAFCB2A6-B987-413D-BCBD-EBB453F0995F}" type="presParOf" srcId="{E4F8DF78-49D9-4BBC-83B6-8717C7CBDD82}" destId="{A927789F-60C8-465F-A4D1-B09465E740CC}" srcOrd="2" destOrd="0" presId="urn:microsoft.com/office/officeart/2005/8/layout/vList6"/>
    <dgm:cxn modelId="{4544C2DD-773C-48FE-A5E1-C3441A1EA96D}" type="presParOf" srcId="{A927789F-60C8-465F-A4D1-B09465E740CC}" destId="{A5796B0A-13FD-4309-B529-09B9AA2F4F66}" srcOrd="0" destOrd="0" presId="urn:microsoft.com/office/officeart/2005/8/layout/vList6"/>
    <dgm:cxn modelId="{66AB7114-2C81-4743-B16E-1A228288613E}" type="presParOf" srcId="{A927789F-60C8-465F-A4D1-B09465E740CC}" destId="{8FE45CE2-08F0-4032-9D8D-10C68AF3D96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461F5-2BD3-4F27-89F2-497C1F9D0CF9}">
      <dsp:nvSpPr>
        <dsp:cNvPr id="0" name=""/>
        <dsp:cNvSpPr/>
      </dsp:nvSpPr>
      <dsp:spPr>
        <a:xfrm rot="5400000">
          <a:off x="5105896" y="122912"/>
          <a:ext cx="1843808" cy="1604113"/>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b="1" kern="1200"/>
            <a:t>Ledare</a:t>
          </a:r>
        </a:p>
      </dsp:txBody>
      <dsp:txXfrm rot="-5400000">
        <a:off x="5475717" y="290392"/>
        <a:ext cx="1104165" cy="1269154"/>
      </dsp:txXfrm>
    </dsp:sp>
    <dsp:sp modelId="{FB835D65-EAB2-456F-8F98-62F6F52AF083}">
      <dsp:nvSpPr>
        <dsp:cNvPr id="0" name=""/>
        <dsp:cNvSpPr/>
      </dsp:nvSpPr>
      <dsp:spPr>
        <a:xfrm>
          <a:off x="6878534" y="371826"/>
          <a:ext cx="2057690" cy="110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i-FI" sz="1400" b="1" kern="1200"/>
            <a:t>Politiker</a:t>
          </a:r>
        </a:p>
      </dsp:txBody>
      <dsp:txXfrm>
        <a:off x="6878534" y="371826"/>
        <a:ext cx="2057690" cy="1106285"/>
      </dsp:txXfrm>
    </dsp:sp>
    <dsp:sp modelId="{F27CD73E-722B-4A8F-A9C7-DF837DBA1C13}">
      <dsp:nvSpPr>
        <dsp:cNvPr id="0" name=""/>
        <dsp:cNvSpPr/>
      </dsp:nvSpPr>
      <dsp:spPr>
        <a:xfrm rot="5400000">
          <a:off x="3373453" y="122912"/>
          <a:ext cx="1843808" cy="1604113"/>
        </a:xfrm>
        <a:prstGeom prst="hexagon">
          <a:avLst>
            <a:gd name="adj" fmla="val 25000"/>
            <a:gd name="vf" fmla="val 115470"/>
          </a:avLst>
        </a:prstGeom>
        <a:solidFill>
          <a:schemeClr val="accent3">
            <a:hueOff val="1521808"/>
            <a:satOff val="2975"/>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i-FI" sz="1400" b="1" kern="1200"/>
            <a:t>Service-brukare/</a:t>
          </a:r>
          <a:br>
            <a:rPr lang="fi-FI" sz="1400" b="1" kern="1200"/>
          </a:br>
          <a:r>
            <a:rPr lang="fi-FI" sz="1400" b="1" kern="1200"/>
            <a:t>erfarenhets-experter</a:t>
          </a:r>
        </a:p>
      </dsp:txBody>
      <dsp:txXfrm rot="-5400000">
        <a:off x="3743274" y="290392"/>
        <a:ext cx="1104165" cy="1269154"/>
      </dsp:txXfrm>
    </dsp:sp>
    <dsp:sp modelId="{39AA5A4B-60FC-4EF6-BD34-11A41048C836}">
      <dsp:nvSpPr>
        <dsp:cNvPr id="0" name=""/>
        <dsp:cNvSpPr/>
      </dsp:nvSpPr>
      <dsp:spPr>
        <a:xfrm rot="5400000">
          <a:off x="4236356" y="1687937"/>
          <a:ext cx="1843808" cy="1604113"/>
        </a:xfrm>
        <a:prstGeom prst="hexagon">
          <a:avLst>
            <a:gd name="adj" fmla="val 25000"/>
            <a:gd name="vf" fmla="val 115470"/>
          </a:avLst>
        </a:prstGeom>
        <a:solidFill>
          <a:schemeClr val="accent3">
            <a:hueOff val="3043616"/>
            <a:satOff val="5950"/>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b="1" kern="1200"/>
            <a:t>Mathilda Wrede-institutet</a:t>
          </a:r>
        </a:p>
      </dsp:txBody>
      <dsp:txXfrm rot="-5400000">
        <a:off x="4606177" y="1855417"/>
        <a:ext cx="1104165" cy="1269154"/>
      </dsp:txXfrm>
    </dsp:sp>
    <dsp:sp modelId="{13250A39-12BB-4E1C-BADD-9CB0DDFAF91A}">
      <dsp:nvSpPr>
        <dsp:cNvPr id="0" name=""/>
        <dsp:cNvSpPr/>
      </dsp:nvSpPr>
      <dsp:spPr>
        <a:xfrm>
          <a:off x="1676665" y="1936851"/>
          <a:ext cx="1991313" cy="110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fi-FI" sz="1400" b="1" kern="1200"/>
            <a:t>Servicebrukare</a:t>
          </a:r>
        </a:p>
        <a:p>
          <a:pPr lvl="0" algn="r" defTabSz="622300">
            <a:lnSpc>
              <a:spcPct val="90000"/>
            </a:lnSpc>
            <a:spcBef>
              <a:spcPct val="0"/>
            </a:spcBef>
            <a:spcAft>
              <a:spcPct val="35000"/>
            </a:spcAft>
          </a:pPr>
          <a:endParaRPr lang="fi-FI" sz="1400" b="1" kern="1200"/>
        </a:p>
        <a:p>
          <a:pPr lvl="0" algn="r" defTabSz="622300">
            <a:lnSpc>
              <a:spcPct val="90000"/>
            </a:lnSpc>
            <a:spcBef>
              <a:spcPct val="0"/>
            </a:spcBef>
            <a:spcAft>
              <a:spcPct val="35000"/>
            </a:spcAft>
          </a:pPr>
          <a:endParaRPr lang="fi-FI" sz="1400" b="1" kern="1200"/>
        </a:p>
        <a:p>
          <a:pPr lvl="0" algn="r" defTabSz="622300">
            <a:lnSpc>
              <a:spcPct val="90000"/>
            </a:lnSpc>
            <a:spcBef>
              <a:spcPct val="0"/>
            </a:spcBef>
            <a:spcAft>
              <a:spcPct val="35000"/>
            </a:spcAft>
          </a:pPr>
          <a:endParaRPr lang="fi-FI" sz="1400" b="1" kern="1200"/>
        </a:p>
        <a:p>
          <a:pPr lvl="0" algn="r" defTabSz="622300">
            <a:lnSpc>
              <a:spcPct val="90000"/>
            </a:lnSpc>
            <a:spcBef>
              <a:spcPct val="0"/>
            </a:spcBef>
            <a:spcAft>
              <a:spcPct val="35000"/>
            </a:spcAft>
          </a:pPr>
          <a:r>
            <a:rPr lang="fi-FI" sz="1400" b="1" kern="1200"/>
            <a:t>Forskare inom olika vetenskapsdiscipliner</a:t>
          </a:r>
        </a:p>
      </dsp:txBody>
      <dsp:txXfrm>
        <a:off x="1676665" y="1936851"/>
        <a:ext cx="1991313" cy="1106285"/>
      </dsp:txXfrm>
    </dsp:sp>
    <dsp:sp modelId="{88768581-7D7C-4BA1-A0F1-D932CDA579D0}">
      <dsp:nvSpPr>
        <dsp:cNvPr id="0" name=""/>
        <dsp:cNvSpPr/>
      </dsp:nvSpPr>
      <dsp:spPr>
        <a:xfrm rot="5400000">
          <a:off x="5968798" y="1687937"/>
          <a:ext cx="1843808" cy="1604113"/>
        </a:xfrm>
        <a:prstGeom prst="hexagon">
          <a:avLst>
            <a:gd name="adj" fmla="val 25000"/>
            <a:gd name="vf" fmla="val 115470"/>
          </a:avLst>
        </a:prstGeom>
        <a:solidFill>
          <a:schemeClr val="accent3">
            <a:hueOff val="4565424"/>
            <a:satOff val="8926"/>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fi-FI" sz="1200" b="1" kern="1200" dirty="0" err="1" smtClean="0"/>
            <a:t>Arbetsgemen-skaper</a:t>
          </a:r>
          <a:endParaRPr lang="fi-FI" sz="1200" b="1" kern="1200" dirty="0" smtClean="0"/>
        </a:p>
        <a:p>
          <a:pPr lvl="0" algn="ctr" defTabSz="533400">
            <a:lnSpc>
              <a:spcPct val="90000"/>
            </a:lnSpc>
            <a:spcBef>
              <a:spcPct val="0"/>
            </a:spcBef>
            <a:spcAft>
              <a:spcPct val="35000"/>
            </a:spcAft>
          </a:pPr>
          <a:r>
            <a:rPr lang="fi-FI" sz="1200" b="1" kern="1200" dirty="0" smtClean="0"/>
            <a:t>/</a:t>
          </a:r>
          <a:r>
            <a:rPr lang="fi-FI" sz="1200" b="1" kern="1200" dirty="0" err="1" smtClean="0"/>
            <a:t>professionella</a:t>
          </a:r>
          <a:endParaRPr lang="fi-FI" sz="1200" b="1" kern="1200" dirty="0"/>
        </a:p>
      </dsp:txBody>
      <dsp:txXfrm rot="-5400000">
        <a:off x="6338619" y="1855417"/>
        <a:ext cx="1104165" cy="1269154"/>
      </dsp:txXfrm>
    </dsp:sp>
    <dsp:sp modelId="{20F0047E-2681-4568-9B35-2B676A61FF9F}">
      <dsp:nvSpPr>
        <dsp:cNvPr id="0" name=""/>
        <dsp:cNvSpPr/>
      </dsp:nvSpPr>
      <dsp:spPr>
        <a:xfrm rot="5400000">
          <a:off x="5105896" y="3252962"/>
          <a:ext cx="1843808" cy="1604113"/>
        </a:xfrm>
        <a:prstGeom prst="hexagon">
          <a:avLst>
            <a:gd name="adj" fmla="val 25000"/>
            <a:gd name="vf" fmla="val 115470"/>
          </a:avLst>
        </a:prstGeom>
        <a:solidFill>
          <a:schemeClr val="accent3">
            <a:hueOff val="6087231"/>
            <a:satOff val="11901"/>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b="1" kern="1200"/>
            <a:t>Studerande</a:t>
          </a:r>
        </a:p>
      </dsp:txBody>
      <dsp:txXfrm rot="-5400000">
        <a:off x="5475717" y="3420442"/>
        <a:ext cx="1104165" cy="1269154"/>
      </dsp:txXfrm>
    </dsp:sp>
    <dsp:sp modelId="{C14B51D1-3B9E-4FB2-9BFF-886E8B1F5CE2}">
      <dsp:nvSpPr>
        <dsp:cNvPr id="0" name=""/>
        <dsp:cNvSpPr/>
      </dsp:nvSpPr>
      <dsp:spPr>
        <a:xfrm>
          <a:off x="6878534" y="3501876"/>
          <a:ext cx="2057690" cy="110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fi-FI" sz="1400" b="1" kern="1200"/>
        </a:p>
        <a:p>
          <a:pPr lvl="0" algn="l" defTabSz="622300">
            <a:lnSpc>
              <a:spcPct val="90000"/>
            </a:lnSpc>
            <a:spcBef>
              <a:spcPct val="0"/>
            </a:spcBef>
            <a:spcAft>
              <a:spcPct val="35000"/>
            </a:spcAft>
          </a:pPr>
          <a:r>
            <a:rPr lang="fi-FI" sz="1400" b="1" kern="1200"/>
            <a:t>Medborgare och organisationer</a:t>
          </a:r>
        </a:p>
        <a:p>
          <a:pPr lvl="0" algn="l" defTabSz="622300">
            <a:lnSpc>
              <a:spcPct val="90000"/>
            </a:lnSpc>
            <a:spcBef>
              <a:spcPct val="0"/>
            </a:spcBef>
            <a:spcAft>
              <a:spcPct val="35000"/>
            </a:spcAft>
          </a:pPr>
          <a:endParaRPr lang="fi-FI" sz="1400" b="1" kern="1200"/>
        </a:p>
      </dsp:txBody>
      <dsp:txXfrm>
        <a:off x="6878534" y="3501876"/>
        <a:ext cx="2057690" cy="1106285"/>
      </dsp:txXfrm>
    </dsp:sp>
    <dsp:sp modelId="{CBA452D5-25B0-4AA7-AE51-04B4991A48CE}">
      <dsp:nvSpPr>
        <dsp:cNvPr id="0" name=""/>
        <dsp:cNvSpPr/>
      </dsp:nvSpPr>
      <dsp:spPr>
        <a:xfrm rot="5400000">
          <a:off x="3373453" y="3252962"/>
          <a:ext cx="1843808" cy="1604113"/>
        </a:xfrm>
        <a:prstGeom prst="hexagon">
          <a:avLst>
            <a:gd name="adj" fmla="val 25000"/>
            <a:gd name="vf" fmla="val 115470"/>
          </a:avLst>
        </a:prstGeom>
        <a:solidFill>
          <a:schemeClr val="accent3">
            <a:hueOff val="7609039"/>
            <a:satOff val="1487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i-FI" sz="1400" b="1" kern="1200"/>
            <a:t>Forskare</a:t>
          </a:r>
        </a:p>
      </dsp:txBody>
      <dsp:txXfrm rot="-5400000">
        <a:off x="3743274" y="3420442"/>
        <a:ext cx="1104165" cy="1269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5F67D-C6D9-4147-A26F-246D8CE2AC3C}">
      <dsp:nvSpPr>
        <dsp:cNvPr id="0" name=""/>
        <dsp:cNvSpPr/>
      </dsp:nvSpPr>
      <dsp:spPr>
        <a:xfrm>
          <a:off x="4493895" y="607"/>
          <a:ext cx="6740842" cy="2370843"/>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fi-FI" sz="1600" kern="1200" dirty="0" smtClean="0"/>
            <a:t> 1.1. </a:t>
          </a:r>
          <a:r>
            <a:rPr lang="fi-FI" sz="1600" kern="1200" dirty="0" err="1" smtClean="0"/>
            <a:t>Nätverket</a:t>
          </a:r>
          <a:r>
            <a:rPr lang="fi-FI" sz="1600" kern="1200" dirty="0" smtClean="0"/>
            <a:t> </a:t>
          </a:r>
          <a:r>
            <a:rPr lang="fi-FI" sz="1600" kern="1200" dirty="0" err="1" smtClean="0"/>
            <a:t>består</a:t>
          </a:r>
          <a:r>
            <a:rPr lang="fi-FI" sz="1600" kern="1200" dirty="0" smtClean="0"/>
            <a:t> av "</a:t>
          </a:r>
          <a:r>
            <a:rPr lang="fi-FI" sz="1600" kern="1200" dirty="0" err="1" smtClean="0"/>
            <a:t>öronmärkta</a:t>
          </a:r>
          <a:r>
            <a:rPr lang="fi-FI" sz="1600" kern="1200" dirty="0" smtClean="0"/>
            <a:t>" </a:t>
          </a:r>
          <a:r>
            <a:rPr lang="fi-FI" sz="1600" kern="1200" dirty="0" err="1" smtClean="0"/>
            <a:t>svenskspråkiga</a:t>
          </a:r>
          <a:r>
            <a:rPr lang="fi-FI" sz="1600" kern="1200" dirty="0" smtClean="0"/>
            <a:t> Navigator-</a:t>
          </a:r>
          <a:r>
            <a:rPr lang="fi-FI" sz="1600" kern="1200" dirty="0" err="1" smtClean="0"/>
            <a:t>kontaktpersoner</a:t>
          </a:r>
          <a:r>
            <a:rPr lang="fi-FI" sz="1600" kern="1200" dirty="0" smtClean="0"/>
            <a:t> </a:t>
          </a:r>
          <a:r>
            <a:rPr lang="fi-FI" sz="1600" kern="1200" dirty="0" err="1" smtClean="0"/>
            <a:t>som</a:t>
          </a:r>
          <a:r>
            <a:rPr lang="fi-FI" sz="1600" kern="1200" dirty="0" smtClean="0"/>
            <a:t> </a:t>
          </a:r>
          <a:r>
            <a:rPr lang="fi-FI" sz="1600" kern="1200" dirty="0" err="1" smtClean="0"/>
            <a:t>tillsammans</a:t>
          </a:r>
          <a:r>
            <a:rPr lang="fi-FI" sz="1600" kern="1200" dirty="0" smtClean="0"/>
            <a:t> </a:t>
          </a:r>
          <a:r>
            <a:rPr lang="fi-FI" sz="1600" kern="1200" dirty="0" err="1" smtClean="0"/>
            <a:t>bildar</a:t>
          </a:r>
          <a:r>
            <a:rPr lang="fi-FI" sz="1600" kern="1200" dirty="0" smtClean="0"/>
            <a:t> ett </a:t>
          </a:r>
          <a:r>
            <a:rPr lang="fi-FI" sz="1600" kern="1200" dirty="0" err="1" smtClean="0"/>
            <a:t>sektoröverskridande</a:t>
          </a:r>
          <a:r>
            <a:rPr lang="fi-FI" sz="1600" kern="1200" dirty="0" smtClean="0"/>
            <a:t>, </a:t>
          </a:r>
          <a:r>
            <a:rPr lang="fi-FI" sz="1600" kern="1200" dirty="0" err="1" smtClean="0"/>
            <a:t>multiprofessionellt</a:t>
          </a:r>
          <a:r>
            <a:rPr lang="fi-FI" sz="1600" kern="1200" dirty="0" smtClean="0"/>
            <a:t> team.</a:t>
          </a:r>
          <a:endParaRPr lang="fi-FI" sz="1600" kern="1200" dirty="0"/>
        </a:p>
      </dsp:txBody>
      <dsp:txXfrm>
        <a:off x="4493895" y="296962"/>
        <a:ext cx="5851776" cy="1778133"/>
      </dsp:txXfrm>
    </dsp:sp>
    <dsp:sp modelId="{35270472-9C6E-41F7-AF61-C0575B89C091}">
      <dsp:nvSpPr>
        <dsp:cNvPr id="0" name=""/>
        <dsp:cNvSpPr/>
      </dsp:nvSpPr>
      <dsp:spPr>
        <a:xfrm>
          <a:off x="0" y="607"/>
          <a:ext cx="4493895" cy="23708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fi-FI" sz="1900" b="1" kern="1200" dirty="0" err="1" smtClean="0"/>
            <a:t>Utfall</a:t>
          </a:r>
          <a:r>
            <a:rPr lang="fi-FI" sz="1900" b="1" kern="1200" dirty="0" smtClean="0"/>
            <a:t> 1:</a:t>
          </a:r>
          <a:r>
            <a:rPr lang="fi-FI" sz="1900" kern="1200" dirty="0" smtClean="0"/>
            <a:t> Ett </a:t>
          </a:r>
          <a:r>
            <a:rPr lang="fi-FI" sz="1900" kern="1200" dirty="0" err="1" smtClean="0"/>
            <a:t>svenskspråkigt</a:t>
          </a:r>
          <a:r>
            <a:rPr lang="fi-FI" sz="1900" kern="1200" dirty="0" smtClean="0"/>
            <a:t> Navigator-</a:t>
          </a:r>
          <a:r>
            <a:rPr lang="fi-FI" sz="1900" kern="1200" dirty="0" err="1" smtClean="0"/>
            <a:t>samarbetsnätverk</a:t>
          </a:r>
          <a:r>
            <a:rPr lang="fi-FI" sz="1900" kern="1200" dirty="0" smtClean="0"/>
            <a:t> i </a:t>
          </a:r>
          <a:r>
            <a:rPr lang="fi-FI" sz="1900" kern="1200" dirty="0" err="1" smtClean="0"/>
            <a:t>samarbete</a:t>
          </a:r>
          <a:r>
            <a:rPr lang="fi-FI" sz="1900" kern="1200" dirty="0" smtClean="0"/>
            <a:t> </a:t>
          </a:r>
          <a:r>
            <a:rPr lang="fi-FI" sz="1900" kern="1200" dirty="0" err="1" smtClean="0"/>
            <a:t>med</a:t>
          </a:r>
          <a:r>
            <a:rPr lang="fi-FI" sz="1900" kern="1200" dirty="0" smtClean="0"/>
            <a:t> </a:t>
          </a:r>
          <a:r>
            <a:rPr lang="fi-FI" sz="1900" kern="1200" dirty="0" err="1" smtClean="0"/>
            <a:t>det</a:t>
          </a:r>
          <a:r>
            <a:rPr lang="fi-FI" sz="1900" kern="1200" dirty="0" smtClean="0"/>
            <a:t> </a:t>
          </a:r>
          <a:r>
            <a:rPr lang="fi-FI" sz="1900" kern="1200" dirty="0" err="1" smtClean="0"/>
            <a:t>finskspråkiga</a:t>
          </a:r>
          <a:r>
            <a:rPr lang="fi-FI" sz="1900" kern="1200" dirty="0" smtClean="0"/>
            <a:t> </a:t>
          </a:r>
          <a:r>
            <a:rPr lang="fi-FI" sz="1900" kern="1200" dirty="0" err="1" smtClean="0"/>
            <a:t>fältet</a:t>
          </a:r>
          <a:r>
            <a:rPr lang="fi-FI" sz="1900" kern="1200" dirty="0" smtClean="0"/>
            <a:t>.</a:t>
          </a:r>
        </a:p>
        <a:p>
          <a:pPr lvl="0" algn="l" defTabSz="844550">
            <a:lnSpc>
              <a:spcPct val="90000"/>
            </a:lnSpc>
            <a:spcBef>
              <a:spcPct val="0"/>
            </a:spcBef>
            <a:spcAft>
              <a:spcPct val="35000"/>
            </a:spcAft>
          </a:pPr>
          <a:r>
            <a:rPr lang="fi-FI" sz="1900" kern="1200" dirty="0" err="1" smtClean="0"/>
            <a:t>Samarbetsnätverket</a:t>
          </a:r>
          <a:r>
            <a:rPr lang="fi-FI" sz="1900" kern="1200" dirty="0" smtClean="0"/>
            <a:t> </a:t>
          </a:r>
          <a:r>
            <a:rPr lang="fi-FI" sz="1900" kern="1200" dirty="0" err="1" smtClean="0"/>
            <a:t>är</a:t>
          </a:r>
          <a:r>
            <a:rPr lang="fi-FI" sz="1900" kern="1200" dirty="0" smtClean="0"/>
            <a:t> </a:t>
          </a:r>
          <a:r>
            <a:rPr lang="fi-FI" sz="1900" kern="1200" dirty="0" err="1" smtClean="0"/>
            <a:t>förankrat</a:t>
          </a:r>
          <a:r>
            <a:rPr lang="fi-FI" sz="1900" kern="1200" dirty="0" smtClean="0"/>
            <a:t> i </a:t>
          </a:r>
          <a:r>
            <a:rPr lang="fi-FI" sz="1900" kern="1200" dirty="0" err="1" smtClean="0"/>
            <a:t>ledning</a:t>
          </a:r>
          <a:r>
            <a:rPr lang="fi-FI" sz="1900" kern="1200" dirty="0" smtClean="0"/>
            <a:t> </a:t>
          </a:r>
          <a:r>
            <a:rPr lang="fi-FI" sz="1900" kern="1200" dirty="0" err="1" smtClean="0"/>
            <a:t>och</a:t>
          </a:r>
          <a:r>
            <a:rPr lang="fi-FI" sz="1900" kern="1200" dirty="0" smtClean="0"/>
            <a:t> </a:t>
          </a:r>
          <a:r>
            <a:rPr lang="fi-FI" sz="1900" kern="1200" dirty="0" err="1" smtClean="0"/>
            <a:t>servicestrukturer</a:t>
          </a:r>
          <a:r>
            <a:rPr lang="fi-FI" sz="1900" kern="1200" dirty="0" smtClean="0"/>
            <a:t> </a:t>
          </a:r>
          <a:r>
            <a:rPr lang="fi-FI" sz="1900" kern="1200" dirty="0" err="1" smtClean="0"/>
            <a:t>där</a:t>
          </a:r>
          <a:r>
            <a:rPr lang="fi-FI" sz="1900" kern="1200" dirty="0" smtClean="0"/>
            <a:t> </a:t>
          </a:r>
          <a:r>
            <a:rPr lang="fi-FI" sz="1900" kern="1200" dirty="0" err="1" smtClean="0"/>
            <a:t>professionella</a:t>
          </a:r>
          <a:r>
            <a:rPr lang="fi-FI" sz="1900" kern="1200" dirty="0" smtClean="0"/>
            <a:t> </a:t>
          </a:r>
          <a:r>
            <a:rPr lang="fi-FI" sz="1900" kern="1200" dirty="0" err="1" smtClean="0"/>
            <a:t>stöder</a:t>
          </a:r>
          <a:r>
            <a:rPr lang="fi-FI" sz="1900" kern="1200" dirty="0" smtClean="0"/>
            <a:t> </a:t>
          </a:r>
          <a:r>
            <a:rPr lang="fi-FI" sz="1900" kern="1200" dirty="0" err="1" smtClean="0"/>
            <a:t>unga</a:t>
          </a:r>
          <a:r>
            <a:rPr lang="fi-FI" sz="1900" kern="1200" dirty="0" smtClean="0"/>
            <a:t> </a:t>
          </a:r>
          <a:r>
            <a:rPr lang="fi-FI" sz="1900" kern="1200" dirty="0" err="1" smtClean="0"/>
            <a:t>vuxna</a:t>
          </a:r>
          <a:r>
            <a:rPr lang="fi-FI" sz="1900" kern="1200" dirty="0" smtClean="0"/>
            <a:t> </a:t>
          </a:r>
          <a:r>
            <a:rPr lang="fi-FI" sz="1900" kern="1200" dirty="0" err="1" smtClean="0"/>
            <a:t>på</a:t>
          </a:r>
          <a:r>
            <a:rPr lang="fi-FI" sz="1900" kern="1200" dirty="0" smtClean="0"/>
            <a:t> </a:t>
          </a:r>
          <a:r>
            <a:rPr lang="fi-FI" sz="1900" kern="1200" dirty="0" err="1" smtClean="0"/>
            <a:t>nya</a:t>
          </a:r>
          <a:r>
            <a:rPr lang="fi-FI" sz="1900" kern="1200" dirty="0" smtClean="0"/>
            <a:t> </a:t>
          </a:r>
          <a:r>
            <a:rPr lang="fi-FI" sz="1900" kern="1200" dirty="0" err="1" smtClean="0"/>
            <a:t>sätt</a:t>
          </a:r>
          <a:r>
            <a:rPr lang="fi-FI" sz="1900" kern="1200" dirty="0" smtClean="0"/>
            <a:t>.</a:t>
          </a:r>
          <a:endParaRPr lang="fi-FI" sz="1900" kern="1200" dirty="0"/>
        </a:p>
      </dsp:txBody>
      <dsp:txXfrm>
        <a:off x="115735" y="116342"/>
        <a:ext cx="4262425" cy="2139373"/>
      </dsp:txXfrm>
    </dsp:sp>
    <dsp:sp modelId="{8FE45CE2-08F0-4032-9D8D-10C68AF3D964}">
      <dsp:nvSpPr>
        <dsp:cNvPr id="0" name=""/>
        <dsp:cNvSpPr/>
      </dsp:nvSpPr>
      <dsp:spPr>
        <a:xfrm>
          <a:off x="4493895" y="2608536"/>
          <a:ext cx="6740842" cy="2370843"/>
        </a:xfrm>
        <a:prstGeom prst="rightArrow">
          <a:avLst>
            <a:gd name="adj1" fmla="val 75000"/>
            <a:gd name="adj2" fmla="val 50000"/>
          </a:avLst>
        </a:prstGeom>
        <a:solidFill>
          <a:schemeClr val="accent3">
            <a:tint val="40000"/>
            <a:alpha val="90000"/>
            <a:hueOff val="7613486"/>
            <a:satOff val="16437"/>
            <a:lumOff val="951"/>
            <a:alphaOff val="0"/>
          </a:schemeClr>
        </a:solidFill>
        <a:ln w="12700" cap="flat" cmpd="sng" algn="ctr">
          <a:solidFill>
            <a:schemeClr val="accent3">
              <a:tint val="40000"/>
              <a:alpha val="90000"/>
              <a:hueOff val="7613486"/>
              <a:satOff val="16437"/>
              <a:lumOff val="9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fi-FI" sz="1600" kern="1200" dirty="0" smtClean="0"/>
            <a:t> 2.1. En </a:t>
          </a:r>
          <a:r>
            <a:rPr lang="fi-FI" sz="1600" kern="1200" dirty="0" err="1" smtClean="0"/>
            <a:t>processbeskrivning</a:t>
          </a:r>
          <a:r>
            <a:rPr lang="fi-FI" sz="1600" kern="1200" dirty="0" smtClean="0"/>
            <a:t> </a:t>
          </a:r>
          <a:r>
            <a:rPr lang="fi-FI" sz="1600" kern="1200" dirty="0" err="1" smtClean="0"/>
            <a:t>över</a:t>
          </a:r>
          <a:r>
            <a:rPr lang="fi-FI" sz="1600" kern="1200" dirty="0" smtClean="0"/>
            <a:t> </a:t>
          </a:r>
          <a:r>
            <a:rPr lang="fi-FI" sz="1600" kern="1200" dirty="0" err="1" smtClean="0"/>
            <a:t>hur</a:t>
          </a:r>
          <a:r>
            <a:rPr lang="fi-FI" sz="1600" kern="1200" dirty="0" smtClean="0"/>
            <a:t> Navigator-</a:t>
          </a:r>
          <a:r>
            <a:rPr lang="fi-FI" sz="1600" kern="1200" dirty="0" err="1" smtClean="0"/>
            <a:t>nätverket</a:t>
          </a:r>
          <a:r>
            <a:rPr lang="fi-FI" sz="1600" kern="1200" dirty="0" smtClean="0"/>
            <a:t> </a:t>
          </a:r>
          <a:r>
            <a:rPr lang="fi-FI" sz="1600" kern="1200" dirty="0" err="1" smtClean="0"/>
            <a:t>fungerar</a:t>
          </a:r>
          <a:r>
            <a:rPr lang="fi-FI" sz="1600" kern="1200" dirty="0" smtClean="0"/>
            <a:t> </a:t>
          </a:r>
          <a:r>
            <a:rPr lang="fi-FI" sz="1600" kern="1200" dirty="0" err="1" smtClean="0"/>
            <a:t>på</a:t>
          </a:r>
          <a:r>
            <a:rPr lang="fi-FI" sz="1600" kern="1200" dirty="0" smtClean="0"/>
            <a:t> </a:t>
          </a:r>
          <a:r>
            <a:rPr lang="fi-FI" sz="1600" kern="1200" dirty="0" err="1" smtClean="0"/>
            <a:t>svenska</a:t>
          </a:r>
          <a:r>
            <a:rPr lang="fi-FI" sz="1600" kern="1200" dirty="0" smtClean="0"/>
            <a:t> </a:t>
          </a:r>
          <a:r>
            <a:rPr lang="fi-FI" sz="1600" kern="1200" dirty="0" err="1" smtClean="0"/>
            <a:t>samt</a:t>
          </a:r>
          <a:r>
            <a:rPr lang="fi-FI" sz="1600" kern="1200" dirty="0" smtClean="0"/>
            <a:t> </a:t>
          </a:r>
          <a:r>
            <a:rPr lang="fi-FI" sz="1600" kern="1200" dirty="0" err="1" smtClean="0"/>
            <a:t>hur</a:t>
          </a:r>
          <a:r>
            <a:rPr lang="fi-FI" sz="1600" kern="1200" dirty="0" smtClean="0"/>
            <a:t> </a:t>
          </a:r>
          <a:r>
            <a:rPr lang="fi-FI" sz="1600" kern="1200" dirty="0" err="1" smtClean="0"/>
            <a:t>svenskspråkiga</a:t>
          </a:r>
          <a:r>
            <a:rPr lang="fi-FI" sz="1600" kern="1200" dirty="0" smtClean="0"/>
            <a:t> </a:t>
          </a:r>
          <a:r>
            <a:rPr lang="fi-FI" sz="1600" kern="1200" dirty="0" err="1" smtClean="0"/>
            <a:t>unga</a:t>
          </a:r>
          <a:r>
            <a:rPr lang="fi-FI" sz="1600" kern="1200" dirty="0" smtClean="0"/>
            <a:t> </a:t>
          </a:r>
          <a:r>
            <a:rPr lang="fi-FI" sz="1600" kern="1200" dirty="0" err="1" smtClean="0"/>
            <a:t>får</a:t>
          </a:r>
          <a:r>
            <a:rPr lang="fi-FI" sz="1600" kern="1200" dirty="0" smtClean="0"/>
            <a:t> </a:t>
          </a:r>
          <a:r>
            <a:rPr lang="fi-FI" sz="1600" kern="1200" dirty="0" err="1" smtClean="0"/>
            <a:t>service</a:t>
          </a:r>
          <a:r>
            <a:rPr lang="fi-FI" sz="1600" kern="1200" dirty="0" smtClean="0"/>
            <a:t> </a:t>
          </a:r>
          <a:r>
            <a:rPr lang="fi-FI" sz="1600" kern="1200" dirty="0" err="1" smtClean="0"/>
            <a:t>med</a:t>
          </a:r>
          <a:r>
            <a:rPr lang="fi-FI" sz="1600" kern="1200" dirty="0" smtClean="0"/>
            <a:t> </a:t>
          </a:r>
          <a:r>
            <a:rPr lang="fi-FI" sz="1600" kern="1200" dirty="0" err="1" smtClean="0"/>
            <a:t>principen</a:t>
          </a:r>
          <a:r>
            <a:rPr lang="fi-FI" sz="1600" kern="1200" dirty="0" smtClean="0"/>
            <a:t> ”</a:t>
          </a:r>
          <a:r>
            <a:rPr lang="fi-FI" sz="1600" kern="1200" dirty="0" err="1" smtClean="0"/>
            <a:t>service</a:t>
          </a:r>
          <a:r>
            <a:rPr lang="fi-FI" sz="1600" kern="1200" dirty="0" smtClean="0"/>
            <a:t> </a:t>
          </a:r>
          <a:r>
            <a:rPr lang="fi-FI" sz="1600" kern="1200" dirty="0" err="1" smtClean="0"/>
            <a:t>från</a:t>
          </a:r>
          <a:r>
            <a:rPr lang="fi-FI" sz="1600" kern="1200" dirty="0" smtClean="0"/>
            <a:t> en </a:t>
          </a:r>
          <a:r>
            <a:rPr lang="fi-FI" sz="1600" kern="1200" dirty="0" err="1" smtClean="0"/>
            <a:t>lucka</a:t>
          </a:r>
          <a:r>
            <a:rPr lang="fi-FI" sz="1600" kern="1200" dirty="0" smtClean="0"/>
            <a:t>”.</a:t>
          </a:r>
          <a:endParaRPr lang="fi-FI" sz="1600" kern="1200" dirty="0"/>
        </a:p>
        <a:p>
          <a:pPr marL="171450" lvl="1" indent="-171450" algn="l" defTabSz="711200">
            <a:lnSpc>
              <a:spcPct val="90000"/>
            </a:lnSpc>
            <a:spcBef>
              <a:spcPct val="0"/>
            </a:spcBef>
            <a:spcAft>
              <a:spcPct val="15000"/>
            </a:spcAft>
            <a:buChar char="••"/>
          </a:pPr>
          <a:r>
            <a:rPr lang="fi-FI" sz="1600" kern="1200" dirty="0" smtClean="0"/>
            <a:t> 2.2. En </a:t>
          </a:r>
          <a:r>
            <a:rPr lang="fi-FI" sz="1600" kern="1200" dirty="0" err="1" smtClean="0"/>
            <a:t>nätverkskarta</a:t>
          </a:r>
          <a:r>
            <a:rPr lang="fi-FI" sz="1600" kern="1200" dirty="0" smtClean="0"/>
            <a:t> </a:t>
          </a:r>
          <a:r>
            <a:rPr lang="fi-FI" sz="1600" kern="1200" dirty="0" err="1" smtClean="0"/>
            <a:t>över</a:t>
          </a:r>
          <a:r>
            <a:rPr lang="fi-FI" sz="1600" kern="1200" dirty="0" smtClean="0"/>
            <a:t> </a:t>
          </a:r>
          <a:r>
            <a:rPr lang="fi-FI" sz="1600" kern="1200" dirty="0" err="1" smtClean="0"/>
            <a:t>befintliga</a:t>
          </a:r>
          <a:r>
            <a:rPr lang="fi-FI" sz="1600" kern="1200" dirty="0" smtClean="0"/>
            <a:t> </a:t>
          </a:r>
          <a:r>
            <a:rPr lang="fi-FI" sz="1600" kern="1200" dirty="0" err="1" smtClean="0"/>
            <a:t>svenskspråkiga</a:t>
          </a:r>
          <a:r>
            <a:rPr lang="fi-FI" sz="1600" kern="1200" dirty="0" smtClean="0"/>
            <a:t> </a:t>
          </a:r>
          <a:r>
            <a:rPr lang="fi-FI" sz="1600" kern="1200" dirty="0" err="1" smtClean="0"/>
            <a:t>välfärdstjänster</a:t>
          </a:r>
          <a:r>
            <a:rPr lang="fi-FI" sz="1600" kern="1200" dirty="0" smtClean="0"/>
            <a:t>.</a:t>
          </a:r>
          <a:endParaRPr lang="fi-FI" sz="1600" kern="1200" dirty="0"/>
        </a:p>
      </dsp:txBody>
      <dsp:txXfrm>
        <a:off x="4493895" y="2904891"/>
        <a:ext cx="5851776" cy="1778133"/>
      </dsp:txXfrm>
    </dsp:sp>
    <dsp:sp modelId="{A5796B0A-13FD-4309-B529-09B9AA2F4F66}">
      <dsp:nvSpPr>
        <dsp:cNvPr id="0" name=""/>
        <dsp:cNvSpPr/>
      </dsp:nvSpPr>
      <dsp:spPr>
        <a:xfrm>
          <a:off x="0" y="2608536"/>
          <a:ext cx="4493895" cy="2370843"/>
        </a:xfrm>
        <a:prstGeom prst="roundRect">
          <a:avLst/>
        </a:prstGeom>
        <a:solidFill>
          <a:schemeClr val="accent3">
            <a:hueOff val="7609039"/>
            <a:satOff val="1487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fi-FI" sz="1900" b="1" kern="1200" dirty="0" err="1" smtClean="0"/>
            <a:t>Utfall</a:t>
          </a:r>
          <a:r>
            <a:rPr lang="fi-FI" sz="1900" b="1" kern="1200" dirty="0" smtClean="0"/>
            <a:t> 2:</a:t>
          </a:r>
          <a:r>
            <a:rPr lang="fi-FI" sz="1900" kern="1200" dirty="0" smtClean="0"/>
            <a:t> </a:t>
          </a:r>
          <a:r>
            <a:rPr lang="fi-FI" sz="1900" kern="1200" dirty="0" err="1" smtClean="0"/>
            <a:t>Konkreta</a:t>
          </a:r>
          <a:r>
            <a:rPr lang="fi-FI" sz="1900" kern="1200" dirty="0" smtClean="0"/>
            <a:t> </a:t>
          </a:r>
          <a:r>
            <a:rPr lang="fi-FI" sz="1900" kern="1200" dirty="0" err="1" smtClean="0"/>
            <a:t>verktyg</a:t>
          </a:r>
          <a:r>
            <a:rPr lang="fi-FI" sz="1900" kern="1200" dirty="0" smtClean="0"/>
            <a:t> </a:t>
          </a:r>
          <a:r>
            <a:rPr lang="fi-FI" sz="1900" kern="1200" dirty="0" err="1" smtClean="0"/>
            <a:t>som</a:t>
          </a:r>
          <a:r>
            <a:rPr lang="fi-FI" sz="1900" kern="1200" dirty="0" smtClean="0"/>
            <a:t> </a:t>
          </a:r>
          <a:r>
            <a:rPr lang="fi-FI" sz="1900" kern="1200" dirty="0" err="1" smtClean="0"/>
            <a:t>stöder</a:t>
          </a:r>
          <a:r>
            <a:rPr lang="fi-FI" sz="1900" kern="1200" dirty="0" smtClean="0"/>
            <a:t> de </a:t>
          </a:r>
          <a:r>
            <a:rPr lang="fi-FI" sz="1900" kern="1200" dirty="0" err="1" smtClean="0"/>
            <a:t>professionella</a:t>
          </a:r>
          <a:r>
            <a:rPr lang="fi-FI" sz="1900" kern="1200" dirty="0" smtClean="0"/>
            <a:t> i </a:t>
          </a:r>
          <a:r>
            <a:rPr lang="fi-FI" sz="1900" kern="1200" dirty="0" err="1" smtClean="0"/>
            <a:t>sitt</a:t>
          </a:r>
          <a:r>
            <a:rPr lang="fi-FI" sz="1900" kern="1200" dirty="0" smtClean="0"/>
            <a:t> </a:t>
          </a:r>
          <a:r>
            <a:rPr lang="fi-FI" sz="1900" kern="1200" dirty="0" err="1" smtClean="0"/>
            <a:t>arbete</a:t>
          </a:r>
          <a:r>
            <a:rPr lang="fi-FI" sz="1900" kern="1200" dirty="0" smtClean="0"/>
            <a:t>. </a:t>
          </a:r>
          <a:endParaRPr lang="fi-FI" sz="1900" kern="1200" dirty="0"/>
        </a:p>
      </dsp:txBody>
      <dsp:txXfrm>
        <a:off x="115735" y="2724271"/>
        <a:ext cx="4262425" cy="213937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5BE0FC1-2F7C-4B32-9AD6-DB5FD706721F}" type="datetimeFigureOut">
              <a:rPr lang="fi-FI" smtClean="0"/>
              <a:t>21.1.2019</a:t>
            </a:fld>
            <a:endParaRPr lang="fi-FI"/>
          </a:p>
        </p:txBody>
      </p:sp>
      <p:sp>
        <p:nvSpPr>
          <p:cNvPr id="4" name="Alatunnisteen paikkamerkki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83A92691-6C7C-4227-891F-933ACBA998BB}" type="slidenum">
              <a:rPr lang="fi-FI" smtClean="0"/>
              <a:t>‹#›</a:t>
            </a:fld>
            <a:endParaRPr lang="fi-FI"/>
          </a:p>
        </p:txBody>
      </p:sp>
    </p:spTree>
    <p:extLst>
      <p:ext uri="{BB962C8B-B14F-4D97-AF65-F5344CB8AC3E}">
        <p14:creationId xmlns:p14="http://schemas.microsoft.com/office/powerpoint/2010/main" val="128671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777607" y="0"/>
            <a:ext cx="2889938" cy="49805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956EC9-597C-40E3-B3F5-EAB7A3B6821A}" type="datetimeFigureOut">
              <a:rPr lang="fi-FI"/>
              <a:pPr>
                <a:defRPr/>
              </a:pPr>
              <a:t>21.1.2019</a:t>
            </a:fld>
            <a:endParaRPr lang="fi-FI"/>
          </a:p>
        </p:txBody>
      </p:sp>
      <p:sp>
        <p:nvSpPr>
          <p:cNvPr id="4" name="Dian kuvan paikkamerkki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F52220B-28E9-4D5F-AEAE-7B1EBEECD88E}" type="slidenum">
              <a:rPr lang="fi-FI"/>
              <a:pPr>
                <a:defRPr/>
              </a:pPr>
              <a:t>‹#›</a:t>
            </a:fld>
            <a:endParaRPr lang="fi-FI"/>
          </a:p>
        </p:txBody>
      </p:sp>
    </p:spTree>
    <p:extLst>
      <p:ext uri="{BB962C8B-B14F-4D97-AF65-F5344CB8AC3E}">
        <p14:creationId xmlns:p14="http://schemas.microsoft.com/office/powerpoint/2010/main" val="2607697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3F52220B-28E9-4D5F-AEAE-7B1EBEECD88E}" type="slidenum">
              <a:rPr lang="fi-FI" smtClean="0"/>
              <a:pPr>
                <a:defRPr/>
              </a:pPr>
              <a:t>27</a:t>
            </a:fld>
            <a:endParaRPr lang="fi-FI"/>
          </a:p>
        </p:txBody>
      </p:sp>
    </p:spTree>
    <p:extLst>
      <p:ext uri="{BB962C8B-B14F-4D97-AF65-F5344CB8AC3E}">
        <p14:creationId xmlns:p14="http://schemas.microsoft.com/office/powerpoint/2010/main" val="63574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dirty="0"/>
          </a:p>
        </p:txBody>
      </p:sp>
    </p:spTree>
    <p:extLst>
      <p:ext uri="{BB962C8B-B14F-4D97-AF65-F5344CB8AC3E}">
        <p14:creationId xmlns:p14="http://schemas.microsoft.com/office/powerpoint/2010/main" val="189648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52711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348455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257186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324520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321446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dirty="0"/>
          </a:p>
        </p:txBody>
      </p:sp>
    </p:spTree>
    <p:extLst>
      <p:ext uri="{BB962C8B-B14F-4D97-AF65-F5344CB8AC3E}">
        <p14:creationId xmlns:p14="http://schemas.microsoft.com/office/powerpoint/2010/main" val="83753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smtClean="0"/>
              <a:t>23.1.2019</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dirty="0"/>
          </a:p>
        </p:txBody>
      </p:sp>
    </p:spTree>
    <p:extLst>
      <p:ext uri="{BB962C8B-B14F-4D97-AF65-F5344CB8AC3E}">
        <p14:creationId xmlns:p14="http://schemas.microsoft.com/office/powerpoint/2010/main" val="230058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dirty="0"/>
          </a:p>
        </p:txBody>
      </p:sp>
    </p:spTree>
    <p:extLst>
      <p:ext uri="{BB962C8B-B14F-4D97-AF65-F5344CB8AC3E}">
        <p14:creationId xmlns:p14="http://schemas.microsoft.com/office/powerpoint/2010/main" val="149460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smtClean="0"/>
              <a:t>23.1.2019</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dirty="0"/>
          </a:p>
        </p:txBody>
      </p:sp>
    </p:spTree>
    <p:extLst>
      <p:ext uri="{BB962C8B-B14F-4D97-AF65-F5344CB8AC3E}">
        <p14:creationId xmlns:p14="http://schemas.microsoft.com/office/powerpoint/2010/main" val="276663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smtClean="0"/>
              <a:t>23.1.2019</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dirty="0"/>
          </a:p>
        </p:txBody>
      </p:sp>
    </p:spTree>
    <p:extLst>
      <p:ext uri="{BB962C8B-B14F-4D97-AF65-F5344CB8AC3E}">
        <p14:creationId xmlns:p14="http://schemas.microsoft.com/office/powerpoint/2010/main" val="383760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1732232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smtClean="0"/>
              <a:t>23.1.2019</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dirty="0"/>
          </a:p>
        </p:txBody>
      </p:sp>
    </p:spTree>
    <p:extLst>
      <p:ext uri="{BB962C8B-B14F-4D97-AF65-F5344CB8AC3E}">
        <p14:creationId xmlns:p14="http://schemas.microsoft.com/office/powerpoint/2010/main" val="388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smtClean="0"/>
              <a:t>23.1.2019</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dirty="0"/>
          </a:p>
        </p:txBody>
      </p:sp>
    </p:spTree>
    <p:extLst>
      <p:ext uri="{BB962C8B-B14F-4D97-AF65-F5344CB8AC3E}">
        <p14:creationId xmlns:p14="http://schemas.microsoft.com/office/powerpoint/2010/main" val="3922267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smtClean="0"/>
              <a:t>23.1.2019</a:t>
            </a:r>
            <a:endParaRPr lang="fi-FI"/>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1240648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3915816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1359191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dirty="0"/>
          </a:p>
        </p:txBody>
      </p:sp>
    </p:spTree>
    <p:extLst>
      <p:ext uri="{BB962C8B-B14F-4D97-AF65-F5344CB8AC3E}">
        <p14:creationId xmlns:p14="http://schemas.microsoft.com/office/powerpoint/2010/main" val="4221781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dirty="0"/>
          </a:p>
        </p:txBody>
      </p:sp>
    </p:spTree>
    <p:extLst>
      <p:ext uri="{BB962C8B-B14F-4D97-AF65-F5344CB8AC3E}">
        <p14:creationId xmlns:p14="http://schemas.microsoft.com/office/powerpoint/2010/main" val="2104973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967264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228082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0199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1023618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846683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799973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784904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964275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534703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350039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720235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B4422644-0DE0-4B44-B392-D3D82546F965}" type="slidenum">
              <a:rPr lang="fi-FI"/>
              <a:pPr>
                <a:defRPr/>
              </a:pPr>
              <a:t>‹#›</a:t>
            </a:fld>
            <a:endParaRPr lang="fi-FI" dirty="0"/>
          </a:p>
        </p:txBody>
      </p:sp>
    </p:spTree>
    <p:extLst>
      <p:ext uri="{BB962C8B-B14F-4D97-AF65-F5344CB8AC3E}">
        <p14:creationId xmlns:p14="http://schemas.microsoft.com/office/powerpoint/2010/main" val="2357548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809E99C8-8CCD-4720-861E-909799E61B02}" type="slidenum">
              <a:rPr lang="fi-FI"/>
              <a:pPr>
                <a:defRPr/>
              </a:pPr>
              <a:t>‹#›</a:t>
            </a:fld>
            <a:endParaRPr lang="fi-FI"/>
          </a:p>
        </p:txBody>
      </p:sp>
    </p:spTree>
    <p:extLst>
      <p:ext uri="{BB962C8B-B14F-4D97-AF65-F5344CB8AC3E}">
        <p14:creationId xmlns:p14="http://schemas.microsoft.com/office/powerpoint/2010/main" val="4026235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B332BE6E-C6A5-49AA-ACE1-B5E473E2AE76}" type="slidenum">
              <a:rPr lang="fi-FI"/>
              <a:pPr>
                <a:defRPr/>
              </a:pPr>
              <a:t>‹#›</a:t>
            </a:fld>
            <a:endParaRPr lang="fi-FI" dirty="0"/>
          </a:p>
        </p:txBody>
      </p:sp>
    </p:spTree>
    <p:extLst>
      <p:ext uri="{BB962C8B-B14F-4D97-AF65-F5344CB8AC3E}">
        <p14:creationId xmlns:p14="http://schemas.microsoft.com/office/powerpoint/2010/main" val="45292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3335317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211FA9CE-8AD9-4364-A5E8-1B0EB4A03ADC}" type="slidenum">
              <a:rPr lang="fi-FI"/>
              <a:pPr>
                <a:defRPr/>
              </a:pPr>
              <a:t>‹#›</a:t>
            </a:fld>
            <a:endParaRPr lang="fi-FI"/>
          </a:p>
        </p:txBody>
      </p:sp>
    </p:spTree>
    <p:extLst>
      <p:ext uri="{BB962C8B-B14F-4D97-AF65-F5344CB8AC3E}">
        <p14:creationId xmlns:p14="http://schemas.microsoft.com/office/powerpoint/2010/main" val="1393740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A4EC7041-5413-405B-B8C6-BA08AE416F23}" type="slidenum">
              <a:rPr lang="fi-FI"/>
              <a:pPr>
                <a:defRPr/>
              </a:pPr>
              <a:t>‹#›</a:t>
            </a:fld>
            <a:endParaRPr lang="fi-FI" dirty="0"/>
          </a:p>
        </p:txBody>
      </p:sp>
    </p:spTree>
    <p:extLst>
      <p:ext uri="{BB962C8B-B14F-4D97-AF65-F5344CB8AC3E}">
        <p14:creationId xmlns:p14="http://schemas.microsoft.com/office/powerpoint/2010/main" val="267298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smtClean="0"/>
              <a:t>23.1.2019</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C6009A84-7471-4F64-9B22-02420ECEB2D5}" type="slidenum">
              <a:rPr lang="fi-FI"/>
              <a:pPr>
                <a:defRPr/>
              </a:pPr>
              <a:t>‹#›</a:t>
            </a:fld>
            <a:endParaRPr lang="fi-FI" dirty="0"/>
          </a:p>
        </p:txBody>
      </p:sp>
    </p:spTree>
    <p:extLst>
      <p:ext uri="{BB962C8B-B14F-4D97-AF65-F5344CB8AC3E}">
        <p14:creationId xmlns:p14="http://schemas.microsoft.com/office/powerpoint/2010/main" val="3981071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BA7ACB81-A70A-4C70-B957-29C415D143BF}" type="slidenum">
              <a:rPr lang="fi-FI"/>
              <a:pPr>
                <a:defRPr/>
              </a:pPr>
              <a:t>‹#›</a:t>
            </a:fld>
            <a:endParaRPr lang="fi-FI" dirty="0"/>
          </a:p>
        </p:txBody>
      </p:sp>
    </p:spTree>
    <p:extLst>
      <p:ext uri="{BB962C8B-B14F-4D97-AF65-F5344CB8AC3E}">
        <p14:creationId xmlns:p14="http://schemas.microsoft.com/office/powerpoint/2010/main" val="1203352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58E0B259-2045-4E90-BAE4-C5F4CC7E6205}" type="slidenum">
              <a:rPr lang="fi-FI"/>
              <a:pPr>
                <a:defRPr/>
              </a:pPr>
              <a:t>‹#›</a:t>
            </a:fld>
            <a:endParaRPr lang="fi-FI" dirty="0"/>
          </a:p>
        </p:txBody>
      </p:sp>
    </p:spTree>
    <p:extLst>
      <p:ext uri="{BB962C8B-B14F-4D97-AF65-F5344CB8AC3E}">
        <p14:creationId xmlns:p14="http://schemas.microsoft.com/office/powerpoint/2010/main" val="1214498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87263EC4-A40C-4726-85D3-2B6C002B86D6}" type="slidenum">
              <a:rPr lang="fi-FI"/>
              <a:pPr>
                <a:defRPr/>
              </a:pPr>
              <a:t>‹#›</a:t>
            </a:fld>
            <a:endParaRPr lang="fi-FI" dirty="0"/>
          </a:p>
        </p:txBody>
      </p:sp>
    </p:spTree>
    <p:extLst>
      <p:ext uri="{BB962C8B-B14F-4D97-AF65-F5344CB8AC3E}">
        <p14:creationId xmlns:p14="http://schemas.microsoft.com/office/powerpoint/2010/main" val="1580969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4102421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784400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723759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71831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2956613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857649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556593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647078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442558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495596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4020203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14AA9F6D-94EA-4819-97CB-80D08914EFA0}" type="slidenum">
              <a:rPr lang="fi-FI"/>
              <a:pPr>
                <a:defRPr/>
              </a:pPr>
              <a:t>‹#›</a:t>
            </a:fld>
            <a:endParaRPr lang="fi-FI" dirty="0"/>
          </a:p>
        </p:txBody>
      </p:sp>
    </p:spTree>
    <p:extLst>
      <p:ext uri="{BB962C8B-B14F-4D97-AF65-F5344CB8AC3E}">
        <p14:creationId xmlns:p14="http://schemas.microsoft.com/office/powerpoint/2010/main" val="1433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7531928-6C38-4BDF-AA8B-509D6C2D62B0}" type="slidenum">
              <a:rPr lang="fi-FI"/>
              <a:pPr>
                <a:defRPr/>
              </a:pPr>
              <a:t>‹#›</a:t>
            </a:fld>
            <a:endParaRPr lang="fi-FI"/>
          </a:p>
        </p:txBody>
      </p:sp>
    </p:spTree>
    <p:extLst>
      <p:ext uri="{BB962C8B-B14F-4D97-AF65-F5344CB8AC3E}">
        <p14:creationId xmlns:p14="http://schemas.microsoft.com/office/powerpoint/2010/main" val="2853833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7D261783-E466-40C7-BD3C-A81A0BCBAB6D}" type="slidenum">
              <a:rPr lang="fi-FI"/>
              <a:pPr>
                <a:defRPr/>
              </a:pPr>
              <a:t>‹#›</a:t>
            </a:fld>
            <a:endParaRPr lang="fi-FI" dirty="0"/>
          </a:p>
        </p:txBody>
      </p:sp>
    </p:spTree>
    <p:extLst>
      <p:ext uri="{BB962C8B-B14F-4D97-AF65-F5344CB8AC3E}">
        <p14:creationId xmlns:p14="http://schemas.microsoft.com/office/powerpoint/2010/main" val="3177435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3"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61887E67-8265-4660-986D-AF78B07ACA88}" type="slidenum">
              <a:rPr lang="fi-FI"/>
              <a:pPr>
                <a:defRPr/>
              </a:pPr>
              <a:t>‹#›</a:t>
            </a:fld>
            <a:endParaRPr lang="fi-FI"/>
          </a:p>
        </p:txBody>
      </p:sp>
    </p:spTree>
    <p:extLst>
      <p:ext uri="{BB962C8B-B14F-4D97-AF65-F5344CB8AC3E}">
        <p14:creationId xmlns:p14="http://schemas.microsoft.com/office/powerpoint/2010/main" val="14003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440591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C17C4075-FB48-4E21-A188-CD59CF4C80FE}" type="slidenum">
              <a:rPr lang="fi-FI"/>
              <a:pPr>
                <a:defRPr/>
              </a:pPr>
              <a:t>‹#›</a:t>
            </a:fld>
            <a:endParaRPr lang="fi-FI" dirty="0"/>
          </a:p>
        </p:txBody>
      </p:sp>
    </p:spTree>
    <p:extLst>
      <p:ext uri="{BB962C8B-B14F-4D97-AF65-F5344CB8AC3E}">
        <p14:creationId xmlns:p14="http://schemas.microsoft.com/office/powerpoint/2010/main" val="3984151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smtClean="0"/>
              <a:t>23.1.2019</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941FA4FC-75C3-45F2-8B96-9FCD9F8B790E}" type="slidenum">
              <a:rPr lang="fi-FI"/>
              <a:pPr>
                <a:defRPr/>
              </a:pPr>
              <a:t>‹#›</a:t>
            </a:fld>
            <a:endParaRPr lang="fi-FI" dirty="0"/>
          </a:p>
        </p:txBody>
      </p:sp>
    </p:spTree>
    <p:extLst>
      <p:ext uri="{BB962C8B-B14F-4D97-AF65-F5344CB8AC3E}">
        <p14:creationId xmlns:p14="http://schemas.microsoft.com/office/powerpoint/2010/main" val="4228304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0DAD2282-04A0-4A1E-B0F8-A85A101FF7E1}" type="slidenum">
              <a:rPr lang="fi-FI"/>
              <a:pPr>
                <a:defRPr/>
              </a:pPr>
              <a:t>‹#›</a:t>
            </a:fld>
            <a:endParaRPr lang="fi-FI" dirty="0"/>
          </a:p>
        </p:txBody>
      </p:sp>
    </p:spTree>
    <p:extLst>
      <p:ext uri="{BB962C8B-B14F-4D97-AF65-F5344CB8AC3E}">
        <p14:creationId xmlns:p14="http://schemas.microsoft.com/office/powerpoint/2010/main" val="433477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2A35F329-E48E-4D95-BD79-09A148C0BCEC}" type="slidenum">
              <a:rPr lang="fi-FI"/>
              <a:pPr>
                <a:defRPr/>
              </a:pPr>
              <a:t>‹#›</a:t>
            </a:fld>
            <a:endParaRPr lang="fi-FI" dirty="0"/>
          </a:p>
        </p:txBody>
      </p:sp>
    </p:spTree>
    <p:extLst>
      <p:ext uri="{BB962C8B-B14F-4D97-AF65-F5344CB8AC3E}">
        <p14:creationId xmlns:p14="http://schemas.microsoft.com/office/powerpoint/2010/main" val="569492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E8520DA5-8837-4368-9873-6C9E2602C3C4}" type="slidenum">
              <a:rPr lang="fi-FI"/>
              <a:pPr>
                <a:defRPr/>
              </a:pPr>
              <a:t>‹#›</a:t>
            </a:fld>
            <a:endParaRPr lang="fi-FI" dirty="0"/>
          </a:p>
        </p:txBody>
      </p:sp>
    </p:spTree>
    <p:extLst>
      <p:ext uri="{BB962C8B-B14F-4D97-AF65-F5344CB8AC3E}">
        <p14:creationId xmlns:p14="http://schemas.microsoft.com/office/powerpoint/2010/main" val="981884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597315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522011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928769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427844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6107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826133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975960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51334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472042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099123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694059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80DEF7FA-814A-42EE-9FF5-8145637E3287}" type="slidenum">
              <a:rPr lang="fi-FI"/>
              <a:pPr>
                <a:defRPr/>
              </a:pPr>
              <a:t>‹#›</a:t>
            </a:fld>
            <a:endParaRPr lang="fi-FI" dirty="0"/>
          </a:p>
        </p:txBody>
      </p:sp>
    </p:spTree>
    <p:extLst>
      <p:ext uri="{BB962C8B-B14F-4D97-AF65-F5344CB8AC3E}">
        <p14:creationId xmlns:p14="http://schemas.microsoft.com/office/powerpoint/2010/main" val="39060734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282FF55-A701-4B72-9E59-8F3FA2AFFFD3}" type="slidenum">
              <a:rPr lang="fi-FI"/>
              <a:pPr>
                <a:defRPr/>
              </a:pPr>
              <a:t>‹#›</a:t>
            </a:fld>
            <a:endParaRPr lang="fi-FI"/>
          </a:p>
        </p:txBody>
      </p:sp>
    </p:spTree>
    <p:extLst>
      <p:ext uri="{BB962C8B-B14F-4D97-AF65-F5344CB8AC3E}">
        <p14:creationId xmlns:p14="http://schemas.microsoft.com/office/powerpoint/2010/main" val="1525021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5C62063E-90CA-4C26-8F88-627398BD6C35}" type="slidenum">
              <a:rPr lang="fi-FI"/>
              <a:pPr>
                <a:defRPr/>
              </a:pPr>
              <a:t>‹#›</a:t>
            </a:fld>
            <a:endParaRPr lang="fi-FI" dirty="0"/>
          </a:p>
        </p:txBody>
      </p:sp>
    </p:spTree>
    <p:extLst>
      <p:ext uri="{BB962C8B-B14F-4D97-AF65-F5344CB8AC3E}">
        <p14:creationId xmlns:p14="http://schemas.microsoft.com/office/powerpoint/2010/main" val="1666590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16E72A31-BE5D-4585-B282-770DC85018F9}" type="slidenum">
              <a:rPr lang="fi-FI"/>
              <a:pPr>
                <a:defRPr/>
              </a:pPr>
              <a:t>‹#›</a:t>
            </a:fld>
            <a:endParaRPr lang="fi-FI"/>
          </a:p>
        </p:txBody>
      </p:sp>
    </p:spTree>
    <p:extLst>
      <p:ext uri="{BB962C8B-B14F-4D97-AF65-F5344CB8AC3E}">
        <p14:creationId xmlns:p14="http://schemas.microsoft.com/office/powerpoint/2010/main" val="3943562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91C5260F-82A6-479E-A080-D6FB8D1F04C2}" type="slidenum">
              <a:rPr lang="fi-FI"/>
              <a:pPr>
                <a:defRPr/>
              </a:pPr>
              <a:t>‹#›</a:t>
            </a:fld>
            <a:endParaRPr lang="fi-FI" dirty="0"/>
          </a:p>
        </p:txBody>
      </p:sp>
    </p:spTree>
    <p:extLst>
      <p:ext uri="{BB962C8B-B14F-4D97-AF65-F5344CB8AC3E}">
        <p14:creationId xmlns:p14="http://schemas.microsoft.com/office/powerpoint/2010/main" val="397683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23.1.2019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10051913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smtClean="0"/>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smtClean="0"/>
              <a:t>23.1.2019</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AA78DDF9-D677-4A74-B0CD-A3A36C6BB3DC}" type="slidenum">
              <a:rPr lang="fi-FI"/>
              <a:pPr>
                <a:defRPr/>
              </a:pPr>
              <a:t>‹#›</a:t>
            </a:fld>
            <a:endParaRPr lang="fi-FI" dirty="0"/>
          </a:p>
        </p:txBody>
      </p:sp>
    </p:spTree>
    <p:extLst>
      <p:ext uri="{BB962C8B-B14F-4D97-AF65-F5344CB8AC3E}">
        <p14:creationId xmlns:p14="http://schemas.microsoft.com/office/powerpoint/2010/main" val="2737775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smtClean="0"/>
              <a:t>23.1.2019</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B9982B8C-63F0-4A7B-AEBA-C0E7EA0477FD}" type="slidenum">
              <a:rPr lang="fi-FI"/>
              <a:pPr>
                <a:defRPr/>
              </a:pPr>
              <a:t>‹#›</a:t>
            </a:fld>
            <a:endParaRPr lang="fi-FI" dirty="0"/>
          </a:p>
        </p:txBody>
      </p:sp>
    </p:spTree>
    <p:extLst>
      <p:ext uri="{BB962C8B-B14F-4D97-AF65-F5344CB8AC3E}">
        <p14:creationId xmlns:p14="http://schemas.microsoft.com/office/powerpoint/2010/main" val="1563946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DD88BE2A-0A83-42EC-B407-16ED4F1D9B0E}" type="slidenum">
              <a:rPr lang="fi-FI"/>
              <a:pPr>
                <a:defRPr/>
              </a:pPr>
              <a:t>‹#›</a:t>
            </a:fld>
            <a:endParaRPr lang="fi-FI" dirty="0"/>
          </a:p>
        </p:txBody>
      </p:sp>
    </p:spTree>
    <p:extLst>
      <p:ext uri="{BB962C8B-B14F-4D97-AF65-F5344CB8AC3E}">
        <p14:creationId xmlns:p14="http://schemas.microsoft.com/office/powerpoint/2010/main" val="24619131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77428F7A-131B-4003-850A-D37AF0D4C369}" type="slidenum">
              <a:rPr lang="fi-FI"/>
              <a:pPr>
                <a:defRPr/>
              </a:pPr>
              <a:t>‹#›</a:t>
            </a:fld>
            <a:endParaRPr lang="fi-FI" dirty="0"/>
          </a:p>
        </p:txBody>
      </p:sp>
    </p:spTree>
    <p:extLst>
      <p:ext uri="{BB962C8B-B14F-4D97-AF65-F5344CB8AC3E}">
        <p14:creationId xmlns:p14="http://schemas.microsoft.com/office/powerpoint/2010/main" val="11677215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421164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118989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2421081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944654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928976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69101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smtClean="0"/>
              <a:t>23.1.2019</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dirty="0"/>
          </a:p>
        </p:txBody>
      </p:sp>
    </p:spTree>
    <p:extLst>
      <p:ext uri="{BB962C8B-B14F-4D97-AF65-F5344CB8AC3E}">
        <p14:creationId xmlns:p14="http://schemas.microsoft.com/office/powerpoint/2010/main" val="762114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075313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1991352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3482246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smtClean="0"/>
              <a:t>Muokkaa tekstin perustyylejä napsauttamalla</a:t>
            </a:r>
          </a:p>
        </p:txBody>
      </p:sp>
    </p:spTree>
    <p:extLst>
      <p:ext uri="{BB962C8B-B14F-4D97-AF65-F5344CB8AC3E}">
        <p14:creationId xmlns:p14="http://schemas.microsoft.com/office/powerpoint/2010/main" val="94074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smtClean="0"/>
              <a:t>23.1.2019</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Lst>
  <p:hf sldNum="0" hd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r>
              <a:rPr lang="fi-FI" smtClean="0"/>
              <a:t>23.1.2019</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DD6B484F-519B-41F4-B1D9-AB68BFB479DF}" type="slidenum">
              <a:rPr lang="fi-FI"/>
              <a:pPr>
                <a:defRPr/>
              </a:pPr>
              <a:t>‹#›</a:t>
            </a:fld>
            <a:endParaRPr lang="fi-FI" dirty="0"/>
          </a:p>
        </p:txBody>
      </p:sp>
      <p:grpSp>
        <p:nvGrpSpPr>
          <p:cNvPr id="7" name="Ryhmä 6"/>
          <p:cNvGrpSpPr/>
          <p:nvPr/>
        </p:nvGrpSpPr>
        <p:grpSpPr bwMode="black">
          <a:xfrm>
            <a:off x="465667" y="6222027"/>
            <a:ext cx="804333" cy="373549"/>
            <a:chOff x="228601" y="704851"/>
            <a:chExt cx="11734800" cy="5449888"/>
          </a:xfrm>
          <a:solidFill>
            <a:srgbClr val="0000BF"/>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sldNum="0" hdr="0" dt="0"/>
  <p:txStyles>
    <p:titleStyle>
      <a:lvl1pPr algn="l" rtl="0" fontAlgn="base">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5123"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a:defRPr/>
            </a:pPr>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a:defRPr/>
            </a:pPr>
            <a:r>
              <a:rPr lang="fi-FI" smtClean="0"/>
              <a:t>23.1.2019</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a:defRPr/>
            </a:pPr>
            <a:fld id="{17219763-AB9D-4F66-8754-38C9008F6761}" type="slidenum">
              <a:rPr lang="fi-FI"/>
              <a:pPr>
                <a:defRPr/>
              </a:pPr>
              <a:t>‹#›</a:t>
            </a:fld>
            <a:endParaRPr lang="fi-FI" dirty="0"/>
          </a:p>
        </p:txBody>
      </p:sp>
      <p:grpSp>
        <p:nvGrpSpPr>
          <p:cNvPr id="7" name="Ryhmä 6"/>
          <p:cNvGrpSpPr/>
          <p:nvPr/>
        </p:nvGrpSpPr>
        <p:grpSpPr bwMode="black">
          <a:xfrm>
            <a:off x="465667" y="6222027"/>
            <a:ext cx="804333" cy="373549"/>
            <a:chOff x="228601" y="704851"/>
            <a:chExt cx="11734800" cy="5449888"/>
          </a:xfrm>
          <a:solidFill>
            <a:srgbClr val="FD4F00"/>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sldNum="0" hdr="0" dt="0"/>
  <p:txStyles>
    <p:title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r>
              <a:rPr lang="fi-FI" smtClean="0"/>
              <a:t>23.1.2019</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29F141BB-E8E2-4B65-B763-31F7DC4C9D5D}" type="slidenum">
              <a:rPr lang="fi-FI"/>
              <a:pPr>
                <a:defRPr/>
              </a:pPr>
              <a:t>‹#›</a:t>
            </a:fld>
            <a:endParaRPr lang="fi-FI" dirty="0"/>
          </a:p>
        </p:txBody>
      </p:sp>
      <p:grpSp>
        <p:nvGrpSpPr>
          <p:cNvPr id="7" name="Ryhmä 6"/>
          <p:cNvGrpSpPr/>
          <p:nvPr/>
        </p:nvGrpSpPr>
        <p:grpSpPr bwMode="black">
          <a:xfrm>
            <a:off x="465667" y="6222027"/>
            <a:ext cx="804333" cy="373549"/>
            <a:chOff x="228601" y="704851"/>
            <a:chExt cx="11734800" cy="5449888"/>
          </a:xfrm>
          <a:solidFill>
            <a:srgbClr val="009246"/>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sldNum="0" hdr="0" dt="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Navigator-</a:t>
            </a:r>
            <a:r>
              <a:rPr lang="fi-FI" dirty="0" err="1" smtClean="0"/>
              <a:t>nätverkets</a:t>
            </a:r>
            <a:r>
              <a:rPr lang="fi-FI" dirty="0" smtClean="0"/>
              <a:t> </a:t>
            </a:r>
            <a:r>
              <a:rPr lang="fi-FI" dirty="0" err="1" smtClean="0"/>
              <a:t>slutseminarium</a:t>
            </a:r>
            <a:r>
              <a:rPr lang="fi-FI" dirty="0" smtClean="0"/>
              <a:t>	</a:t>
            </a:r>
            <a:endParaRPr lang="fi-FI" dirty="0"/>
          </a:p>
        </p:txBody>
      </p:sp>
      <p:sp>
        <p:nvSpPr>
          <p:cNvPr id="3" name="Tekstin paikkamerkki 2"/>
          <p:cNvSpPr>
            <a:spLocks noGrp="1"/>
          </p:cNvSpPr>
          <p:nvPr>
            <p:ph type="body" sz="quarter" idx="13"/>
          </p:nvPr>
        </p:nvSpPr>
        <p:spPr/>
        <p:txBody>
          <a:bodyPr/>
          <a:lstStyle/>
          <a:p>
            <a:r>
              <a:rPr lang="fi-FI" sz="4800" dirty="0" err="1"/>
              <a:t>ons</a:t>
            </a:r>
            <a:r>
              <a:rPr lang="fi-FI" sz="4800" dirty="0"/>
              <a:t> </a:t>
            </a:r>
            <a:r>
              <a:rPr lang="fi-FI" sz="4800" dirty="0" smtClean="0"/>
              <a:t>23.1.2019 kl.8.30-11.45</a:t>
            </a:r>
            <a:endParaRPr lang="fi-FI" sz="4800" dirty="0"/>
          </a:p>
          <a:p>
            <a:endParaRPr lang="fi-FI" dirty="0"/>
          </a:p>
        </p:txBody>
      </p:sp>
    </p:spTree>
    <p:extLst>
      <p:ext uri="{BB962C8B-B14F-4D97-AF65-F5344CB8AC3E}">
        <p14:creationId xmlns:p14="http://schemas.microsoft.com/office/powerpoint/2010/main" val="3504453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err="1"/>
              <a:t>Praktiska</a:t>
            </a:r>
            <a:r>
              <a:rPr lang="fi-FI" sz="2800" dirty="0"/>
              <a:t> </a:t>
            </a:r>
            <a:r>
              <a:rPr lang="fi-FI" sz="2800" dirty="0" err="1"/>
              <a:t>verktyg</a:t>
            </a:r>
            <a:r>
              <a:rPr lang="fi-FI" sz="2800" dirty="0"/>
              <a:t> </a:t>
            </a:r>
            <a:r>
              <a:rPr lang="fi-FI" sz="2800" dirty="0" err="1"/>
              <a:t>som</a:t>
            </a:r>
            <a:r>
              <a:rPr lang="fi-FI" sz="2800" dirty="0"/>
              <a:t> </a:t>
            </a:r>
            <a:r>
              <a:rPr lang="fi-FI" sz="2800" dirty="0" err="1"/>
              <a:t>stöd</a:t>
            </a:r>
            <a:r>
              <a:rPr lang="fi-FI" sz="2800" dirty="0"/>
              <a:t> för </a:t>
            </a:r>
            <a:r>
              <a:rPr lang="fi-FI" sz="2800" dirty="0" err="1"/>
              <a:t>det</a:t>
            </a:r>
            <a:r>
              <a:rPr lang="fi-FI" sz="2800" dirty="0"/>
              <a:t> </a:t>
            </a:r>
            <a:r>
              <a:rPr lang="fi-FI" sz="2800" dirty="0" err="1"/>
              <a:t>tvåspråkiga</a:t>
            </a:r>
            <a:r>
              <a:rPr lang="fi-FI" sz="2800" dirty="0"/>
              <a:t> Navigator-</a:t>
            </a:r>
            <a:r>
              <a:rPr lang="fi-FI" sz="2800" dirty="0" err="1"/>
              <a:t>nätverket</a:t>
            </a:r>
            <a:endParaRPr lang="fi-FI" sz="2800"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049923480"/>
              </p:ext>
            </p:extLst>
          </p:nvPr>
        </p:nvGraphicFramePr>
        <p:xfrm>
          <a:off x="457200" y="1196975"/>
          <a:ext cx="11234738" cy="497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952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endParaRPr lang="fi-FI"/>
          </a:p>
        </p:txBody>
      </p:sp>
      <p:pic>
        <p:nvPicPr>
          <p:cNvPr id="8" name="Kuvan paikkamerkki 7"/>
          <p:cNvPicPr>
            <a:picLocks noGrp="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025944" y="176931"/>
            <a:ext cx="10097249" cy="6393686"/>
          </a:xfrm>
        </p:spPr>
      </p:pic>
    </p:spTree>
    <p:extLst>
      <p:ext uri="{BB962C8B-B14F-4D97-AF65-F5344CB8AC3E}">
        <p14:creationId xmlns:p14="http://schemas.microsoft.com/office/powerpoint/2010/main" val="208745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741" r="9741"/>
          <a:stretch>
            <a:fillRect/>
          </a:stretch>
        </p:blipFill>
        <p:spPr/>
      </p:pic>
      <p:sp>
        <p:nvSpPr>
          <p:cNvPr id="3" name="Otsikko 2"/>
          <p:cNvSpPr>
            <a:spLocks noGrp="1"/>
          </p:cNvSpPr>
          <p:nvPr>
            <p:ph type="title"/>
          </p:nvPr>
        </p:nvSpPr>
        <p:spPr/>
        <p:txBody>
          <a:bodyPr/>
          <a:lstStyle/>
          <a:p>
            <a:endParaRPr lang="fi-FI"/>
          </a:p>
        </p:txBody>
      </p:sp>
    </p:spTree>
    <p:extLst>
      <p:ext uri="{BB962C8B-B14F-4D97-AF65-F5344CB8AC3E}">
        <p14:creationId xmlns:p14="http://schemas.microsoft.com/office/powerpoint/2010/main" val="1892439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971" b="4971"/>
          <a:stretch>
            <a:fillRect/>
          </a:stretch>
        </p:blipFill>
        <p:spPr/>
      </p:pic>
      <p:sp>
        <p:nvSpPr>
          <p:cNvPr id="3" name="Otsikko 2"/>
          <p:cNvSpPr>
            <a:spLocks noGrp="1"/>
          </p:cNvSpPr>
          <p:nvPr>
            <p:ph type="title"/>
          </p:nvPr>
        </p:nvSpPr>
        <p:spPr/>
        <p:txBody>
          <a:bodyPr/>
          <a:lstStyle/>
          <a:p>
            <a:endParaRPr lang="fi-FI"/>
          </a:p>
        </p:txBody>
      </p:sp>
    </p:spTree>
    <p:extLst>
      <p:ext uri="{BB962C8B-B14F-4D97-AF65-F5344CB8AC3E}">
        <p14:creationId xmlns:p14="http://schemas.microsoft.com/office/powerpoint/2010/main" val="4109799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7200" dirty="0" err="1"/>
              <a:t>Erfarenheter</a:t>
            </a:r>
            <a:r>
              <a:rPr lang="fi-FI" sz="7200" dirty="0"/>
              <a:t> av </a:t>
            </a:r>
            <a:r>
              <a:rPr lang="fi-FI" sz="7200" dirty="0" err="1"/>
              <a:t>forsknings</a:t>
            </a:r>
            <a:r>
              <a:rPr lang="fi-FI" sz="7200" dirty="0"/>
              <a:t>- </a:t>
            </a:r>
            <a:r>
              <a:rPr lang="fi-FI" sz="7200" dirty="0" err="1"/>
              <a:t>och</a:t>
            </a:r>
            <a:r>
              <a:rPr lang="fi-FI" sz="7200" dirty="0"/>
              <a:t> </a:t>
            </a:r>
            <a:r>
              <a:rPr lang="fi-FI" sz="7200" dirty="0" err="1"/>
              <a:t>utvecklingsprojektet</a:t>
            </a:r>
            <a:endParaRPr lang="fi-FI" dirty="0"/>
          </a:p>
        </p:txBody>
      </p:sp>
      <p:sp>
        <p:nvSpPr>
          <p:cNvPr id="3" name="Alatunnisteen paikkamerkki 2"/>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2847654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sz="3600" dirty="0" smtClean="0"/>
              <a:t> </a:t>
            </a:r>
            <a:r>
              <a:rPr lang="fi-FI" sz="3600" dirty="0" err="1" smtClean="0"/>
              <a:t>Tillgänglighetsperspektivet</a:t>
            </a:r>
            <a:r>
              <a:rPr lang="fi-FI" sz="3600" dirty="0" smtClean="0"/>
              <a:t> – </a:t>
            </a:r>
            <a:r>
              <a:rPr lang="fi-FI" sz="3600" dirty="0" err="1" smtClean="0"/>
              <a:t>svenskspråkiga</a:t>
            </a:r>
            <a:r>
              <a:rPr lang="fi-FI" sz="3600" dirty="0" smtClean="0"/>
              <a:t> </a:t>
            </a:r>
            <a:r>
              <a:rPr lang="fi-FI" sz="3600" dirty="0" err="1" smtClean="0"/>
              <a:t>ungas</a:t>
            </a:r>
            <a:r>
              <a:rPr lang="fi-FI" sz="3600" dirty="0" smtClean="0"/>
              <a:t> </a:t>
            </a:r>
            <a:r>
              <a:rPr lang="fi-FI" sz="3600" dirty="0" err="1" smtClean="0"/>
              <a:t>tillgång</a:t>
            </a:r>
            <a:r>
              <a:rPr lang="fi-FI" sz="3600" dirty="0" smtClean="0"/>
              <a:t> </a:t>
            </a:r>
            <a:r>
              <a:rPr lang="fi-FI" sz="3600" dirty="0" err="1" smtClean="0"/>
              <a:t>till</a:t>
            </a:r>
            <a:r>
              <a:rPr lang="fi-FI" sz="3600" dirty="0" smtClean="0"/>
              <a:t> Navigator-</a:t>
            </a:r>
            <a:r>
              <a:rPr lang="fi-FI" sz="3600" dirty="0" err="1" smtClean="0"/>
              <a:t>service</a:t>
            </a:r>
            <a:endParaRPr lang="fi-FI" sz="3600" dirty="0" smtClean="0"/>
          </a:p>
          <a:p>
            <a:r>
              <a:rPr lang="sv-SE" sz="3600" dirty="0" smtClean="0"/>
              <a:t> En </a:t>
            </a:r>
            <a:r>
              <a:rPr lang="sv-SE" sz="3600" dirty="0"/>
              <a:t>plattform för kompetensutveckling och nätverkande</a:t>
            </a:r>
          </a:p>
          <a:p>
            <a:r>
              <a:rPr lang="sv-SE" sz="3600" dirty="0" smtClean="0"/>
              <a:t> Mervärde </a:t>
            </a:r>
            <a:r>
              <a:rPr lang="sv-SE" sz="3600"/>
              <a:t>genom </a:t>
            </a:r>
            <a:r>
              <a:rPr lang="sv-SE" sz="3600" smtClean="0"/>
              <a:t>fleraktörsnätverk</a:t>
            </a:r>
            <a:endParaRPr lang="sv-SE" sz="3600" dirty="0"/>
          </a:p>
          <a:p>
            <a:r>
              <a:rPr lang="sv-SE" sz="3600" dirty="0" smtClean="0"/>
              <a:t> En start på vägen – arbete kvarstår</a:t>
            </a:r>
          </a:p>
          <a:p>
            <a:r>
              <a:rPr lang="sv-SE" sz="3600" dirty="0" smtClean="0"/>
              <a:t> Motivation </a:t>
            </a:r>
            <a:r>
              <a:rPr lang="sv-SE" sz="3600" dirty="0"/>
              <a:t>till att fortsätta samarbetet</a:t>
            </a:r>
          </a:p>
          <a:p>
            <a:r>
              <a:rPr lang="sv-SE" sz="3600" dirty="0" smtClean="0"/>
              <a:t> Behov </a:t>
            </a:r>
            <a:r>
              <a:rPr lang="sv-SE" sz="3600" dirty="0"/>
              <a:t>av långsiktiga lösningar</a:t>
            </a:r>
          </a:p>
          <a:p>
            <a:endParaRPr lang="sv-SE" dirty="0"/>
          </a:p>
          <a:p>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733395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141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smtClean="0" smtId="4294967295">
                <a:solidFill>
                  <a:srgbClr val="333333"/>
                </a:solidFill>
                <a:latin typeface="Arial"/>
              </a:rPr>
              <a:t>Jag </a:t>
            </a:r>
            <a:r>
              <a:rPr sz="2900" dirty="0" err="1" smtId="4294967295">
                <a:solidFill>
                  <a:srgbClr val="333333"/>
                </a:solidFill>
                <a:latin typeface="Arial"/>
              </a:rPr>
              <a:t>anser</a:t>
            </a:r>
            <a:r>
              <a:rPr sz="2900" dirty="0" smtId="4294967295">
                <a:solidFill>
                  <a:srgbClr val="333333"/>
                </a:solidFill>
                <a:latin typeface="Arial"/>
              </a:rPr>
              <a:t>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det</a:t>
            </a:r>
            <a:r>
              <a:rPr sz="2900" dirty="0" smtId="4294967295">
                <a:solidFill>
                  <a:srgbClr val="333333"/>
                </a:solidFill>
                <a:latin typeface="Arial"/>
              </a:rPr>
              <a:t> </a:t>
            </a:r>
            <a:r>
              <a:rPr sz="2900" dirty="0" err="1" smtId="4294967295">
                <a:solidFill>
                  <a:srgbClr val="333333"/>
                </a:solidFill>
                <a:latin typeface="Arial"/>
              </a:rPr>
              <a:t>är</a:t>
            </a:r>
            <a:r>
              <a:rPr sz="2900" dirty="0" smtId="4294967295">
                <a:solidFill>
                  <a:srgbClr val="333333"/>
                </a:solidFill>
                <a:latin typeface="Arial"/>
              </a:rPr>
              <a:t> </a:t>
            </a:r>
            <a:r>
              <a:rPr sz="2900" dirty="0" err="1" smtId="4294967295">
                <a:solidFill>
                  <a:srgbClr val="333333"/>
                </a:solidFill>
                <a:latin typeface="Arial"/>
              </a:rPr>
              <a:t>viktigt</a:t>
            </a:r>
            <a:r>
              <a:rPr sz="2900" dirty="0" smtId="4294967295">
                <a:solidFill>
                  <a:srgbClr val="333333"/>
                </a:solidFill>
                <a:latin typeface="Arial"/>
              </a:rPr>
              <a:t>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svenskspråkiga</a:t>
            </a:r>
            <a:r>
              <a:rPr sz="2900" dirty="0" smtId="4294967295">
                <a:solidFill>
                  <a:srgbClr val="333333"/>
                </a:solidFill>
                <a:latin typeface="Arial"/>
              </a:rPr>
              <a:t> </a:t>
            </a:r>
            <a:r>
              <a:rPr sz="2900" dirty="0" err="1" smtId="4294967295">
                <a:solidFill>
                  <a:srgbClr val="333333"/>
                </a:solidFill>
                <a:latin typeface="Arial"/>
              </a:rPr>
              <a:t>unga</a:t>
            </a:r>
            <a:r>
              <a:rPr sz="2900" dirty="0" smtId="4294967295">
                <a:solidFill>
                  <a:srgbClr val="333333"/>
                </a:solidFill>
                <a:latin typeface="Arial"/>
              </a:rPr>
              <a:t> </a:t>
            </a:r>
            <a:r>
              <a:rPr sz="2900" dirty="0" err="1" smtId="4294967295">
                <a:solidFill>
                  <a:srgbClr val="333333"/>
                </a:solidFill>
                <a:latin typeface="Arial"/>
              </a:rPr>
              <a:t>erbjuds</a:t>
            </a:r>
            <a:r>
              <a:rPr sz="2900" dirty="0" smtId="4294967295">
                <a:solidFill>
                  <a:srgbClr val="333333"/>
                </a:solidFill>
                <a:latin typeface="Arial"/>
              </a:rPr>
              <a:t> </a:t>
            </a:r>
            <a:r>
              <a:rPr sz="2900" dirty="0" err="1" smtId="4294967295">
                <a:solidFill>
                  <a:srgbClr val="333333"/>
                </a:solidFill>
                <a:latin typeface="Arial"/>
              </a:rPr>
              <a:t>multiprofessionell</a:t>
            </a:r>
            <a:r>
              <a:rPr sz="2900" dirty="0" smtId="4294967295">
                <a:solidFill>
                  <a:srgbClr val="333333"/>
                </a:solidFill>
                <a:latin typeface="Arial"/>
              </a:rPr>
              <a:t> Navigator-service </a:t>
            </a:r>
            <a:r>
              <a:rPr sz="2900" dirty="0" err="1" smtId="4294967295">
                <a:solidFill>
                  <a:srgbClr val="333333"/>
                </a:solidFill>
                <a:latin typeface="Arial"/>
              </a:rPr>
              <a:t>på</a:t>
            </a:r>
            <a:r>
              <a:rPr sz="2900" dirty="0" smtId="4294967295">
                <a:solidFill>
                  <a:srgbClr val="333333"/>
                </a:solidFill>
                <a:latin typeface="Arial"/>
              </a:rPr>
              <a:t> </a:t>
            </a:r>
            <a:r>
              <a:rPr sz="2900" dirty="0" err="1" smtId="4294967295">
                <a:solidFill>
                  <a:srgbClr val="333333"/>
                </a:solidFill>
                <a:latin typeface="Arial"/>
              </a:rPr>
              <a:t>sitt</a:t>
            </a:r>
            <a:r>
              <a:rPr sz="2900" dirty="0" smtId="4294967295">
                <a:solidFill>
                  <a:srgbClr val="333333"/>
                </a:solidFill>
                <a:latin typeface="Arial"/>
              </a:rPr>
              <a:t> </a:t>
            </a:r>
            <a:r>
              <a:rPr sz="2900" dirty="0" err="1" smtId="4294967295">
                <a:solidFill>
                  <a:srgbClr val="333333"/>
                </a:solidFill>
                <a:latin typeface="Arial"/>
              </a:rPr>
              <a:t>modersmål</a:t>
            </a:r>
            <a:r>
              <a:rPr sz="2900" dirty="0" smtId="4294967295">
                <a:solidFill>
                  <a:srgbClr val="333333"/>
                </a:solidFill>
                <a:latin typeface="Arial"/>
              </a:rPr>
              <a:t>.</a:t>
            </a:r>
          </a:p>
        </p:txBody>
      </p:sp>
      <p:sp>
        <p:nvSpPr>
          <p:cNvPr id="3" name="New shape"/>
          <p:cNvSpPr/>
          <p:nvPr/>
        </p:nvSpPr>
        <p:spPr>
          <a:xfrm>
            <a:off x="2032000" y="17907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13</a:t>
            </a:r>
          </a:p>
        </p:txBody>
      </p:sp>
      <p:graphicFrame>
        <p:nvGraphicFramePr>
          <p:cNvPr id="4" name="New Table"/>
          <p:cNvGraphicFramePr>
            <a:graphicFrameLocks noGrp="1"/>
          </p:cNvGraphicFramePr>
          <p:nvPr>
            <p:extLst>
              <p:ext uri="{D42A27DB-BD31-4B8C-83A1-F6EECF244321}">
                <p14:modId xmlns:p14="http://schemas.microsoft.com/office/powerpoint/2010/main" val="2250695534"/>
              </p:ext>
            </p:extLst>
          </p:nvPr>
        </p:nvGraphicFramePr>
        <p:xfrm>
          <a:off x="1904996" y="2171700"/>
          <a:ext cx="9274632" cy="1828800"/>
        </p:xfrm>
        <a:graphic>
          <a:graphicData uri="http://schemas.openxmlformats.org/drawingml/2006/table">
            <a:tbl>
              <a:tblPr firstRow="1" bandRow="1"/>
              <a:tblGrid>
                <a:gridCol w="1159329"/>
                <a:gridCol w="1159329"/>
                <a:gridCol w="1159329"/>
                <a:gridCol w="1159329"/>
                <a:gridCol w="1159329"/>
                <a:gridCol w="1159329"/>
                <a:gridCol w="1159329"/>
                <a:gridCol w="1159329"/>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dirty="0" smtId="4294967295">
                          <a:solidFill>
                            <a:srgbClr val="333333"/>
                          </a:solidFill>
                        </a:rPr>
                        <a:t>5 </a:t>
                      </a:r>
                      <a:r>
                        <a:rPr sz="1400" b="1" i="0" u="none" dirty="0" err="1" smtId="4294967295">
                          <a:solidFill>
                            <a:srgbClr val="333333"/>
                          </a:solidFill>
                        </a:rPr>
                        <a:t>Helt</a:t>
                      </a:r>
                      <a:r>
                        <a:rPr sz="1400" b="1" i="0" u="none" dirty="0" smtId="4294967295">
                          <a:solidFill>
                            <a:srgbClr val="333333"/>
                          </a:solidFill>
                        </a:rPr>
                        <a:t> </a:t>
                      </a:r>
                      <a:r>
                        <a:rPr sz="1400" b="1" i="0" u="none" dirty="0" err="1" smtId="4294967295">
                          <a:solidFill>
                            <a:srgbClr val="333333"/>
                          </a:solidFill>
                        </a:rPr>
                        <a:t>av</a:t>
                      </a:r>
                      <a:r>
                        <a:rPr sz="1400" b="1" i="0" u="none" dirty="0" smtId="4294967295">
                          <a:solidFill>
                            <a:srgbClr val="333333"/>
                          </a:solidFill>
                        </a:rPr>
                        <a:t> </a:t>
                      </a:r>
                      <a:r>
                        <a:rPr sz="1400" b="1" i="0" u="none" dirty="0" err="1" smtId="4294967295">
                          <a:solidFill>
                            <a:srgbClr val="333333"/>
                          </a:solidFill>
                        </a:rPr>
                        <a:t>samma</a:t>
                      </a:r>
                      <a:r>
                        <a:rPr sz="1400" b="1" i="0" u="none" dirty="0" smtId="4294967295">
                          <a:solidFill>
                            <a:srgbClr val="333333"/>
                          </a:solidFill>
                        </a:rPr>
                        <a:t> </a:t>
                      </a:r>
                      <a:r>
                        <a:rPr sz="1400" b="1" i="0" u="none" dirty="0" err="1" smtId="4294967295">
                          <a:solidFill>
                            <a:srgbClr val="333333"/>
                          </a:solidFill>
                        </a:rPr>
                        <a:t>åsikt</a:t>
                      </a:r>
                      <a:endParaRPr sz="1400" b="1" i="0" u="none" dirty="0" smtId="4294967295">
                        <a:solidFill>
                          <a:srgbClr val="333333"/>
                        </a:solidFill>
                      </a:endParaRPr>
                    </a:p>
                  </a:txBody>
                  <a:tcPr/>
                </a:tc>
                <a:tc>
                  <a:txBody>
                    <a:bodyPr/>
                    <a:lstStyle/>
                    <a:p>
                      <a:pPr algn="ctr"/>
                      <a:r>
                        <a:rPr sz="1400" b="1" i="0" u="none" smtId="4294967295">
                          <a:solidFill>
                            <a:srgbClr val="333333"/>
                          </a:solidFill>
                        </a:rPr>
                        <a:t>Totalt</a:t>
                      </a:r>
                    </a:p>
                  </a:txBody>
                  <a:tcPr/>
                </a:tc>
                <a:tc>
                  <a:txBody>
                    <a:bodyPr/>
                    <a:lstStyle/>
                    <a:p>
                      <a:pPr algn="ctr"/>
                      <a:r>
                        <a:rPr sz="1400" b="1" i="0" u="none" smtId="4294967295">
                          <a:solidFill>
                            <a:srgbClr val="333333"/>
                          </a:solidFill>
                        </a:rPr>
                        <a:t>Medelvärde</a:t>
                      </a: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12</a:t>
                      </a:r>
                    </a:p>
                  </a:txBody>
                  <a:tcPr/>
                </a:tc>
                <a:tc>
                  <a:txBody>
                    <a:bodyPr/>
                    <a:lstStyle/>
                    <a:p>
                      <a:pPr algn="ctr"/>
                      <a:r>
                        <a:rPr sz="1400" b="0" i="0" u="none" smtId="4294967295">
                          <a:solidFill>
                            <a:srgbClr val="333333"/>
                          </a:solidFill>
                        </a:rPr>
                        <a:t>13</a:t>
                      </a:r>
                    </a:p>
                  </a:txBody>
                  <a:tcPr/>
                </a:tc>
                <a:tc>
                  <a:txBody>
                    <a:bodyPr/>
                    <a:lstStyle/>
                    <a:p>
                      <a:pPr algn="ctr"/>
                      <a:r>
                        <a:rPr sz="1400" b="0" i="0" u="none" smtId="4294967295">
                          <a:solidFill>
                            <a:srgbClr val="333333"/>
                          </a:solidFill>
                        </a:rPr>
                        <a:t>4,92</a:t>
                      </a:r>
                    </a:p>
                  </a:txBody>
                  <a:tcPr/>
                </a:tc>
              </a:tr>
              <a:tr h="190500">
                <a:tc vMerge="1">
                  <a:txBody>
                    <a:bodyPr/>
                    <a:lstStyle/>
                    <a:p>
                      <a:endParaRPr/>
                    </a:p>
                  </a:txBody>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lang="fi-FI" sz="1400" b="1" i="0" u="none" dirty="0" smtClean="0" smtId="4294967295">
                          <a:solidFill>
                            <a:srgbClr val="333333"/>
                          </a:solidFill>
                        </a:rPr>
                        <a:t>8</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92%</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0</a:t>
                      </a:r>
                    </a:p>
                  </a:txBody>
                  <a:tcPr/>
                </a:tc>
                <a:tc>
                  <a:txBody>
                    <a:bodyPr/>
                    <a:lstStyle/>
                    <a:p>
                      <a:pPr algn="ctr"/>
                      <a:r>
                        <a:rPr sz="1200" b="0" i="0" u="none" smtId="4294967295"/>
                        <a:t>0</a:t>
                      </a:r>
                    </a:p>
                  </a:txBody>
                  <a:tcPr/>
                </a:tc>
                <a:tc>
                  <a:txBody>
                    <a:bodyPr/>
                    <a:lstStyle/>
                    <a:p>
                      <a:pPr algn="ctr"/>
                      <a:r>
                        <a:rPr sz="1200" b="0" i="0" u="none" smtId="4294967295"/>
                        <a:t>0</a:t>
                      </a:r>
                    </a:p>
                  </a:txBody>
                  <a:tcPr/>
                </a:tc>
                <a:tc>
                  <a:txBody>
                    <a:bodyPr/>
                    <a:lstStyle/>
                    <a:p>
                      <a:pPr algn="ctr"/>
                      <a:r>
                        <a:rPr sz="1200" b="0" i="0" u="none" smtId="4294967295"/>
                        <a:t>1</a:t>
                      </a:r>
                    </a:p>
                  </a:txBody>
                  <a:tcPr/>
                </a:tc>
                <a:tc>
                  <a:txBody>
                    <a:bodyPr/>
                    <a:lstStyle/>
                    <a:p>
                      <a:pPr algn="ctr"/>
                      <a:r>
                        <a:rPr sz="1200" b="0" i="0" u="none" smtId="4294967295"/>
                        <a:t>12</a:t>
                      </a:r>
                    </a:p>
                  </a:txBody>
                  <a:tcPr/>
                </a:tc>
                <a:tc>
                  <a:txBody>
                    <a:bodyPr/>
                    <a:lstStyle/>
                    <a:p>
                      <a:pPr algn="ctr"/>
                      <a:r>
                        <a:rPr sz="1200" b="0" i="0" u="none" smtId="4294967295"/>
                        <a:t>13</a:t>
                      </a:r>
                    </a:p>
                  </a:txBody>
                  <a:tcPr/>
                </a:tc>
                <a:tc>
                  <a:txBody>
                    <a:bodyPr/>
                    <a:lstStyle/>
                    <a:p>
                      <a:pPr algn="ctr"/>
                      <a:r>
                        <a:rPr sz="1200" b="0" i="0" u="none" dirty="0" smtId="4294967295"/>
                        <a:t>4,92</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357259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274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smtClean="0" smtId="4294967295">
                <a:solidFill>
                  <a:srgbClr val="333333"/>
                </a:solidFill>
                <a:latin typeface="Arial"/>
              </a:rPr>
              <a:t>Navigator-</a:t>
            </a:r>
            <a:r>
              <a:rPr sz="2900" dirty="0" err="1" smtClean="0" smtId="4294967295">
                <a:solidFill>
                  <a:srgbClr val="333333"/>
                </a:solidFill>
                <a:latin typeface="Arial"/>
              </a:rPr>
              <a:t>nätverket</a:t>
            </a:r>
            <a:r>
              <a:rPr sz="2900" dirty="0" smtClean="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seminarieserien</a:t>
            </a:r>
            <a:r>
              <a:rPr sz="2900" dirty="0" smtId="4294967295">
                <a:solidFill>
                  <a:srgbClr val="333333"/>
                </a:solidFill>
                <a:latin typeface="Arial"/>
              </a:rPr>
              <a:t> </a:t>
            </a:r>
            <a:r>
              <a:rPr sz="2900" dirty="0" err="1" smtId="4294967295">
                <a:solidFill>
                  <a:srgbClr val="333333"/>
                </a:solidFill>
                <a:latin typeface="Arial"/>
              </a:rPr>
              <a:t>har</a:t>
            </a:r>
            <a:r>
              <a:rPr sz="2900" dirty="0" smtId="4294967295">
                <a:solidFill>
                  <a:srgbClr val="333333"/>
                </a:solidFill>
                <a:latin typeface="Arial"/>
              </a:rPr>
              <a:t> </a:t>
            </a:r>
            <a:r>
              <a:rPr sz="2900" dirty="0" err="1" smtId="4294967295">
                <a:solidFill>
                  <a:srgbClr val="333333"/>
                </a:solidFill>
                <a:latin typeface="Arial"/>
              </a:rPr>
              <a:t>erbjudit</a:t>
            </a:r>
            <a:r>
              <a:rPr sz="2900" dirty="0" smtId="4294967295">
                <a:solidFill>
                  <a:srgbClr val="333333"/>
                </a:solidFill>
                <a:latin typeface="Arial"/>
              </a:rPr>
              <a:t> </a:t>
            </a:r>
            <a:r>
              <a:rPr sz="2900" dirty="0" err="1" smtId="4294967295">
                <a:solidFill>
                  <a:srgbClr val="333333"/>
                </a:solidFill>
                <a:latin typeface="Arial"/>
              </a:rPr>
              <a:t>mig</a:t>
            </a:r>
            <a:r>
              <a:rPr sz="2900" dirty="0" smtId="4294967295">
                <a:solidFill>
                  <a:srgbClr val="333333"/>
                </a:solidFill>
                <a:latin typeface="Arial"/>
              </a:rPr>
              <a:t> </a:t>
            </a:r>
            <a:r>
              <a:rPr sz="2900" dirty="0" err="1" smtId="4294967295">
                <a:solidFill>
                  <a:srgbClr val="333333"/>
                </a:solidFill>
                <a:latin typeface="Arial"/>
              </a:rPr>
              <a:t>en</a:t>
            </a:r>
            <a:r>
              <a:rPr sz="2900" dirty="0" smtId="4294967295">
                <a:solidFill>
                  <a:srgbClr val="333333"/>
                </a:solidFill>
                <a:latin typeface="Arial"/>
              </a:rPr>
              <a:t> </a:t>
            </a:r>
            <a:r>
              <a:rPr sz="2900" dirty="0" err="1" smtId="4294967295">
                <a:solidFill>
                  <a:srgbClr val="333333"/>
                </a:solidFill>
                <a:latin typeface="Arial"/>
              </a:rPr>
              <a:t>plattform</a:t>
            </a:r>
            <a:r>
              <a:rPr sz="2900" dirty="0" smtId="4294967295">
                <a:solidFill>
                  <a:srgbClr val="333333"/>
                </a:solidFill>
                <a:latin typeface="Arial"/>
              </a:rPr>
              <a:t> </a:t>
            </a:r>
            <a:r>
              <a:rPr sz="2900" dirty="0" err="1" smtId="4294967295">
                <a:solidFill>
                  <a:srgbClr val="333333"/>
                </a:solidFill>
                <a:latin typeface="Arial"/>
              </a:rPr>
              <a:t>för</a:t>
            </a:r>
            <a:r>
              <a:rPr sz="2900" dirty="0" smtId="4294967295">
                <a:solidFill>
                  <a:srgbClr val="333333"/>
                </a:solidFill>
                <a:latin typeface="Arial"/>
              </a:rPr>
              <a:t> </a:t>
            </a:r>
            <a:r>
              <a:rPr sz="2900" dirty="0" err="1" smtId="4294967295">
                <a:solidFill>
                  <a:srgbClr val="333333"/>
                </a:solidFill>
                <a:latin typeface="Arial"/>
              </a:rPr>
              <a:t>kompetensutveckling</a:t>
            </a:r>
            <a:r>
              <a:rPr sz="2900" dirty="0" smtId="4294967295">
                <a:solidFill>
                  <a:srgbClr val="333333"/>
                </a:solidFill>
                <a:latin typeface="Arial"/>
              </a:rPr>
              <a:t>/</a:t>
            </a:r>
            <a:r>
              <a:rPr sz="2900" dirty="0" err="1" smtId="4294967295">
                <a:solidFill>
                  <a:srgbClr val="333333"/>
                </a:solidFill>
                <a:latin typeface="Arial"/>
              </a:rPr>
              <a:t>inlärning</a:t>
            </a:r>
            <a:r>
              <a:rPr sz="2900" dirty="0" smtId="4294967295">
                <a:solidFill>
                  <a:srgbClr val="333333"/>
                </a:solidFill>
                <a:latin typeface="Arial"/>
              </a:rPr>
              <a:t> </a:t>
            </a:r>
            <a:r>
              <a:rPr sz="2900" dirty="0" err="1" smtId="4294967295">
                <a:solidFill>
                  <a:srgbClr val="333333"/>
                </a:solidFill>
                <a:latin typeface="Arial"/>
              </a:rPr>
              <a:t>genom</a:t>
            </a:r>
            <a:r>
              <a:rPr sz="2900" dirty="0" smtId="4294967295">
                <a:solidFill>
                  <a:srgbClr val="333333"/>
                </a:solidFill>
                <a:latin typeface="Arial"/>
              </a:rPr>
              <a:t> </a:t>
            </a:r>
            <a:r>
              <a:rPr sz="2900" dirty="0" err="1" smtId="4294967295">
                <a:solidFill>
                  <a:srgbClr val="333333"/>
                </a:solidFill>
                <a:latin typeface="Arial"/>
              </a:rPr>
              <a:t>reflektion</a:t>
            </a:r>
            <a:r>
              <a:rPr sz="2900" dirty="0" smtId="4294967295">
                <a:solidFill>
                  <a:srgbClr val="333333"/>
                </a:solidFill>
                <a:latin typeface="Arial"/>
              </a:rPr>
              <a:t> </a:t>
            </a:r>
            <a:r>
              <a:rPr sz="2900" dirty="0" err="1" smtId="4294967295">
                <a:solidFill>
                  <a:srgbClr val="333333"/>
                </a:solidFill>
                <a:latin typeface="Arial"/>
              </a:rPr>
              <a:t>kring</a:t>
            </a:r>
            <a:r>
              <a:rPr sz="2900" dirty="0" smtId="4294967295">
                <a:solidFill>
                  <a:srgbClr val="333333"/>
                </a:solidFill>
                <a:latin typeface="Arial"/>
              </a:rPr>
              <a:t> </a:t>
            </a:r>
            <a:r>
              <a:rPr sz="2900" dirty="0" err="1" smtId="4294967295">
                <a:solidFill>
                  <a:srgbClr val="333333"/>
                </a:solidFill>
                <a:latin typeface="Arial"/>
              </a:rPr>
              <a:t>teori</a:t>
            </a:r>
            <a:r>
              <a:rPr sz="2900" dirty="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praktik</a:t>
            </a:r>
            <a:r>
              <a:rPr sz="2900" dirty="0" smtId="4294967295">
                <a:solidFill>
                  <a:srgbClr val="333333"/>
                </a:solidFill>
                <a:latin typeface="Arial"/>
              </a:rPr>
              <a:t> </a:t>
            </a:r>
            <a:r>
              <a:rPr sz="2900" dirty="0" err="1" smtId="4294967295">
                <a:solidFill>
                  <a:srgbClr val="333333"/>
                </a:solidFill>
                <a:latin typeface="Arial"/>
              </a:rPr>
              <a:t>tillsammans</a:t>
            </a:r>
            <a:r>
              <a:rPr sz="2900" dirty="0" smtId="4294967295">
                <a:solidFill>
                  <a:srgbClr val="333333"/>
                </a:solidFill>
                <a:latin typeface="Arial"/>
              </a:rPr>
              <a:t> med </a:t>
            </a:r>
            <a:r>
              <a:rPr sz="2900" dirty="0" err="1" smtId="4294967295">
                <a:solidFill>
                  <a:srgbClr val="333333"/>
                </a:solidFill>
                <a:latin typeface="Arial"/>
              </a:rPr>
              <a:t>inbjudna</a:t>
            </a:r>
            <a:r>
              <a:rPr sz="2900" dirty="0" smtId="4294967295">
                <a:solidFill>
                  <a:srgbClr val="333333"/>
                </a:solidFill>
                <a:latin typeface="Arial"/>
              </a:rPr>
              <a:t> </a:t>
            </a:r>
            <a:r>
              <a:rPr sz="2900" dirty="0" err="1" smtId="4294967295">
                <a:solidFill>
                  <a:srgbClr val="333333"/>
                </a:solidFill>
                <a:latin typeface="Arial"/>
              </a:rPr>
              <a:t>sakkunniga</a:t>
            </a:r>
            <a:r>
              <a:rPr sz="2900" dirty="0" smtId="4294967295">
                <a:solidFill>
                  <a:srgbClr val="333333"/>
                </a:solidFill>
                <a:latin typeface="Arial"/>
              </a:rPr>
              <a:t>, </a:t>
            </a:r>
            <a:r>
              <a:rPr sz="2900" dirty="0" err="1" smtId="4294967295">
                <a:solidFill>
                  <a:srgbClr val="333333"/>
                </a:solidFill>
                <a:latin typeface="Arial"/>
              </a:rPr>
              <a:t>professionella</a:t>
            </a:r>
            <a:r>
              <a:rPr sz="2900" dirty="0" smtId="4294967295">
                <a:solidFill>
                  <a:srgbClr val="333333"/>
                </a:solidFill>
                <a:latin typeface="Arial"/>
              </a:rPr>
              <a:t>, </a:t>
            </a:r>
            <a:r>
              <a:rPr sz="2900" dirty="0" err="1" smtId="4294967295">
                <a:solidFill>
                  <a:srgbClr val="333333"/>
                </a:solidFill>
                <a:latin typeface="Arial"/>
              </a:rPr>
              <a:t>studerande</a:t>
            </a:r>
            <a:r>
              <a:rPr sz="2900" dirty="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servicebrukare</a:t>
            </a:r>
            <a:r>
              <a:rPr sz="2900" dirty="0" smtId="4294967295">
                <a:solidFill>
                  <a:srgbClr val="333333"/>
                </a:solidFill>
                <a:latin typeface="Arial"/>
              </a:rPr>
              <a:t>.</a:t>
            </a:r>
          </a:p>
        </p:txBody>
      </p:sp>
      <p:sp>
        <p:nvSpPr>
          <p:cNvPr id="3" name="New shape"/>
          <p:cNvSpPr/>
          <p:nvPr/>
        </p:nvSpPr>
        <p:spPr>
          <a:xfrm>
            <a:off x="2032000" y="31242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13</a:t>
            </a:r>
          </a:p>
        </p:txBody>
      </p:sp>
      <p:graphicFrame>
        <p:nvGraphicFramePr>
          <p:cNvPr id="4" name="New Table"/>
          <p:cNvGraphicFramePr>
            <a:graphicFrameLocks noGrp="1"/>
          </p:cNvGraphicFramePr>
          <p:nvPr>
            <p:extLst>
              <p:ext uri="{D42A27DB-BD31-4B8C-83A1-F6EECF244321}">
                <p14:modId xmlns:p14="http://schemas.microsoft.com/office/powerpoint/2010/main" val="692518886"/>
              </p:ext>
            </p:extLst>
          </p:nvPr>
        </p:nvGraphicFramePr>
        <p:xfrm>
          <a:off x="1904996" y="3505200"/>
          <a:ext cx="9427032" cy="1828800"/>
        </p:xfrm>
        <a:graphic>
          <a:graphicData uri="http://schemas.openxmlformats.org/drawingml/2006/table">
            <a:tbl>
              <a:tblPr firstRow="1" bandRow="1"/>
              <a:tblGrid>
                <a:gridCol w="1178379"/>
                <a:gridCol w="1178379"/>
                <a:gridCol w="1178379"/>
                <a:gridCol w="1178379"/>
                <a:gridCol w="1178379"/>
                <a:gridCol w="1178379"/>
                <a:gridCol w="1178379"/>
                <a:gridCol w="1178379"/>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dirty="0" err="1" smtId="4294967295">
                          <a:solidFill>
                            <a:srgbClr val="333333"/>
                          </a:solidFill>
                        </a:rPr>
                        <a:t>Medelvärde</a:t>
                      </a:r>
                      <a:endParaRPr sz="1400" b="1" i="0" u="none" dirty="0" smtId="4294967295">
                        <a:solidFill>
                          <a:srgbClr val="333333"/>
                        </a:solidFill>
                      </a:endParaRPr>
                    </a:p>
                  </a:txBody>
                  <a:tcPr/>
                </a:tc>
              </a:tr>
              <a:tr h="190500">
                <a:tc rowSpan="2">
                  <a:txBody>
                    <a:bodyPr/>
                    <a:lstStyle/>
                    <a:p>
                      <a:pPr algn="ctr"/>
                      <a:r>
                        <a:rPr sz="1200" b="0" i="0" u="none" smtId="4294967295"/>
                        <a:t>1</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8</a:t>
                      </a:r>
                    </a:p>
                  </a:txBody>
                  <a:tcPr/>
                </a:tc>
                <a:tc>
                  <a:txBody>
                    <a:bodyPr/>
                    <a:lstStyle/>
                    <a:p>
                      <a:pPr algn="ctr"/>
                      <a:r>
                        <a:rPr sz="1400" b="0" i="0" u="none" smtId="4294967295">
                          <a:solidFill>
                            <a:srgbClr val="333333"/>
                          </a:solidFill>
                        </a:rPr>
                        <a:t>3</a:t>
                      </a:r>
                    </a:p>
                  </a:txBody>
                  <a:tcPr/>
                </a:tc>
                <a:tc>
                  <a:txBody>
                    <a:bodyPr/>
                    <a:lstStyle/>
                    <a:p>
                      <a:pPr algn="ctr"/>
                      <a:r>
                        <a:rPr sz="1400" b="0" i="0" u="none" smtId="4294967295">
                          <a:solidFill>
                            <a:srgbClr val="333333"/>
                          </a:solidFill>
                        </a:rPr>
                        <a:t>13</a:t>
                      </a:r>
                    </a:p>
                  </a:txBody>
                  <a:tcPr/>
                </a:tc>
                <a:tc>
                  <a:txBody>
                    <a:bodyPr/>
                    <a:lstStyle/>
                    <a:p>
                      <a:pPr algn="ctr"/>
                      <a:r>
                        <a:rPr sz="1400" b="0" i="0" u="none" smtId="4294967295">
                          <a:solidFill>
                            <a:srgbClr val="333333"/>
                          </a:solidFill>
                        </a:rPr>
                        <a:t>4</a:t>
                      </a:r>
                    </a:p>
                  </a:txBody>
                  <a:tcPr/>
                </a:tc>
              </a:tr>
              <a:tr h="190500">
                <a:tc vMerge="1">
                  <a:txBody>
                    <a:bodyPr/>
                    <a:lstStyle/>
                    <a:p>
                      <a:endParaRPr/>
                    </a:p>
                  </a:txBody>
                  <a:tcPr/>
                </a:tc>
                <a:tc>
                  <a:txBody>
                    <a:bodyPr/>
                    <a:lstStyle/>
                    <a:p>
                      <a:pPr algn="ctr"/>
                      <a:r>
                        <a:rPr sz="1400" b="0" i="0" u="none" smtId="4294967295">
                          <a:solidFill>
                            <a:srgbClr val="333333"/>
                          </a:solidFill>
                        </a:rPr>
                        <a:t>0%</a:t>
                      </a:r>
                    </a:p>
                  </a:txBody>
                  <a:tcPr>
                    <a:solidFill>
                      <a:srgbClr val="EFEFEF"/>
                    </a:solidFill>
                  </a:tcPr>
                </a:tc>
                <a:tc>
                  <a:txBody>
                    <a:bodyPr/>
                    <a:lstStyle/>
                    <a:p>
                      <a:pPr algn="ctr"/>
                      <a:r>
                        <a:rPr lang="fi-FI" sz="1400" b="0" i="0" u="none" dirty="0" smtClean="0" smtId="4294967295">
                          <a:solidFill>
                            <a:srgbClr val="333333"/>
                          </a:solidFill>
                        </a:rPr>
                        <a:t>8</a:t>
                      </a:r>
                      <a:r>
                        <a:rPr sz="1400" b="0" i="0" u="none" dirty="0" smtClean="0" smtId="4294967295">
                          <a:solidFill>
                            <a:srgbClr val="333333"/>
                          </a:solidFill>
                        </a:rPr>
                        <a:t>%</a:t>
                      </a:r>
                      <a:endParaRPr sz="1400" b="0" i="0" u="none" dirty="0" smtId="4294967295">
                        <a:solidFill>
                          <a:srgbClr val="333333"/>
                        </a:solidFill>
                      </a:endParaRPr>
                    </a:p>
                  </a:txBody>
                  <a:tcPr>
                    <a:solidFill>
                      <a:srgbClr val="EFEFEF"/>
                    </a:solidFill>
                  </a:tcPr>
                </a:tc>
                <a:tc>
                  <a:txBody>
                    <a:bodyPr/>
                    <a:lstStyle/>
                    <a:p>
                      <a:pPr algn="ctr"/>
                      <a:r>
                        <a:rPr lang="fi-FI" sz="1400" b="0" i="0" u="none" dirty="0" smtClean="0" smtId="4294967295">
                          <a:solidFill>
                            <a:srgbClr val="333333"/>
                          </a:solidFill>
                        </a:rPr>
                        <a:t>8</a:t>
                      </a:r>
                      <a:r>
                        <a:rPr sz="1400" b="0" i="0" u="none" dirty="0" smtClean="0" smtId="4294967295">
                          <a:solidFill>
                            <a:srgbClr val="333333"/>
                          </a:solidFill>
                        </a:rPr>
                        <a:t>%</a:t>
                      </a:r>
                      <a:endParaRPr sz="1400" b="0" i="0" u="none" dirty="0" smtId="4294967295">
                        <a:solidFill>
                          <a:srgbClr val="333333"/>
                        </a:solidFill>
                      </a:endParaRPr>
                    </a:p>
                  </a:txBody>
                  <a:tcPr>
                    <a:solidFill>
                      <a:srgbClr val="EFEFEF"/>
                    </a:solidFill>
                  </a:tcPr>
                </a:tc>
                <a:tc>
                  <a:txBody>
                    <a:bodyPr/>
                    <a:lstStyle/>
                    <a:p>
                      <a:pPr algn="ctr"/>
                      <a:r>
                        <a:rPr lang="fi-FI" sz="1400" b="1" i="0" u="none" dirty="0" smtClean="0" smtId="4294967295">
                          <a:solidFill>
                            <a:srgbClr val="333333"/>
                          </a:solidFill>
                        </a:rPr>
                        <a:t>61</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23%</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0</a:t>
                      </a:r>
                    </a:p>
                  </a:txBody>
                  <a:tcPr/>
                </a:tc>
                <a:tc>
                  <a:txBody>
                    <a:bodyPr/>
                    <a:lstStyle/>
                    <a:p>
                      <a:pPr algn="ctr"/>
                      <a:r>
                        <a:rPr sz="1200" b="0" i="0" u="none" smtId="4294967295"/>
                        <a:t>1</a:t>
                      </a:r>
                    </a:p>
                  </a:txBody>
                  <a:tcPr/>
                </a:tc>
                <a:tc>
                  <a:txBody>
                    <a:bodyPr/>
                    <a:lstStyle/>
                    <a:p>
                      <a:pPr algn="ctr"/>
                      <a:r>
                        <a:rPr sz="1200" b="0" i="0" u="none" smtId="4294967295"/>
                        <a:t>1</a:t>
                      </a:r>
                    </a:p>
                  </a:txBody>
                  <a:tcPr/>
                </a:tc>
                <a:tc>
                  <a:txBody>
                    <a:bodyPr/>
                    <a:lstStyle/>
                    <a:p>
                      <a:pPr algn="ctr"/>
                      <a:r>
                        <a:rPr sz="1200" b="0" i="0" u="none" dirty="0" smtId="4294967295"/>
                        <a:t>8</a:t>
                      </a:r>
                    </a:p>
                  </a:txBody>
                  <a:tcPr/>
                </a:tc>
                <a:tc>
                  <a:txBody>
                    <a:bodyPr/>
                    <a:lstStyle/>
                    <a:p>
                      <a:pPr algn="ctr"/>
                      <a:r>
                        <a:rPr sz="1200" b="0" i="0" u="none" smtId="4294967295"/>
                        <a:t>3</a:t>
                      </a:r>
                    </a:p>
                  </a:txBody>
                  <a:tcPr/>
                </a:tc>
                <a:tc>
                  <a:txBody>
                    <a:bodyPr/>
                    <a:lstStyle/>
                    <a:p>
                      <a:pPr algn="ctr"/>
                      <a:r>
                        <a:rPr sz="1200" b="0" i="0" u="none" smtId="4294967295"/>
                        <a:t>13</a:t>
                      </a:r>
                    </a:p>
                  </a:txBody>
                  <a:tcPr/>
                </a:tc>
                <a:tc>
                  <a:txBody>
                    <a:bodyPr/>
                    <a:lstStyle/>
                    <a:p>
                      <a:pPr algn="ctr"/>
                      <a:r>
                        <a:rPr sz="1200" b="0" i="0" u="none" dirty="0" smtId="4294967295"/>
                        <a:t>4</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428022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141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smtClean="0" smtId="4294967295">
                <a:solidFill>
                  <a:srgbClr val="333333"/>
                </a:solidFill>
                <a:latin typeface="Arial"/>
              </a:rPr>
              <a:t>Navigator-</a:t>
            </a:r>
            <a:r>
              <a:rPr sz="2900" dirty="0" err="1" smtClean="0" smtId="4294967295">
                <a:solidFill>
                  <a:srgbClr val="333333"/>
                </a:solidFill>
                <a:latin typeface="Arial"/>
              </a:rPr>
              <a:t>nätverket</a:t>
            </a:r>
            <a:r>
              <a:rPr sz="2900" dirty="0" smtClean="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seminarieserien</a:t>
            </a:r>
            <a:r>
              <a:rPr sz="2900" dirty="0" smtId="4294967295">
                <a:solidFill>
                  <a:srgbClr val="333333"/>
                </a:solidFill>
                <a:latin typeface="Arial"/>
              </a:rPr>
              <a:t> </a:t>
            </a:r>
            <a:r>
              <a:rPr sz="2900" dirty="0" err="1" smtId="4294967295">
                <a:solidFill>
                  <a:srgbClr val="333333"/>
                </a:solidFill>
                <a:latin typeface="Arial"/>
              </a:rPr>
              <a:t>har</a:t>
            </a:r>
            <a:r>
              <a:rPr sz="2900" dirty="0" smtId="4294967295">
                <a:solidFill>
                  <a:srgbClr val="333333"/>
                </a:solidFill>
                <a:latin typeface="Arial"/>
              </a:rPr>
              <a:t> </a:t>
            </a:r>
            <a:r>
              <a:rPr sz="2900" dirty="0" err="1" smtId="4294967295">
                <a:solidFill>
                  <a:srgbClr val="333333"/>
                </a:solidFill>
                <a:latin typeface="Arial"/>
              </a:rPr>
              <a:t>erbjudit</a:t>
            </a:r>
            <a:r>
              <a:rPr sz="2900" dirty="0" smtId="4294967295">
                <a:solidFill>
                  <a:srgbClr val="333333"/>
                </a:solidFill>
                <a:latin typeface="Arial"/>
              </a:rPr>
              <a:t> </a:t>
            </a:r>
            <a:r>
              <a:rPr sz="2900" dirty="0" err="1" smtId="4294967295">
                <a:solidFill>
                  <a:srgbClr val="333333"/>
                </a:solidFill>
                <a:latin typeface="Arial"/>
              </a:rPr>
              <a:t>möjligheten</a:t>
            </a:r>
            <a:r>
              <a:rPr sz="2900" dirty="0" smtId="4294967295">
                <a:solidFill>
                  <a:srgbClr val="333333"/>
                </a:solidFill>
                <a:latin typeface="Arial"/>
              </a:rPr>
              <a:t>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träffas</a:t>
            </a:r>
            <a:r>
              <a:rPr sz="2900" dirty="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nätverka</a:t>
            </a:r>
            <a:r>
              <a:rPr sz="2900" dirty="0" smtId="4294967295">
                <a:solidFill>
                  <a:srgbClr val="333333"/>
                </a:solidFill>
                <a:latin typeface="Arial"/>
              </a:rPr>
              <a:t> med </a:t>
            </a:r>
            <a:r>
              <a:rPr sz="2900" dirty="0" err="1" smtId="4294967295">
                <a:solidFill>
                  <a:srgbClr val="333333"/>
                </a:solidFill>
                <a:latin typeface="Arial"/>
              </a:rPr>
              <a:t>andra</a:t>
            </a:r>
            <a:r>
              <a:rPr sz="2900" dirty="0" smtId="4294967295">
                <a:solidFill>
                  <a:srgbClr val="333333"/>
                </a:solidFill>
                <a:latin typeface="Arial"/>
              </a:rPr>
              <a:t> </a:t>
            </a:r>
            <a:r>
              <a:rPr sz="2900" dirty="0" err="1" smtId="4294967295">
                <a:solidFill>
                  <a:srgbClr val="333333"/>
                </a:solidFill>
                <a:latin typeface="Arial"/>
              </a:rPr>
              <a:t>aktörer</a:t>
            </a:r>
            <a:r>
              <a:rPr sz="2900" dirty="0" smtId="4294967295">
                <a:solidFill>
                  <a:srgbClr val="333333"/>
                </a:solidFill>
                <a:latin typeface="Arial"/>
              </a:rPr>
              <a:t>.</a:t>
            </a:r>
          </a:p>
        </p:txBody>
      </p:sp>
      <p:sp>
        <p:nvSpPr>
          <p:cNvPr id="3" name="New shape"/>
          <p:cNvSpPr/>
          <p:nvPr/>
        </p:nvSpPr>
        <p:spPr>
          <a:xfrm>
            <a:off x="2032000" y="17907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13</a:t>
            </a:r>
          </a:p>
        </p:txBody>
      </p:sp>
      <p:graphicFrame>
        <p:nvGraphicFramePr>
          <p:cNvPr id="4" name="New Table"/>
          <p:cNvGraphicFramePr>
            <a:graphicFrameLocks noGrp="1"/>
          </p:cNvGraphicFramePr>
          <p:nvPr>
            <p:extLst>
              <p:ext uri="{D42A27DB-BD31-4B8C-83A1-F6EECF244321}">
                <p14:modId xmlns:p14="http://schemas.microsoft.com/office/powerpoint/2010/main" val="3698099788"/>
              </p:ext>
            </p:extLst>
          </p:nvPr>
        </p:nvGraphicFramePr>
        <p:xfrm>
          <a:off x="1904994" y="2171700"/>
          <a:ext cx="9459696" cy="1828800"/>
        </p:xfrm>
        <a:graphic>
          <a:graphicData uri="http://schemas.openxmlformats.org/drawingml/2006/table">
            <a:tbl>
              <a:tblPr firstRow="1" bandRow="1"/>
              <a:tblGrid>
                <a:gridCol w="1182462"/>
                <a:gridCol w="1182462"/>
                <a:gridCol w="1182462"/>
                <a:gridCol w="1182462"/>
                <a:gridCol w="1182462"/>
                <a:gridCol w="1182462"/>
                <a:gridCol w="1182462"/>
                <a:gridCol w="1182462"/>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dirty="0" err="1" smtId="4294967295">
                          <a:solidFill>
                            <a:srgbClr val="333333"/>
                          </a:solidFill>
                        </a:rPr>
                        <a:t>Medelvärde</a:t>
                      </a:r>
                      <a:endParaRPr sz="1400" b="1" i="0" u="none" dirty="0" smtId="4294967295">
                        <a:solidFill>
                          <a:srgbClr val="333333"/>
                        </a:solidFill>
                      </a:endParaRP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4</a:t>
                      </a:r>
                    </a:p>
                  </a:txBody>
                  <a:tcPr/>
                </a:tc>
                <a:tc>
                  <a:txBody>
                    <a:bodyPr/>
                    <a:lstStyle/>
                    <a:p>
                      <a:pPr algn="ctr"/>
                      <a:r>
                        <a:rPr sz="1400" b="0" i="0" u="none" smtId="4294967295">
                          <a:solidFill>
                            <a:srgbClr val="333333"/>
                          </a:solidFill>
                        </a:rPr>
                        <a:t>8</a:t>
                      </a:r>
                    </a:p>
                  </a:txBody>
                  <a:tcPr/>
                </a:tc>
                <a:tc>
                  <a:txBody>
                    <a:bodyPr/>
                    <a:lstStyle/>
                    <a:p>
                      <a:pPr algn="ctr"/>
                      <a:r>
                        <a:rPr sz="1400" b="0" i="0" u="none" smtId="4294967295">
                          <a:solidFill>
                            <a:srgbClr val="333333"/>
                          </a:solidFill>
                        </a:rPr>
                        <a:t>13</a:t>
                      </a:r>
                    </a:p>
                  </a:txBody>
                  <a:tcPr/>
                </a:tc>
                <a:tc>
                  <a:txBody>
                    <a:bodyPr/>
                    <a:lstStyle/>
                    <a:p>
                      <a:pPr algn="ctr"/>
                      <a:r>
                        <a:rPr sz="1400" b="0" i="0" u="none" smtId="4294967295">
                          <a:solidFill>
                            <a:srgbClr val="333333"/>
                          </a:solidFill>
                        </a:rPr>
                        <a:t>4,46</a:t>
                      </a:r>
                    </a:p>
                  </a:txBody>
                  <a:tcPr/>
                </a:tc>
              </a:tr>
              <a:tr h="190500">
                <a:tc vMerge="1">
                  <a:txBody>
                    <a:bodyPr/>
                    <a:lstStyle/>
                    <a:p>
                      <a:endParaRPr/>
                    </a:p>
                  </a:txBody>
                  <a:tcPr/>
                </a:tc>
                <a:tc>
                  <a:txBody>
                    <a:bodyPr/>
                    <a:lstStyle/>
                    <a:p>
                      <a:pPr algn="ctr"/>
                      <a:r>
                        <a:rPr sz="1400" b="0" i="0" u="none" smtId="4294967295">
                          <a:solidFill>
                            <a:srgbClr val="333333"/>
                          </a:solidFill>
                        </a:rPr>
                        <a:t>0%</a:t>
                      </a:r>
                    </a:p>
                  </a:txBody>
                  <a:tcPr>
                    <a:solidFill>
                      <a:srgbClr val="EFEFEF"/>
                    </a:solidFill>
                  </a:tcPr>
                </a:tc>
                <a:tc>
                  <a:txBody>
                    <a:bodyPr/>
                    <a:lstStyle/>
                    <a:p>
                      <a:pPr algn="ctr"/>
                      <a:r>
                        <a:rPr lang="fi-FI" sz="1400" b="0" i="0" u="none" dirty="0" smtClean="0" smtId="4294967295">
                          <a:solidFill>
                            <a:srgbClr val="333333"/>
                          </a:solidFill>
                        </a:rPr>
                        <a:t>8</a:t>
                      </a:r>
                      <a:r>
                        <a:rPr sz="1400" b="0" i="0" u="none" dirty="0" smtClean="0" smtId="4294967295">
                          <a:solidFill>
                            <a:srgbClr val="333333"/>
                          </a:solidFill>
                        </a:rPr>
                        <a:t>%</a:t>
                      </a:r>
                      <a:endParaRPr sz="1400" b="0" i="0" u="none" dirty="0" smtId="4294967295">
                        <a:solidFill>
                          <a:srgbClr val="333333"/>
                        </a:solidFill>
                      </a:endParaRP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1</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61%</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0</a:t>
                      </a:r>
                    </a:p>
                  </a:txBody>
                  <a:tcPr/>
                </a:tc>
                <a:tc>
                  <a:txBody>
                    <a:bodyPr/>
                    <a:lstStyle/>
                    <a:p>
                      <a:pPr algn="ctr"/>
                      <a:r>
                        <a:rPr sz="1200" b="0" i="0" u="none" smtId="4294967295"/>
                        <a:t>1</a:t>
                      </a:r>
                    </a:p>
                  </a:txBody>
                  <a:tcPr/>
                </a:tc>
                <a:tc>
                  <a:txBody>
                    <a:bodyPr/>
                    <a:lstStyle/>
                    <a:p>
                      <a:pPr algn="ctr"/>
                      <a:r>
                        <a:rPr sz="1200" b="0" i="0" u="none" smtId="4294967295"/>
                        <a:t>0</a:t>
                      </a:r>
                    </a:p>
                  </a:txBody>
                  <a:tcPr/>
                </a:tc>
                <a:tc>
                  <a:txBody>
                    <a:bodyPr/>
                    <a:lstStyle/>
                    <a:p>
                      <a:pPr algn="ctr"/>
                      <a:r>
                        <a:rPr sz="1200" b="0" i="0" u="none" smtId="4294967295"/>
                        <a:t>4</a:t>
                      </a:r>
                    </a:p>
                  </a:txBody>
                  <a:tcPr/>
                </a:tc>
                <a:tc>
                  <a:txBody>
                    <a:bodyPr/>
                    <a:lstStyle/>
                    <a:p>
                      <a:pPr algn="ctr"/>
                      <a:r>
                        <a:rPr sz="1200" b="0" i="0" u="none" smtId="4294967295"/>
                        <a:t>8</a:t>
                      </a:r>
                    </a:p>
                  </a:txBody>
                  <a:tcPr/>
                </a:tc>
                <a:tc>
                  <a:txBody>
                    <a:bodyPr/>
                    <a:lstStyle/>
                    <a:p>
                      <a:pPr algn="ctr"/>
                      <a:r>
                        <a:rPr sz="1200" b="0" i="0" u="none" smtId="4294967295"/>
                        <a:t>13</a:t>
                      </a:r>
                    </a:p>
                  </a:txBody>
                  <a:tcPr/>
                </a:tc>
                <a:tc>
                  <a:txBody>
                    <a:bodyPr/>
                    <a:lstStyle/>
                    <a:p>
                      <a:pPr algn="ctr"/>
                      <a:r>
                        <a:rPr sz="1200" b="0" i="0" u="none" dirty="0" smtId="4294967295"/>
                        <a:t>4,46</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314564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1861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err="1" smtClean="0" smtId="4294967295">
                <a:solidFill>
                  <a:srgbClr val="333333"/>
                </a:solidFill>
                <a:latin typeface="Arial"/>
              </a:rPr>
              <a:t>Att</a:t>
            </a:r>
            <a:r>
              <a:rPr sz="2900" dirty="0" smtClean="0" smtId="4294967295">
                <a:solidFill>
                  <a:srgbClr val="333333"/>
                </a:solidFill>
                <a:latin typeface="Arial"/>
              </a:rPr>
              <a:t> </a:t>
            </a:r>
            <a:r>
              <a:rPr sz="2900" dirty="0" err="1" smtId="4294967295">
                <a:solidFill>
                  <a:srgbClr val="333333"/>
                </a:solidFill>
                <a:latin typeface="Arial"/>
              </a:rPr>
              <a:t>en</a:t>
            </a:r>
            <a:r>
              <a:rPr sz="2900" dirty="0" smtId="4294967295">
                <a:solidFill>
                  <a:srgbClr val="333333"/>
                </a:solidFill>
                <a:latin typeface="Arial"/>
              </a:rPr>
              <a:t> </a:t>
            </a:r>
            <a:r>
              <a:rPr sz="2900" dirty="0" err="1" smtId="4294967295">
                <a:solidFill>
                  <a:srgbClr val="333333"/>
                </a:solidFill>
                <a:latin typeface="Arial"/>
              </a:rPr>
              <a:t>mångfald</a:t>
            </a:r>
            <a:r>
              <a:rPr sz="2900" dirty="0" smtId="4294967295">
                <a:solidFill>
                  <a:srgbClr val="333333"/>
                </a:solidFill>
                <a:latin typeface="Arial"/>
              </a:rPr>
              <a:t> </a:t>
            </a:r>
            <a:r>
              <a:rPr sz="2900" dirty="0" err="1" smtId="4294967295">
                <a:solidFill>
                  <a:srgbClr val="333333"/>
                </a:solidFill>
                <a:latin typeface="Arial"/>
              </a:rPr>
              <a:t>aktörer</a:t>
            </a:r>
            <a:r>
              <a:rPr sz="2900" dirty="0" smtId="4294967295">
                <a:solidFill>
                  <a:srgbClr val="333333"/>
                </a:solidFill>
                <a:latin typeface="Arial"/>
              </a:rPr>
              <a:t> </a:t>
            </a:r>
            <a:r>
              <a:rPr sz="2900" dirty="0" err="1" smtId="4294967295">
                <a:solidFill>
                  <a:srgbClr val="333333"/>
                </a:solidFill>
                <a:latin typeface="Arial"/>
              </a:rPr>
              <a:t>tagit</a:t>
            </a:r>
            <a:r>
              <a:rPr sz="2900" dirty="0" smtId="4294967295">
                <a:solidFill>
                  <a:srgbClr val="333333"/>
                </a:solidFill>
                <a:latin typeface="Arial"/>
              </a:rPr>
              <a:t> del </a:t>
            </a:r>
            <a:r>
              <a:rPr sz="2900" dirty="0" err="1" smtId="4294967295">
                <a:solidFill>
                  <a:srgbClr val="333333"/>
                </a:solidFill>
                <a:latin typeface="Arial"/>
              </a:rPr>
              <a:t>av</a:t>
            </a:r>
            <a:r>
              <a:rPr sz="2900" dirty="0" smtId="4294967295">
                <a:solidFill>
                  <a:srgbClr val="333333"/>
                </a:solidFill>
                <a:latin typeface="Arial"/>
              </a:rPr>
              <a:t> </a:t>
            </a:r>
            <a:r>
              <a:rPr sz="2900" dirty="0" err="1" smtId="4294967295">
                <a:solidFill>
                  <a:srgbClr val="333333"/>
                </a:solidFill>
                <a:latin typeface="Arial"/>
              </a:rPr>
              <a:t>utvecklingsprocessen</a:t>
            </a:r>
            <a:r>
              <a:rPr sz="2900" dirty="0" smtId="4294967295">
                <a:solidFill>
                  <a:srgbClr val="333333"/>
                </a:solidFill>
                <a:latin typeface="Arial"/>
              </a:rPr>
              <a:t> (</a:t>
            </a:r>
            <a:r>
              <a:rPr sz="2900" dirty="0" err="1" smtId="4294967295">
                <a:solidFill>
                  <a:srgbClr val="333333"/>
                </a:solidFill>
                <a:latin typeface="Arial"/>
              </a:rPr>
              <a:t>inbjudna</a:t>
            </a:r>
            <a:r>
              <a:rPr sz="2900" dirty="0" smtId="4294967295">
                <a:solidFill>
                  <a:srgbClr val="333333"/>
                </a:solidFill>
                <a:latin typeface="Arial"/>
              </a:rPr>
              <a:t> </a:t>
            </a:r>
            <a:r>
              <a:rPr sz="2900" dirty="0" err="1" smtId="4294967295">
                <a:solidFill>
                  <a:srgbClr val="333333"/>
                </a:solidFill>
                <a:latin typeface="Arial"/>
              </a:rPr>
              <a:t>sakkunniga</a:t>
            </a:r>
            <a:r>
              <a:rPr sz="2900" dirty="0" smtId="4294967295">
                <a:solidFill>
                  <a:srgbClr val="333333"/>
                </a:solidFill>
                <a:latin typeface="Arial"/>
              </a:rPr>
              <a:t>, </a:t>
            </a:r>
            <a:r>
              <a:rPr sz="2900" dirty="0" err="1" smtId="4294967295">
                <a:solidFill>
                  <a:srgbClr val="333333"/>
                </a:solidFill>
                <a:latin typeface="Arial"/>
              </a:rPr>
              <a:t>professionella</a:t>
            </a:r>
            <a:r>
              <a:rPr sz="2900" dirty="0" smtId="4294967295">
                <a:solidFill>
                  <a:srgbClr val="333333"/>
                </a:solidFill>
                <a:latin typeface="Arial"/>
              </a:rPr>
              <a:t>, </a:t>
            </a:r>
            <a:r>
              <a:rPr sz="2900" dirty="0" err="1" smtId="4294967295">
                <a:solidFill>
                  <a:srgbClr val="333333"/>
                </a:solidFill>
                <a:latin typeface="Arial"/>
              </a:rPr>
              <a:t>studerande</a:t>
            </a:r>
            <a:r>
              <a:rPr sz="2900" dirty="0" smtId="4294967295">
                <a:solidFill>
                  <a:srgbClr val="333333"/>
                </a:solidFill>
                <a:latin typeface="Arial"/>
              </a:rPr>
              <a:t>, </a:t>
            </a:r>
            <a:r>
              <a:rPr sz="2900" dirty="0" err="1" smtId="4294967295">
                <a:solidFill>
                  <a:srgbClr val="333333"/>
                </a:solidFill>
                <a:latin typeface="Arial"/>
              </a:rPr>
              <a:t>servicebrukare</a:t>
            </a:r>
            <a:r>
              <a:rPr sz="2900" dirty="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forskare</a:t>
            </a:r>
            <a:r>
              <a:rPr sz="2900" dirty="0" smtId="4294967295">
                <a:solidFill>
                  <a:srgbClr val="333333"/>
                </a:solidFill>
                <a:latin typeface="Arial"/>
              </a:rPr>
              <a:t>) </a:t>
            </a:r>
            <a:r>
              <a:rPr sz="2900" dirty="0" err="1" smtId="4294967295">
                <a:solidFill>
                  <a:srgbClr val="333333"/>
                </a:solidFill>
                <a:latin typeface="Arial"/>
              </a:rPr>
              <a:t>har</a:t>
            </a:r>
            <a:r>
              <a:rPr sz="2900" dirty="0" smtId="4294967295">
                <a:solidFill>
                  <a:srgbClr val="333333"/>
                </a:solidFill>
                <a:latin typeface="Arial"/>
              </a:rPr>
              <a:t> </a:t>
            </a:r>
            <a:r>
              <a:rPr sz="2900" dirty="0" err="1" smtId="4294967295">
                <a:solidFill>
                  <a:srgbClr val="333333"/>
                </a:solidFill>
                <a:latin typeface="Arial"/>
              </a:rPr>
              <a:t>medfört</a:t>
            </a:r>
            <a:r>
              <a:rPr sz="2900" dirty="0" smtId="4294967295">
                <a:solidFill>
                  <a:srgbClr val="333333"/>
                </a:solidFill>
                <a:latin typeface="Arial"/>
              </a:rPr>
              <a:t> </a:t>
            </a:r>
            <a:r>
              <a:rPr sz="2900" dirty="0" err="1" smtId="4294967295">
                <a:solidFill>
                  <a:srgbClr val="333333"/>
                </a:solidFill>
                <a:latin typeface="Arial"/>
              </a:rPr>
              <a:t>mervärde</a:t>
            </a:r>
            <a:r>
              <a:rPr sz="2900" dirty="0" smtId="4294967295">
                <a:solidFill>
                  <a:srgbClr val="333333"/>
                </a:solidFill>
                <a:latin typeface="Arial"/>
              </a:rPr>
              <a:t>.</a:t>
            </a:r>
          </a:p>
        </p:txBody>
      </p:sp>
      <p:sp>
        <p:nvSpPr>
          <p:cNvPr id="3" name="New shape"/>
          <p:cNvSpPr/>
          <p:nvPr/>
        </p:nvSpPr>
        <p:spPr>
          <a:xfrm>
            <a:off x="2032000" y="22352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13</a:t>
            </a:r>
          </a:p>
        </p:txBody>
      </p:sp>
      <p:graphicFrame>
        <p:nvGraphicFramePr>
          <p:cNvPr id="4" name="New Table"/>
          <p:cNvGraphicFramePr>
            <a:graphicFrameLocks noGrp="1"/>
          </p:cNvGraphicFramePr>
          <p:nvPr>
            <p:extLst>
              <p:ext uri="{D42A27DB-BD31-4B8C-83A1-F6EECF244321}">
                <p14:modId xmlns:p14="http://schemas.microsoft.com/office/powerpoint/2010/main" val="3696256868"/>
              </p:ext>
            </p:extLst>
          </p:nvPr>
        </p:nvGraphicFramePr>
        <p:xfrm>
          <a:off x="1905000" y="2616200"/>
          <a:ext cx="9361712" cy="1828800"/>
        </p:xfrm>
        <a:graphic>
          <a:graphicData uri="http://schemas.openxmlformats.org/drawingml/2006/table">
            <a:tbl>
              <a:tblPr firstRow="1" bandRow="1"/>
              <a:tblGrid>
                <a:gridCol w="1170214"/>
                <a:gridCol w="1170214"/>
                <a:gridCol w="1170214"/>
                <a:gridCol w="1170214"/>
                <a:gridCol w="1170214"/>
                <a:gridCol w="1170214"/>
                <a:gridCol w="1170214"/>
                <a:gridCol w="1170214"/>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dirty="0" err="1" smtId="4294967295">
                          <a:solidFill>
                            <a:srgbClr val="333333"/>
                          </a:solidFill>
                        </a:rPr>
                        <a:t>Medelvärde</a:t>
                      </a:r>
                      <a:endParaRPr sz="1400" b="1" i="0" u="none" dirty="0" smtId="4294967295">
                        <a:solidFill>
                          <a:srgbClr val="333333"/>
                        </a:solidFill>
                      </a:endParaRP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6</a:t>
                      </a:r>
                    </a:p>
                  </a:txBody>
                  <a:tcPr/>
                </a:tc>
                <a:tc>
                  <a:txBody>
                    <a:bodyPr/>
                    <a:lstStyle/>
                    <a:p>
                      <a:pPr algn="ctr"/>
                      <a:r>
                        <a:rPr sz="1400" b="0" i="0" u="none" smtId="4294967295">
                          <a:solidFill>
                            <a:srgbClr val="333333"/>
                          </a:solidFill>
                        </a:rPr>
                        <a:t>6</a:t>
                      </a:r>
                    </a:p>
                  </a:txBody>
                  <a:tcPr/>
                </a:tc>
                <a:tc>
                  <a:txBody>
                    <a:bodyPr/>
                    <a:lstStyle/>
                    <a:p>
                      <a:pPr algn="ctr"/>
                      <a:r>
                        <a:rPr sz="1400" b="0" i="0" u="none" smtId="4294967295">
                          <a:solidFill>
                            <a:srgbClr val="333333"/>
                          </a:solidFill>
                        </a:rPr>
                        <a:t>13</a:t>
                      </a:r>
                    </a:p>
                  </a:txBody>
                  <a:tcPr/>
                </a:tc>
                <a:tc>
                  <a:txBody>
                    <a:bodyPr/>
                    <a:lstStyle/>
                    <a:p>
                      <a:pPr algn="ctr"/>
                      <a:r>
                        <a:rPr sz="1400" b="0" i="0" u="none" smtId="4294967295">
                          <a:solidFill>
                            <a:srgbClr val="333333"/>
                          </a:solidFill>
                        </a:rPr>
                        <a:t>4,38</a:t>
                      </a:r>
                    </a:p>
                  </a:txBody>
                  <a:tcPr/>
                </a:tc>
              </a:tr>
              <a:tr h="190500">
                <a:tc vMerge="1">
                  <a:txBody>
                    <a:bodyPr/>
                    <a:lstStyle/>
                    <a:p>
                      <a:endParaRPr/>
                    </a:p>
                  </a:txBody>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lang="fi-FI" sz="1400" b="0" i="0" u="none" dirty="0" smtClean="0" smtId="4294967295">
                          <a:solidFill>
                            <a:srgbClr val="333333"/>
                          </a:solidFill>
                        </a:rPr>
                        <a:t>8</a:t>
                      </a:r>
                      <a:r>
                        <a:rPr sz="1400" b="0" i="0" u="none" dirty="0" smtClean="0" smtId="4294967295">
                          <a:solidFill>
                            <a:srgbClr val="333333"/>
                          </a:solidFill>
                        </a:rPr>
                        <a:t>%</a:t>
                      </a:r>
                      <a:endParaRPr sz="1400" b="0"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46%</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46%</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0</a:t>
                      </a:r>
                    </a:p>
                  </a:txBody>
                  <a:tcPr/>
                </a:tc>
                <a:tc>
                  <a:txBody>
                    <a:bodyPr/>
                    <a:lstStyle/>
                    <a:p>
                      <a:pPr algn="ctr"/>
                      <a:r>
                        <a:rPr sz="1200" b="0" i="0" u="none" smtId="4294967295"/>
                        <a:t>0</a:t>
                      </a:r>
                    </a:p>
                  </a:txBody>
                  <a:tcPr/>
                </a:tc>
                <a:tc>
                  <a:txBody>
                    <a:bodyPr/>
                    <a:lstStyle/>
                    <a:p>
                      <a:pPr algn="ctr"/>
                      <a:r>
                        <a:rPr sz="1200" b="0" i="0" u="none" smtId="4294967295"/>
                        <a:t>1</a:t>
                      </a:r>
                    </a:p>
                  </a:txBody>
                  <a:tcPr/>
                </a:tc>
                <a:tc>
                  <a:txBody>
                    <a:bodyPr/>
                    <a:lstStyle/>
                    <a:p>
                      <a:pPr algn="ctr"/>
                      <a:r>
                        <a:rPr sz="1200" b="0" i="0" u="none" smtId="4294967295"/>
                        <a:t>6</a:t>
                      </a:r>
                    </a:p>
                  </a:txBody>
                  <a:tcPr/>
                </a:tc>
                <a:tc>
                  <a:txBody>
                    <a:bodyPr/>
                    <a:lstStyle/>
                    <a:p>
                      <a:pPr algn="ctr"/>
                      <a:r>
                        <a:rPr sz="1200" b="0" i="0" u="none" smtId="4294967295"/>
                        <a:t>6</a:t>
                      </a:r>
                    </a:p>
                  </a:txBody>
                  <a:tcPr/>
                </a:tc>
                <a:tc>
                  <a:txBody>
                    <a:bodyPr/>
                    <a:lstStyle/>
                    <a:p>
                      <a:pPr algn="ctr"/>
                      <a:r>
                        <a:rPr sz="1200" b="0" i="0" u="none" smtId="4294967295"/>
                        <a:t>13</a:t>
                      </a:r>
                    </a:p>
                  </a:txBody>
                  <a:tcPr/>
                </a:tc>
                <a:tc>
                  <a:txBody>
                    <a:bodyPr/>
                    <a:lstStyle/>
                    <a:p>
                      <a:pPr algn="ctr"/>
                      <a:r>
                        <a:rPr sz="1200" b="0" i="0" u="none" dirty="0" smtId="4294967295"/>
                        <a:t>4,38</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238298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Program 23.1.2019</a:t>
            </a:r>
            <a:endParaRPr lang="fi-FI" dirty="0"/>
          </a:p>
        </p:txBody>
      </p:sp>
      <p:sp>
        <p:nvSpPr>
          <p:cNvPr id="3" name="Sisällön paikkamerkki 2"/>
          <p:cNvSpPr>
            <a:spLocks noGrp="1"/>
          </p:cNvSpPr>
          <p:nvPr>
            <p:ph idx="1"/>
          </p:nvPr>
        </p:nvSpPr>
        <p:spPr/>
        <p:txBody>
          <a:bodyPr/>
          <a:lstStyle/>
          <a:p>
            <a:pPr marL="0" indent="0">
              <a:buNone/>
            </a:pPr>
            <a:r>
              <a:rPr lang="fi-FI" sz="2000" dirty="0"/>
              <a:t>8.30-9.00 </a:t>
            </a:r>
            <a:r>
              <a:rPr lang="fi-FI" sz="2000" dirty="0" err="1"/>
              <a:t>Kaffe</a:t>
            </a:r>
            <a:endParaRPr lang="fi-FI" sz="2000" dirty="0"/>
          </a:p>
          <a:p>
            <a:pPr marL="0" indent="0">
              <a:buNone/>
            </a:pPr>
            <a:r>
              <a:rPr lang="fi-FI" sz="2000" b="1" dirty="0"/>
              <a:t>9.00</a:t>
            </a:r>
            <a:r>
              <a:rPr lang="fi-FI" sz="2000" dirty="0"/>
              <a:t> </a:t>
            </a:r>
            <a:r>
              <a:rPr lang="fi-FI" sz="2000" dirty="0" err="1"/>
              <a:t>Välkommen</a:t>
            </a:r>
            <a:r>
              <a:rPr lang="fi-FI" sz="2000" dirty="0"/>
              <a:t> </a:t>
            </a:r>
            <a:r>
              <a:rPr lang="fi-FI" sz="2000" i="1" dirty="0"/>
              <a:t>Ilona Fagerström </a:t>
            </a:r>
            <a:r>
              <a:rPr lang="fi-FI" sz="2000" dirty="0"/>
              <a:t>(</a:t>
            </a:r>
            <a:r>
              <a:rPr lang="fi-FI" sz="2000" dirty="0" err="1"/>
              <a:t>Mathilda</a:t>
            </a:r>
            <a:r>
              <a:rPr lang="fi-FI" sz="2000" dirty="0"/>
              <a:t> Wrede-</a:t>
            </a:r>
            <a:r>
              <a:rPr lang="fi-FI" sz="2000" dirty="0" err="1"/>
              <a:t>institutet</a:t>
            </a:r>
            <a:r>
              <a:rPr lang="fi-FI" sz="2000" dirty="0"/>
              <a:t>, Helsingfors </a:t>
            </a:r>
            <a:r>
              <a:rPr lang="fi-FI" sz="2000" dirty="0" err="1"/>
              <a:t>stad</a:t>
            </a:r>
            <a:r>
              <a:rPr lang="fi-FI" sz="2000" dirty="0"/>
              <a:t>)</a:t>
            </a:r>
          </a:p>
          <a:p>
            <a:pPr marL="0" indent="0">
              <a:buNone/>
            </a:pPr>
            <a:r>
              <a:rPr lang="fi-FI" sz="2000" b="1" dirty="0"/>
              <a:t>9.10</a:t>
            </a:r>
            <a:r>
              <a:rPr lang="fi-FI" sz="2000" dirty="0"/>
              <a:t> </a:t>
            </a:r>
            <a:r>
              <a:rPr lang="fi-FI" sz="2000" dirty="0" err="1"/>
              <a:t>Doktorand</a:t>
            </a:r>
            <a:r>
              <a:rPr lang="fi-FI" sz="2000" dirty="0"/>
              <a:t> </a:t>
            </a:r>
            <a:r>
              <a:rPr lang="fi-FI" sz="2000" i="1" dirty="0"/>
              <a:t>Frida Westerback </a:t>
            </a:r>
            <a:r>
              <a:rPr lang="fi-FI" sz="2000" dirty="0"/>
              <a:t>(</a:t>
            </a:r>
            <a:r>
              <a:rPr lang="fi-FI" sz="2000" dirty="0" err="1"/>
              <a:t>Mathilda</a:t>
            </a:r>
            <a:r>
              <a:rPr lang="fi-FI" sz="2000" dirty="0"/>
              <a:t> Wrede-</a:t>
            </a:r>
            <a:r>
              <a:rPr lang="fi-FI" sz="2000" dirty="0" err="1"/>
              <a:t>institutet</a:t>
            </a:r>
            <a:r>
              <a:rPr lang="fi-FI" sz="2000" dirty="0"/>
              <a:t>, Helsingfors </a:t>
            </a:r>
            <a:r>
              <a:rPr lang="fi-FI" sz="2000" dirty="0" err="1"/>
              <a:t>universitet</a:t>
            </a:r>
            <a:r>
              <a:rPr lang="fi-FI" sz="2000" dirty="0"/>
              <a:t>): Navigator </a:t>
            </a:r>
            <a:r>
              <a:rPr lang="fi-FI" sz="2000" dirty="0" err="1"/>
              <a:t>utvecklings</a:t>
            </a:r>
            <a:r>
              <a:rPr lang="fi-FI" sz="2000" dirty="0"/>
              <a:t>- </a:t>
            </a:r>
            <a:r>
              <a:rPr lang="fi-FI" sz="2000" dirty="0" err="1"/>
              <a:t>och</a:t>
            </a:r>
            <a:r>
              <a:rPr lang="fi-FI" sz="2000" dirty="0"/>
              <a:t> </a:t>
            </a:r>
            <a:r>
              <a:rPr lang="fi-FI" sz="2000" dirty="0" err="1"/>
              <a:t>forskningsprojektet</a:t>
            </a:r>
            <a:r>
              <a:rPr lang="fi-FI" sz="2000" dirty="0"/>
              <a:t> – en </a:t>
            </a:r>
            <a:r>
              <a:rPr lang="fi-FI" sz="2000" dirty="0" err="1"/>
              <a:t>sammanfattning</a:t>
            </a:r>
            <a:r>
              <a:rPr lang="fi-FI" sz="2000" dirty="0"/>
              <a:t> av </a:t>
            </a:r>
            <a:r>
              <a:rPr lang="fi-FI" sz="2000" dirty="0" err="1"/>
              <a:t>process</a:t>
            </a:r>
            <a:r>
              <a:rPr lang="fi-FI" sz="2000" dirty="0"/>
              <a:t> </a:t>
            </a:r>
            <a:r>
              <a:rPr lang="fi-FI" sz="2000" dirty="0" err="1"/>
              <a:t>och</a:t>
            </a:r>
            <a:r>
              <a:rPr lang="fi-FI" sz="2000" dirty="0"/>
              <a:t> </a:t>
            </a:r>
            <a:r>
              <a:rPr lang="fi-FI" sz="2000" dirty="0" err="1"/>
              <a:t>resultat</a:t>
            </a:r>
            <a:endParaRPr lang="fi-FI" sz="2000" dirty="0"/>
          </a:p>
          <a:p>
            <a:pPr marL="0" indent="0">
              <a:buNone/>
            </a:pPr>
            <a:r>
              <a:rPr lang="fi-FI" sz="2000" b="1" dirty="0"/>
              <a:t>9.35</a:t>
            </a:r>
            <a:r>
              <a:rPr lang="fi-FI" sz="2000" dirty="0"/>
              <a:t> </a:t>
            </a:r>
            <a:r>
              <a:rPr lang="fi-FI" sz="2000" dirty="0" err="1"/>
              <a:t>Magisterstuderande</a:t>
            </a:r>
            <a:r>
              <a:rPr lang="fi-FI" sz="2000" dirty="0"/>
              <a:t> </a:t>
            </a:r>
            <a:r>
              <a:rPr lang="fi-FI" sz="2000" i="1" dirty="0"/>
              <a:t>Emma Murtonen </a:t>
            </a:r>
            <a:r>
              <a:rPr lang="fi-FI" sz="2000" dirty="0"/>
              <a:t>(Helsingfors </a:t>
            </a:r>
            <a:r>
              <a:rPr lang="fi-FI" sz="2000" dirty="0" err="1"/>
              <a:t>universitet</a:t>
            </a:r>
            <a:r>
              <a:rPr lang="fi-FI" sz="2000" dirty="0"/>
              <a:t>): </a:t>
            </a:r>
            <a:r>
              <a:rPr lang="fi-FI" sz="2000" dirty="0" err="1"/>
              <a:t>Ungas</a:t>
            </a:r>
            <a:r>
              <a:rPr lang="fi-FI" sz="2000" dirty="0"/>
              <a:t> </a:t>
            </a:r>
            <a:r>
              <a:rPr lang="fi-FI" sz="2000" dirty="0" err="1"/>
              <a:t>delaktighet</a:t>
            </a:r>
            <a:r>
              <a:rPr lang="fi-FI" sz="2000" dirty="0"/>
              <a:t> i </a:t>
            </a:r>
            <a:r>
              <a:rPr lang="fi-FI" sz="2000" dirty="0" err="1"/>
              <a:t>utvecklandet</a:t>
            </a:r>
            <a:r>
              <a:rPr lang="fi-FI" sz="2000" dirty="0"/>
              <a:t> av </a:t>
            </a:r>
            <a:r>
              <a:rPr lang="fi-FI" sz="2000" dirty="0" err="1"/>
              <a:t>den</a:t>
            </a:r>
            <a:r>
              <a:rPr lang="fi-FI" sz="2000" dirty="0"/>
              <a:t> </a:t>
            </a:r>
            <a:r>
              <a:rPr lang="fi-FI" sz="2000" dirty="0" err="1"/>
              <a:t>tvåspråkiga</a:t>
            </a:r>
            <a:r>
              <a:rPr lang="fi-FI" sz="2000" dirty="0"/>
              <a:t> Navigator-</a:t>
            </a:r>
            <a:r>
              <a:rPr lang="fi-FI" sz="2000" dirty="0" err="1"/>
              <a:t>servicen</a:t>
            </a:r>
            <a:r>
              <a:rPr lang="fi-FI" sz="2000" dirty="0"/>
              <a:t> i Helsingfors</a:t>
            </a:r>
          </a:p>
          <a:p>
            <a:pPr marL="0" indent="0">
              <a:buNone/>
            </a:pPr>
            <a:r>
              <a:rPr lang="fi-FI" sz="2000" b="1" dirty="0"/>
              <a:t>10.00</a:t>
            </a:r>
            <a:r>
              <a:rPr lang="fi-FI" sz="2000" dirty="0"/>
              <a:t> </a:t>
            </a:r>
            <a:r>
              <a:rPr lang="fi-FI" sz="2000" dirty="0" err="1"/>
              <a:t>Utvecklingskoordinator</a:t>
            </a:r>
            <a:r>
              <a:rPr lang="fi-FI" sz="2000" dirty="0"/>
              <a:t> </a:t>
            </a:r>
            <a:r>
              <a:rPr lang="fi-FI" sz="2000" i="1" dirty="0"/>
              <a:t>Harri Tiainen </a:t>
            </a:r>
            <a:r>
              <a:rPr lang="fi-FI" sz="2000" dirty="0"/>
              <a:t>(Ohjaamo/</a:t>
            </a:r>
            <a:r>
              <a:rPr lang="fi-FI" sz="2000" dirty="0" err="1"/>
              <a:t>Navigatorn</a:t>
            </a:r>
            <a:r>
              <a:rPr lang="fi-FI" sz="2000" dirty="0"/>
              <a:t> Helsingfors): </a:t>
            </a:r>
            <a:r>
              <a:rPr lang="fi-FI" sz="2000" dirty="0" smtClean="0"/>
              <a:t>Kommenttipuheenvuoro </a:t>
            </a:r>
            <a:endParaRPr lang="fi-FI" sz="2000" dirty="0"/>
          </a:p>
          <a:p>
            <a:pPr marL="0" indent="0">
              <a:buNone/>
            </a:pPr>
            <a:r>
              <a:rPr lang="fi-FI" sz="2000" b="1" dirty="0"/>
              <a:t>10.15 </a:t>
            </a:r>
            <a:r>
              <a:rPr lang="fi-FI" sz="2000" dirty="0" err="1"/>
              <a:t>Överinspektör</a:t>
            </a:r>
            <a:r>
              <a:rPr lang="fi-FI" sz="2000" dirty="0"/>
              <a:t> </a:t>
            </a:r>
            <a:r>
              <a:rPr lang="fi-FI" sz="2000" i="1" dirty="0"/>
              <a:t>Michael Mäkelä </a:t>
            </a:r>
            <a:r>
              <a:rPr lang="fi-FI" sz="2000" dirty="0"/>
              <a:t>(</a:t>
            </a:r>
            <a:r>
              <a:rPr lang="fi-FI" sz="2000" dirty="0" err="1"/>
              <a:t>Regionförvaltningsverket</a:t>
            </a:r>
            <a:r>
              <a:rPr lang="fi-FI" sz="2000" dirty="0"/>
              <a:t>): </a:t>
            </a:r>
            <a:r>
              <a:rPr lang="sv-SE" sz="2000" dirty="0"/>
              <a:t>Utveckling av svenskspråkiga navigatorverksamheten, nationellt och regionalt, läget nu</a:t>
            </a:r>
            <a:r>
              <a:rPr lang="sv-SE" sz="2000" dirty="0" smtClean="0"/>
              <a:t>.</a:t>
            </a:r>
          </a:p>
          <a:p>
            <a:pPr marL="0" indent="0">
              <a:buNone/>
            </a:pPr>
            <a:r>
              <a:rPr lang="fi-FI" sz="2000" b="1" dirty="0" smtClean="0"/>
              <a:t>10.30</a:t>
            </a:r>
            <a:r>
              <a:rPr lang="fi-FI" sz="2000" dirty="0" smtClean="0"/>
              <a:t> </a:t>
            </a:r>
            <a:r>
              <a:rPr lang="fi-FI" sz="2000" dirty="0" err="1"/>
              <a:t>Paus</a:t>
            </a:r>
            <a:endParaRPr lang="fi-FI" sz="2000" dirty="0"/>
          </a:p>
          <a:p>
            <a:pPr marL="0" indent="0">
              <a:buNone/>
            </a:pPr>
            <a:r>
              <a:rPr lang="fi-FI" sz="2000" b="1" dirty="0"/>
              <a:t>10.45</a:t>
            </a:r>
            <a:r>
              <a:rPr lang="fi-FI" sz="2000" dirty="0"/>
              <a:t> </a:t>
            </a:r>
            <a:r>
              <a:rPr lang="fi-FI" sz="2000" dirty="0" err="1"/>
              <a:t>Kandidatstuderande</a:t>
            </a:r>
            <a:r>
              <a:rPr lang="fi-FI" sz="2000" dirty="0"/>
              <a:t> </a:t>
            </a:r>
            <a:r>
              <a:rPr lang="fi-FI" sz="2000" i="1" dirty="0"/>
              <a:t>Ira Niemistö &amp; Nicole Flander </a:t>
            </a:r>
            <a:r>
              <a:rPr lang="fi-FI" sz="2000" dirty="0"/>
              <a:t>(</a:t>
            </a:r>
            <a:r>
              <a:rPr lang="fi-FI" sz="2000" dirty="0" err="1"/>
              <a:t>Soc&amp;kom</a:t>
            </a:r>
            <a:r>
              <a:rPr lang="fi-FI" sz="2000" dirty="0"/>
              <a:t>, Helsingfors </a:t>
            </a:r>
            <a:r>
              <a:rPr lang="fi-FI" sz="2000" dirty="0" err="1"/>
              <a:t>universitet</a:t>
            </a:r>
            <a:r>
              <a:rPr lang="fi-FI" sz="2000" dirty="0"/>
              <a:t>): </a:t>
            </a:r>
            <a:r>
              <a:rPr lang="fi-FI" sz="2000" dirty="0" err="1"/>
              <a:t>Socialarbetarstuderandes</a:t>
            </a:r>
            <a:r>
              <a:rPr lang="fi-FI" sz="2000" dirty="0"/>
              <a:t> </a:t>
            </a:r>
            <a:r>
              <a:rPr lang="fi-FI" sz="2000" dirty="0" err="1"/>
              <a:t>perspektiv</a:t>
            </a:r>
            <a:r>
              <a:rPr lang="fi-FI" sz="2000" dirty="0"/>
              <a:t> </a:t>
            </a:r>
            <a:r>
              <a:rPr lang="fi-FI" sz="2000" dirty="0" err="1"/>
              <a:t>på</a:t>
            </a:r>
            <a:r>
              <a:rPr lang="fi-FI" sz="2000" dirty="0"/>
              <a:t> </a:t>
            </a:r>
            <a:r>
              <a:rPr lang="fi-FI" sz="2000" dirty="0" err="1"/>
              <a:t>utvecklings</a:t>
            </a:r>
            <a:r>
              <a:rPr lang="fi-FI" sz="2000" dirty="0"/>
              <a:t>- </a:t>
            </a:r>
            <a:r>
              <a:rPr lang="fi-FI" sz="2000" dirty="0" err="1"/>
              <a:t>och</a:t>
            </a:r>
            <a:r>
              <a:rPr lang="fi-FI" sz="2000" dirty="0"/>
              <a:t> </a:t>
            </a:r>
            <a:r>
              <a:rPr lang="fi-FI" sz="2000" dirty="0" err="1"/>
              <a:t>forskningsprojektet</a:t>
            </a:r>
            <a:r>
              <a:rPr lang="fi-FI" sz="2000" dirty="0"/>
              <a:t>: </a:t>
            </a:r>
            <a:r>
              <a:rPr lang="fi-FI" sz="2000" dirty="0" err="1"/>
              <a:t>lärdomar</a:t>
            </a:r>
            <a:r>
              <a:rPr lang="fi-FI" sz="2000" dirty="0"/>
              <a:t> </a:t>
            </a:r>
            <a:r>
              <a:rPr lang="fi-FI" sz="2000" dirty="0" err="1"/>
              <a:t>och</a:t>
            </a:r>
            <a:r>
              <a:rPr lang="fi-FI" sz="2000" dirty="0"/>
              <a:t> </a:t>
            </a:r>
            <a:r>
              <a:rPr lang="fi-FI" sz="2000" dirty="0" err="1"/>
              <a:t>insikter</a:t>
            </a:r>
            <a:r>
              <a:rPr lang="fi-FI" sz="2000" dirty="0"/>
              <a:t> </a:t>
            </a:r>
          </a:p>
          <a:p>
            <a:pPr marL="0" indent="0">
              <a:buNone/>
            </a:pPr>
            <a:r>
              <a:rPr lang="fi-FI" sz="2000" b="1" dirty="0"/>
              <a:t>11.00</a:t>
            </a:r>
            <a:r>
              <a:rPr lang="fi-FI" sz="2000" dirty="0"/>
              <a:t> Ett </a:t>
            </a:r>
            <a:r>
              <a:rPr lang="fi-FI" sz="2000" dirty="0" err="1"/>
              <a:t>avslutande</a:t>
            </a:r>
            <a:r>
              <a:rPr lang="fi-FI" sz="2000" dirty="0"/>
              <a:t> </a:t>
            </a:r>
            <a:r>
              <a:rPr lang="fi-FI" sz="2000" dirty="0" err="1"/>
              <a:t>samtal</a:t>
            </a:r>
            <a:r>
              <a:rPr lang="fi-FI" sz="2000" dirty="0"/>
              <a:t> </a:t>
            </a:r>
            <a:r>
              <a:rPr lang="fi-FI" sz="2000" dirty="0" err="1"/>
              <a:t>med</a:t>
            </a:r>
            <a:r>
              <a:rPr lang="fi-FI" sz="2000" dirty="0"/>
              <a:t> </a:t>
            </a:r>
            <a:r>
              <a:rPr lang="fi-FI" sz="2000" dirty="0" err="1"/>
              <a:t>servicebrukare</a:t>
            </a:r>
            <a:endParaRPr lang="fi-FI" sz="2000" dirty="0"/>
          </a:p>
          <a:p>
            <a:pPr marL="0" indent="0">
              <a:buNone/>
            </a:pPr>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2871926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597927"/>
            <a:ext cx="8144265" cy="98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err="1" smtClean="0" smtId="4294967295">
                <a:solidFill>
                  <a:srgbClr val="333333"/>
                </a:solidFill>
                <a:latin typeface="Arial"/>
              </a:rPr>
              <a:t>Att</a:t>
            </a:r>
            <a:r>
              <a:rPr sz="2900" dirty="0" smtClean="0" smtId="4294967295">
                <a:solidFill>
                  <a:srgbClr val="333333"/>
                </a:solidFill>
                <a:latin typeface="Arial"/>
              </a:rPr>
              <a:t> </a:t>
            </a:r>
            <a:r>
              <a:rPr sz="2900" dirty="0" err="1" smtId="4294967295">
                <a:solidFill>
                  <a:srgbClr val="333333"/>
                </a:solidFill>
                <a:latin typeface="Arial"/>
              </a:rPr>
              <a:t>involvera</a:t>
            </a:r>
            <a:r>
              <a:rPr sz="2900" dirty="0" smtId="4294967295">
                <a:solidFill>
                  <a:srgbClr val="333333"/>
                </a:solidFill>
                <a:latin typeface="Arial"/>
              </a:rPr>
              <a:t> </a:t>
            </a:r>
            <a:r>
              <a:rPr sz="2900" dirty="0" err="1" smtId="4294967295">
                <a:solidFill>
                  <a:srgbClr val="333333"/>
                </a:solidFill>
                <a:latin typeface="Arial"/>
              </a:rPr>
              <a:t>servicebrukare</a:t>
            </a:r>
            <a:r>
              <a:rPr sz="2900" dirty="0" smtId="4294967295">
                <a:solidFill>
                  <a:srgbClr val="333333"/>
                </a:solidFill>
                <a:latin typeface="Arial"/>
              </a:rPr>
              <a:t> </a:t>
            </a:r>
            <a:r>
              <a:rPr sz="2900" dirty="0" err="1" smtId="4294967295">
                <a:solidFill>
                  <a:srgbClr val="333333"/>
                </a:solidFill>
                <a:latin typeface="Arial"/>
              </a:rPr>
              <a:t>i</a:t>
            </a:r>
            <a:r>
              <a:rPr sz="2900" dirty="0" smtId="4294967295">
                <a:solidFill>
                  <a:srgbClr val="333333"/>
                </a:solidFill>
                <a:latin typeface="Arial"/>
              </a:rPr>
              <a:t> </a:t>
            </a:r>
            <a:r>
              <a:rPr sz="2900" dirty="0" err="1" smtId="4294967295">
                <a:solidFill>
                  <a:srgbClr val="333333"/>
                </a:solidFill>
                <a:latin typeface="Arial"/>
              </a:rPr>
              <a:t>utvecklingsprojekt</a:t>
            </a:r>
            <a:r>
              <a:rPr sz="2900" dirty="0" smtId="4294967295">
                <a:solidFill>
                  <a:srgbClr val="333333"/>
                </a:solidFill>
                <a:latin typeface="Arial"/>
              </a:rPr>
              <a:t> </a:t>
            </a:r>
            <a:r>
              <a:rPr sz="2900" dirty="0" err="1" smtId="4294967295">
                <a:solidFill>
                  <a:srgbClr val="333333"/>
                </a:solidFill>
                <a:latin typeface="Arial"/>
              </a:rPr>
              <a:t>ger</a:t>
            </a:r>
            <a:r>
              <a:rPr sz="2900" dirty="0" smtId="4294967295">
                <a:solidFill>
                  <a:srgbClr val="333333"/>
                </a:solidFill>
                <a:latin typeface="Arial"/>
              </a:rPr>
              <a:t> </a:t>
            </a:r>
            <a:r>
              <a:rPr sz="2900" dirty="0" err="1" smtId="4294967295">
                <a:solidFill>
                  <a:srgbClr val="333333"/>
                </a:solidFill>
                <a:latin typeface="Arial"/>
              </a:rPr>
              <a:t>en</a:t>
            </a:r>
            <a:r>
              <a:rPr sz="2900" dirty="0" smtId="4294967295">
                <a:solidFill>
                  <a:srgbClr val="333333"/>
                </a:solidFill>
                <a:latin typeface="Arial"/>
              </a:rPr>
              <a:t> </a:t>
            </a:r>
            <a:r>
              <a:rPr sz="2900" dirty="0" err="1" smtId="4294967295">
                <a:solidFill>
                  <a:srgbClr val="333333"/>
                </a:solidFill>
                <a:latin typeface="Arial"/>
              </a:rPr>
              <a:t>ökad</a:t>
            </a:r>
            <a:r>
              <a:rPr sz="2900" dirty="0" smtId="4294967295">
                <a:solidFill>
                  <a:srgbClr val="333333"/>
                </a:solidFill>
                <a:latin typeface="Arial"/>
              </a:rPr>
              <a:t> </a:t>
            </a:r>
            <a:r>
              <a:rPr sz="2900" dirty="0" err="1" smtId="4294967295">
                <a:solidFill>
                  <a:srgbClr val="333333"/>
                </a:solidFill>
                <a:latin typeface="Arial"/>
              </a:rPr>
              <a:t>förståelse</a:t>
            </a:r>
            <a:r>
              <a:rPr sz="2900" dirty="0" smtId="4294967295">
                <a:solidFill>
                  <a:srgbClr val="333333"/>
                </a:solidFill>
                <a:latin typeface="Arial"/>
              </a:rPr>
              <a:t> </a:t>
            </a:r>
            <a:r>
              <a:rPr sz="2900" dirty="0" err="1" smtId="4294967295">
                <a:solidFill>
                  <a:srgbClr val="333333"/>
                </a:solidFill>
                <a:latin typeface="Arial"/>
              </a:rPr>
              <a:t>för</a:t>
            </a:r>
            <a:r>
              <a:rPr sz="2900" dirty="0" smtId="4294967295">
                <a:solidFill>
                  <a:srgbClr val="333333"/>
                </a:solidFill>
                <a:latin typeface="Arial"/>
              </a:rPr>
              <a:t> </a:t>
            </a:r>
            <a:r>
              <a:rPr sz="2900" dirty="0" err="1" smtId="4294967295">
                <a:solidFill>
                  <a:srgbClr val="333333"/>
                </a:solidFill>
                <a:latin typeface="Arial"/>
              </a:rPr>
              <a:t>servicebehoven</a:t>
            </a:r>
            <a:r>
              <a:rPr sz="2900" dirty="0" smtId="4294967295">
                <a:solidFill>
                  <a:srgbClr val="333333"/>
                </a:solidFill>
                <a:latin typeface="Arial"/>
              </a:rPr>
              <a:t>.</a:t>
            </a:r>
          </a:p>
        </p:txBody>
      </p:sp>
      <p:sp>
        <p:nvSpPr>
          <p:cNvPr id="3" name="New shape"/>
          <p:cNvSpPr/>
          <p:nvPr/>
        </p:nvSpPr>
        <p:spPr>
          <a:xfrm>
            <a:off x="2032000" y="17907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13</a:t>
            </a:r>
          </a:p>
        </p:txBody>
      </p:sp>
      <p:graphicFrame>
        <p:nvGraphicFramePr>
          <p:cNvPr id="4" name="New Table"/>
          <p:cNvGraphicFramePr>
            <a:graphicFrameLocks noGrp="1"/>
          </p:cNvGraphicFramePr>
          <p:nvPr>
            <p:extLst>
              <p:ext uri="{D42A27DB-BD31-4B8C-83A1-F6EECF244321}">
                <p14:modId xmlns:p14="http://schemas.microsoft.com/office/powerpoint/2010/main" val="3928054126"/>
              </p:ext>
            </p:extLst>
          </p:nvPr>
        </p:nvGraphicFramePr>
        <p:xfrm>
          <a:off x="1905000" y="2171700"/>
          <a:ext cx="8229600" cy="2255520"/>
        </p:xfrm>
        <a:graphic>
          <a:graphicData uri="http://schemas.openxmlformats.org/drawingml/2006/table">
            <a:tbl>
              <a:tblPr firstRow="1" bandRow="1"/>
              <a:tblGrid>
                <a:gridCol w="1028700"/>
                <a:gridCol w="1028700"/>
                <a:gridCol w="1028700"/>
                <a:gridCol w="1028700"/>
                <a:gridCol w="1028700"/>
                <a:gridCol w="1028700"/>
                <a:gridCol w="1028700"/>
                <a:gridCol w="1028700"/>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dirty="0" err="1" smtId="4294967295">
                          <a:solidFill>
                            <a:srgbClr val="333333"/>
                          </a:solidFill>
                        </a:rPr>
                        <a:t>Medelvärde</a:t>
                      </a:r>
                      <a:endParaRPr sz="1400" b="1" i="0" u="none" dirty="0" smtId="4294967295">
                        <a:solidFill>
                          <a:srgbClr val="333333"/>
                        </a:solidFill>
                      </a:endParaRP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0</a:t>
                      </a:r>
                    </a:p>
                  </a:txBody>
                  <a:tcPr/>
                </a:tc>
                <a:tc>
                  <a:txBody>
                    <a:bodyPr/>
                    <a:lstStyle/>
                    <a:p>
                      <a:pPr algn="ctr"/>
                      <a:r>
                        <a:rPr sz="1400" b="0" i="0" u="none" dirty="0" smtId="4294967295">
                          <a:solidFill>
                            <a:srgbClr val="333333"/>
                          </a:solidFill>
                        </a:rPr>
                        <a:t>1</a:t>
                      </a:r>
                    </a:p>
                  </a:txBody>
                  <a:tcPr/>
                </a:tc>
                <a:tc>
                  <a:txBody>
                    <a:bodyPr/>
                    <a:lstStyle/>
                    <a:p>
                      <a:pPr algn="ctr"/>
                      <a:r>
                        <a:rPr sz="1400" b="0" i="0" u="none" smtId="4294967295">
                          <a:solidFill>
                            <a:srgbClr val="333333"/>
                          </a:solidFill>
                        </a:rPr>
                        <a:t>4</a:t>
                      </a:r>
                    </a:p>
                  </a:txBody>
                  <a:tcPr/>
                </a:tc>
                <a:tc>
                  <a:txBody>
                    <a:bodyPr/>
                    <a:lstStyle/>
                    <a:p>
                      <a:pPr algn="ctr"/>
                      <a:r>
                        <a:rPr sz="1400" b="0" i="0" u="none" smtId="4294967295">
                          <a:solidFill>
                            <a:srgbClr val="333333"/>
                          </a:solidFill>
                        </a:rPr>
                        <a:t>8</a:t>
                      </a:r>
                    </a:p>
                  </a:txBody>
                  <a:tcPr/>
                </a:tc>
                <a:tc>
                  <a:txBody>
                    <a:bodyPr/>
                    <a:lstStyle/>
                    <a:p>
                      <a:pPr algn="ctr"/>
                      <a:r>
                        <a:rPr sz="1400" b="0" i="0" u="none" smtId="4294967295">
                          <a:solidFill>
                            <a:srgbClr val="333333"/>
                          </a:solidFill>
                        </a:rPr>
                        <a:t>13</a:t>
                      </a:r>
                    </a:p>
                  </a:txBody>
                  <a:tcPr/>
                </a:tc>
                <a:tc>
                  <a:txBody>
                    <a:bodyPr/>
                    <a:lstStyle/>
                    <a:p>
                      <a:pPr algn="ctr"/>
                      <a:r>
                        <a:rPr sz="1400" b="0" i="0" u="none" smtId="4294967295">
                          <a:solidFill>
                            <a:srgbClr val="333333"/>
                          </a:solidFill>
                        </a:rPr>
                        <a:t>4,54</a:t>
                      </a:r>
                    </a:p>
                  </a:txBody>
                  <a:tcPr/>
                </a:tc>
              </a:tr>
              <a:tr h="190500">
                <a:tc vMerge="1">
                  <a:txBody>
                    <a:bodyPr/>
                    <a:lstStyle/>
                    <a:p>
                      <a:endParaRPr/>
                    </a:p>
                  </a:txBody>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lang="fi-FI" sz="1400" b="0" i="0" u="none" dirty="0" smtClean="0" smtId="4294967295">
                          <a:solidFill>
                            <a:srgbClr val="333333"/>
                          </a:solidFill>
                        </a:rPr>
                        <a:t>8</a:t>
                      </a:r>
                      <a:r>
                        <a:rPr sz="1400" b="0" i="0" u="none" dirty="0" smtClean="0" smtId="4294967295">
                          <a:solidFill>
                            <a:srgbClr val="333333"/>
                          </a:solidFill>
                        </a:rPr>
                        <a:t>%</a:t>
                      </a:r>
                      <a:endParaRPr sz="1400" b="0"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1</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61%</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0</a:t>
                      </a:r>
                    </a:p>
                  </a:txBody>
                  <a:tcPr/>
                </a:tc>
                <a:tc>
                  <a:txBody>
                    <a:bodyPr/>
                    <a:lstStyle/>
                    <a:p>
                      <a:pPr algn="ctr"/>
                      <a:r>
                        <a:rPr sz="1200" b="0" i="0" u="none" smtId="4294967295"/>
                        <a:t>0</a:t>
                      </a:r>
                    </a:p>
                  </a:txBody>
                  <a:tcPr/>
                </a:tc>
                <a:tc>
                  <a:txBody>
                    <a:bodyPr/>
                    <a:lstStyle/>
                    <a:p>
                      <a:pPr algn="ctr"/>
                      <a:r>
                        <a:rPr sz="1200" b="0" i="0" u="none" smtId="4294967295"/>
                        <a:t>1</a:t>
                      </a:r>
                    </a:p>
                  </a:txBody>
                  <a:tcPr/>
                </a:tc>
                <a:tc>
                  <a:txBody>
                    <a:bodyPr/>
                    <a:lstStyle/>
                    <a:p>
                      <a:pPr algn="ctr"/>
                      <a:r>
                        <a:rPr sz="1200" b="0" i="0" u="none" smtId="4294967295"/>
                        <a:t>4</a:t>
                      </a:r>
                    </a:p>
                  </a:txBody>
                  <a:tcPr/>
                </a:tc>
                <a:tc>
                  <a:txBody>
                    <a:bodyPr/>
                    <a:lstStyle/>
                    <a:p>
                      <a:pPr algn="ctr"/>
                      <a:r>
                        <a:rPr sz="1200" b="0" i="0" u="none" smtId="4294967295"/>
                        <a:t>8</a:t>
                      </a:r>
                    </a:p>
                  </a:txBody>
                  <a:tcPr/>
                </a:tc>
                <a:tc>
                  <a:txBody>
                    <a:bodyPr/>
                    <a:lstStyle/>
                    <a:p>
                      <a:pPr algn="ctr"/>
                      <a:r>
                        <a:rPr sz="1200" b="0" i="0" u="none" smtId="4294967295"/>
                        <a:t>13</a:t>
                      </a:r>
                    </a:p>
                  </a:txBody>
                  <a:tcPr/>
                </a:tc>
                <a:tc>
                  <a:txBody>
                    <a:bodyPr/>
                    <a:lstStyle/>
                    <a:p>
                      <a:pPr algn="ctr"/>
                      <a:r>
                        <a:rPr sz="1200" b="0" i="0" u="none" dirty="0" smtId="4294967295"/>
                        <a:t>4,54</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183317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976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smtClean="0" smtId="4294967295">
                <a:solidFill>
                  <a:srgbClr val="333333"/>
                </a:solidFill>
                <a:latin typeface="Arial"/>
              </a:rPr>
              <a:t>Jag </a:t>
            </a:r>
            <a:r>
              <a:rPr sz="2900" dirty="0" err="1" smtId="4294967295">
                <a:solidFill>
                  <a:srgbClr val="333333"/>
                </a:solidFill>
                <a:latin typeface="Arial"/>
              </a:rPr>
              <a:t>skulle</a:t>
            </a:r>
            <a:r>
              <a:rPr sz="2900" dirty="0" smtId="4294967295">
                <a:solidFill>
                  <a:srgbClr val="333333"/>
                </a:solidFill>
                <a:latin typeface="Arial"/>
              </a:rPr>
              <a:t> </a:t>
            </a:r>
            <a:r>
              <a:rPr sz="2900" dirty="0" err="1" smtId="4294967295">
                <a:solidFill>
                  <a:srgbClr val="333333"/>
                </a:solidFill>
                <a:latin typeface="Arial"/>
              </a:rPr>
              <a:t>rekommendera</a:t>
            </a:r>
            <a:r>
              <a:rPr sz="2900" dirty="0" smtId="4294967295">
                <a:solidFill>
                  <a:srgbClr val="333333"/>
                </a:solidFill>
                <a:latin typeface="Arial"/>
              </a:rPr>
              <a:t> </a:t>
            </a:r>
            <a:r>
              <a:rPr sz="2900" dirty="0" err="1" smtId="4294967295">
                <a:solidFill>
                  <a:srgbClr val="333333"/>
                </a:solidFill>
                <a:latin typeface="Arial"/>
              </a:rPr>
              <a:t>detta</a:t>
            </a:r>
            <a:r>
              <a:rPr sz="2900" dirty="0" smtId="4294967295">
                <a:solidFill>
                  <a:srgbClr val="333333"/>
                </a:solidFill>
                <a:latin typeface="Arial"/>
              </a:rPr>
              <a:t> </a:t>
            </a:r>
            <a:r>
              <a:rPr sz="2900" dirty="0" err="1" smtId="4294967295">
                <a:solidFill>
                  <a:srgbClr val="333333"/>
                </a:solidFill>
                <a:latin typeface="Arial"/>
              </a:rPr>
              <a:t>arbetssätt</a:t>
            </a:r>
            <a:r>
              <a:rPr sz="2900" dirty="0" smtId="4294967295">
                <a:solidFill>
                  <a:srgbClr val="333333"/>
                </a:solidFill>
                <a:latin typeface="Arial"/>
              </a:rPr>
              <a:t> </a:t>
            </a:r>
            <a:r>
              <a:rPr sz="2900" dirty="0" err="1" smtId="4294967295">
                <a:solidFill>
                  <a:srgbClr val="333333"/>
                </a:solidFill>
                <a:latin typeface="Arial"/>
              </a:rPr>
              <a:t>för</a:t>
            </a:r>
            <a:r>
              <a:rPr sz="2900" dirty="0" smtId="4294967295">
                <a:solidFill>
                  <a:srgbClr val="333333"/>
                </a:solidFill>
                <a:latin typeface="Arial"/>
              </a:rPr>
              <a:t> </a:t>
            </a:r>
            <a:r>
              <a:rPr sz="2900" dirty="0" err="1" smtId="4294967295">
                <a:solidFill>
                  <a:srgbClr val="333333"/>
                </a:solidFill>
                <a:latin typeface="Arial"/>
              </a:rPr>
              <a:t>motsvarande</a:t>
            </a:r>
            <a:r>
              <a:rPr sz="2900" dirty="0" smtId="4294967295">
                <a:solidFill>
                  <a:srgbClr val="333333"/>
                </a:solidFill>
                <a:latin typeface="Arial"/>
              </a:rPr>
              <a:t> </a:t>
            </a:r>
            <a:r>
              <a:rPr sz="2900" dirty="0" err="1" smtId="4294967295">
                <a:solidFill>
                  <a:srgbClr val="333333"/>
                </a:solidFill>
                <a:latin typeface="Arial"/>
              </a:rPr>
              <a:t>utvecklingsbehov</a:t>
            </a:r>
            <a:r>
              <a:rPr sz="2900" dirty="0" smtId="4294967295">
                <a:solidFill>
                  <a:srgbClr val="333333"/>
                </a:solidFill>
                <a:latin typeface="Arial"/>
              </a:rPr>
              <a:t> </a:t>
            </a:r>
            <a:r>
              <a:rPr sz="2900" dirty="0" err="1" smtId="4294967295">
                <a:solidFill>
                  <a:srgbClr val="333333"/>
                </a:solidFill>
                <a:latin typeface="Arial"/>
              </a:rPr>
              <a:t>i</a:t>
            </a:r>
            <a:r>
              <a:rPr sz="2900" dirty="0" smtId="4294967295">
                <a:solidFill>
                  <a:srgbClr val="333333"/>
                </a:solidFill>
                <a:latin typeface="Arial"/>
              </a:rPr>
              <a:t> </a:t>
            </a:r>
            <a:r>
              <a:rPr sz="2900" dirty="0" err="1" smtId="4294967295">
                <a:solidFill>
                  <a:srgbClr val="333333"/>
                </a:solidFill>
                <a:latin typeface="Arial"/>
              </a:rPr>
              <a:t>framtiden</a:t>
            </a:r>
            <a:r>
              <a:rPr sz="2900" dirty="0" smtId="4294967295">
                <a:solidFill>
                  <a:srgbClr val="333333"/>
                </a:solidFill>
                <a:latin typeface="Arial"/>
              </a:rPr>
              <a:t>.</a:t>
            </a:r>
          </a:p>
        </p:txBody>
      </p:sp>
      <p:sp>
        <p:nvSpPr>
          <p:cNvPr id="3" name="New shape"/>
          <p:cNvSpPr/>
          <p:nvPr/>
        </p:nvSpPr>
        <p:spPr>
          <a:xfrm>
            <a:off x="2032000" y="13462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13</a:t>
            </a:r>
          </a:p>
        </p:txBody>
      </p:sp>
      <p:graphicFrame>
        <p:nvGraphicFramePr>
          <p:cNvPr id="4" name="New Table"/>
          <p:cNvGraphicFramePr>
            <a:graphicFrameLocks noGrp="1"/>
          </p:cNvGraphicFramePr>
          <p:nvPr>
            <p:extLst>
              <p:ext uri="{D42A27DB-BD31-4B8C-83A1-F6EECF244321}">
                <p14:modId xmlns:p14="http://schemas.microsoft.com/office/powerpoint/2010/main" val="2638087814"/>
              </p:ext>
            </p:extLst>
          </p:nvPr>
        </p:nvGraphicFramePr>
        <p:xfrm>
          <a:off x="1905000" y="1727200"/>
          <a:ext cx="9372600" cy="1828800"/>
        </p:xfrm>
        <a:graphic>
          <a:graphicData uri="http://schemas.openxmlformats.org/drawingml/2006/table">
            <a:tbl>
              <a:tblPr firstRow="1" bandRow="1"/>
              <a:tblGrid>
                <a:gridCol w="1171575"/>
                <a:gridCol w="1171575"/>
                <a:gridCol w="1171575"/>
                <a:gridCol w="1171575"/>
                <a:gridCol w="1171575"/>
                <a:gridCol w="1171575"/>
                <a:gridCol w="1171575"/>
                <a:gridCol w="1171575"/>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smtId="4294967295">
                          <a:solidFill>
                            <a:srgbClr val="333333"/>
                          </a:solidFill>
                        </a:rPr>
                        <a:t>Medelvärde</a:t>
                      </a: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8</a:t>
                      </a:r>
                    </a:p>
                  </a:txBody>
                  <a:tcPr/>
                </a:tc>
                <a:tc>
                  <a:txBody>
                    <a:bodyPr/>
                    <a:lstStyle/>
                    <a:p>
                      <a:pPr algn="ctr"/>
                      <a:r>
                        <a:rPr sz="1400" b="0" i="0" u="none" smtId="4294967295">
                          <a:solidFill>
                            <a:srgbClr val="333333"/>
                          </a:solidFill>
                        </a:rPr>
                        <a:t>4</a:t>
                      </a:r>
                    </a:p>
                  </a:txBody>
                  <a:tcPr/>
                </a:tc>
                <a:tc>
                  <a:txBody>
                    <a:bodyPr/>
                    <a:lstStyle/>
                    <a:p>
                      <a:pPr algn="ctr"/>
                      <a:r>
                        <a:rPr sz="1400" b="0" i="0" u="none" smtId="4294967295">
                          <a:solidFill>
                            <a:srgbClr val="333333"/>
                          </a:solidFill>
                        </a:rPr>
                        <a:t>13</a:t>
                      </a:r>
                    </a:p>
                  </a:txBody>
                  <a:tcPr/>
                </a:tc>
                <a:tc>
                  <a:txBody>
                    <a:bodyPr/>
                    <a:lstStyle/>
                    <a:p>
                      <a:pPr algn="ctr"/>
                      <a:r>
                        <a:rPr sz="1400" b="0" i="0" u="none" smtId="4294967295">
                          <a:solidFill>
                            <a:srgbClr val="333333"/>
                          </a:solidFill>
                        </a:rPr>
                        <a:t>4,08</a:t>
                      </a:r>
                    </a:p>
                  </a:txBody>
                  <a:tcPr/>
                </a:tc>
              </a:tr>
              <a:tr h="190500">
                <a:tc vMerge="1">
                  <a:txBody>
                    <a:bodyPr/>
                    <a:lstStyle/>
                    <a:p>
                      <a:endParaRPr/>
                    </a:p>
                  </a:txBody>
                  <a:tcPr/>
                </a:tc>
                <a:tc>
                  <a:txBody>
                    <a:bodyPr/>
                    <a:lstStyle/>
                    <a:p>
                      <a:pPr algn="ctr"/>
                      <a:r>
                        <a:rPr lang="fi-FI" sz="1400" b="0" i="0" u="none" dirty="0" smtClean="0" smtId="4294967295">
                          <a:solidFill>
                            <a:srgbClr val="333333"/>
                          </a:solidFill>
                        </a:rPr>
                        <a:t>8</a:t>
                      </a:r>
                      <a:r>
                        <a:rPr sz="1400" b="0" i="0" u="none" dirty="0" smtClean="0" smtId="4294967295">
                          <a:solidFill>
                            <a:srgbClr val="333333"/>
                          </a:solidFill>
                        </a:rPr>
                        <a:t>%</a:t>
                      </a:r>
                      <a:endParaRPr sz="1400" b="0" i="0" u="none" dirty="0" smtId="4294967295">
                        <a:solidFill>
                          <a:srgbClr val="333333"/>
                        </a:solidFill>
                      </a:endParaRP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1" i="0" u="none" dirty="0" smtClean="0" smtId="4294967295">
                          <a:solidFill>
                            <a:srgbClr val="333333"/>
                          </a:solidFill>
                        </a:rPr>
                        <a:t>61%</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1</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1</a:t>
                      </a:r>
                    </a:p>
                  </a:txBody>
                  <a:tcPr/>
                </a:tc>
                <a:tc>
                  <a:txBody>
                    <a:bodyPr/>
                    <a:lstStyle/>
                    <a:p>
                      <a:pPr algn="ctr"/>
                      <a:r>
                        <a:rPr sz="1200" b="0" i="0" u="none" smtId="4294967295"/>
                        <a:t>0</a:t>
                      </a:r>
                    </a:p>
                  </a:txBody>
                  <a:tcPr/>
                </a:tc>
                <a:tc>
                  <a:txBody>
                    <a:bodyPr/>
                    <a:lstStyle/>
                    <a:p>
                      <a:pPr algn="ctr"/>
                      <a:r>
                        <a:rPr sz="1200" b="0" i="0" u="none" smtId="4294967295"/>
                        <a:t>0</a:t>
                      </a:r>
                    </a:p>
                  </a:txBody>
                  <a:tcPr/>
                </a:tc>
                <a:tc>
                  <a:txBody>
                    <a:bodyPr/>
                    <a:lstStyle/>
                    <a:p>
                      <a:pPr algn="ctr"/>
                      <a:r>
                        <a:rPr sz="1200" b="0" i="0" u="none" smtId="4294967295"/>
                        <a:t>8</a:t>
                      </a:r>
                    </a:p>
                  </a:txBody>
                  <a:tcPr/>
                </a:tc>
                <a:tc>
                  <a:txBody>
                    <a:bodyPr/>
                    <a:lstStyle/>
                    <a:p>
                      <a:pPr algn="ctr"/>
                      <a:r>
                        <a:rPr sz="1200" b="0" i="0" u="none" smtId="4294967295"/>
                        <a:t>4</a:t>
                      </a:r>
                    </a:p>
                  </a:txBody>
                  <a:tcPr/>
                </a:tc>
                <a:tc>
                  <a:txBody>
                    <a:bodyPr/>
                    <a:lstStyle/>
                    <a:p>
                      <a:pPr algn="ctr"/>
                      <a:r>
                        <a:rPr sz="1200" b="0" i="0" u="none" smtId="4294967295"/>
                        <a:t>13</a:t>
                      </a:r>
                    </a:p>
                  </a:txBody>
                  <a:tcPr/>
                </a:tc>
                <a:tc>
                  <a:txBody>
                    <a:bodyPr/>
                    <a:lstStyle/>
                    <a:p>
                      <a:pPr algn="ctr"/>
                      <a:r>
                        <a:rPr sz="1200" b="0" i="0" u="none" dirty="0" smtId="4294967295"/>
                        <a:t>4,08</a:t>
                      </a:r>
                    </a:p>
                  </a:txBody>
                  <a:tcPr/>
                </a:tc>
              </a:tr>
            </a:tbl>
          </a:graphicData>
        </a:graphic>
      </p:graphicFrame>
      <p:sp>
        <p:nvSpPr>
          <p:cNvPr id="6" name="Alatunnisteen paikkamerkki 5"/>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179574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1861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err="1" smtClean="0" smtId="4294967295">
                <a:solidFill>
                  <a:srgbClr val="333333"/>
                </a:solidFill>
                <a:latin typeface="Arial"/>
              </a:rPr>
              <a:t>Projektet</a:t>
            </a:r>
            <a:r>
              <a:rPr sz="2900" dirty="0" smtClean="0" smtId="4294967295">
                <a:solidFill>
                  <a:srgbClr val="333333"/>
                </a:solidFill>
                <a:latin typeface="Arial"/>
              </a:rPr>
              <a:t> </a:t>
            </a:r>
            <a:r>
              <a:rPr sz="2900" dirty="0" err="1" smtId="4294967295">
                <a:solidFill>
                  <a:srgbClr val="333333"/>
                </a:solidFill>
                <a:latin typeface="Arial"/>
              </a:rPr>
              <a:t>har</a:t>
            </a:r>
            <a:r>
              <a:rPr sz="2900" dirty="0" smtId="4294967295">
                <a:solidFill>
                  <a:srgbClr val="333333"/>
                </a:solidFill>
                <a:latin typeface="Arial"/>
              </a:rPr>
              <a:t> </a:t>
            </a:r>
            <a:r>
              <a:rPr sz="2900" dirty="0" err="1" smtId="4294967295">
                <a:solidFill>
                  <a:srgbClr val="333333"/>
                </a:solidFill>
                <a:latin typeface="Arial"/>
              </a:rPr>
              <a:t>lyckats</a:t>
            </a:r>
            <a:r>
              <a:rPr sz="2900" dirty="0" smtId="4294967295">
                <a:solidFill>
                  <a:srgbClr val="333333"/>
                </a:solidFill>
                <a:latin typeface="Arial"/>
              </a:rPr>
              <a:t> med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stödja</a:t>
            </a:r>
            <a:r>
              <a:rPr sz="2900" dirty="0" smtId="4294967295">
                <a:solidFill>
                  <a:srgbClr val="333333"/>
                </a:solidFill>
                <a:latin typeface="Arial"/>
              </a:rPr>
              <a:t> </a:t>
            </a:r>
            <a:r>
              <a:rPr sz="2900" dirty="0" err="1" smtId="4294967295">
                <a:solidFill>
                  <a:srgbClr val="333333"/>
                </a:solidFill>
                <a:latin typeface="Arial"/>
              </a:rPr>
              <a:t>utvecklandet</a:t>
            </a:r>
            <a:r>
              <a:rPr sz="2900" dirty="0" smtId="4294967295">
                <a:solidFill>
                  <a:srgbClr val="333333"/>
                </a:solidFill>
                <a:latin typeface="Arial"/>
              </a:rPr>
              <a:t> </a:t>
            </a:r>
            <a:r>
              <a:rPr sz="2900" dirty="0" err="1" smtId="4294967295">
                <a:solidFill>
                  <a:srgbClr val="333333"/>
                </a:solidFill>
                <a:latin typeface="Arial"/>
              </a:rPr>
              <a:t>av</a:t>
            </a:r>
            <a:r>
              <a:rPr sz="2900" dirty="0" smtId="4294967295">
                <a:solidFill>
                  <a:srgbClr val="333333"/>
                </a:solidFill>
                <a:latin typeface="Arial"/>
              </a:rPr>
              <a:t> </a:t>
            </a:r>
            <a:r>
              <a:rPr sz="2900" dirty="0" err="1" smtId="4294967295">
                <a:solidFill>
                  <a:srgbClr val="333333"/>
                </a:solidFill>
                <a:latin typeface="Arial"/>
              </a:rPr>
              <a:t>det</a:t>
            </a:r>
            <a:r>
              <a:rPr sz="2900" dirty="0" smtId="4294967295">
                <a:solidFill>
                  <a:srgbClr val="333333"/>
                </a:solidFill>
                <a:latin typeface="Arial"/>
              </a:rPr>
              <a:t> </a:t>
            </a:r>
            <a:r>
              <a:rPr sz="2900" dirty="0" err="1" smtId="4294967295">
                <a:solidFill>
                  <a:srgbClr val="333333"/>
                </a:solidFill>
                <a:latin typeface="Arial"/>
              </a:rPr>
              <a:t>tvåspråkiga</a:t>
            </a:r>
            <a:r>
              <a:rPr sz="2900" dirty="0" smtId="4294967295">
                <a:solidFill>
                  <a:srgbClr val="333333"/>
                </a:solidFill>
                <a:latin typeface="Arial"/>
              </a:rPr>
              <a:t> </a:t>
            </a:r>
            <a:r>
              <a:rPr sz="2900" dirty="0" err="1" smtId="4294967295">
                <a:solidFill>
                  <a:srgbClr val="333333"/>
                </a:solidFill>
                <a:latin typeface="Arial"/>
              </a:rPr>
              <a:t>Ohjaamo</a:t>
            </a:r>
            <a:r>
              <a:rPr sz="2900" dirty="0" smtId="4294967295">
                <a:solidFill>
                  <a:srgbClr val="333333"/>
                </a:solidFill>
                <a:latin typeface="Arial"/>
              </a:rPr>
              <a:t>/Navigator-</a:t>
            </a:r>
            <a:r>
              <a:rPr sz="2900" dirty="0" err="1" smtId="4294967295">
                <a:solidFill>
                  <a:srgbClr val="333333"/>
                </a:solidFill>
                <a:latin typeface="Arial"/>
              </a:rPr>
              <a:t>arbetet</a:t>
            </a:r>
            <a:r>
              <a:rPr sz="2900" dirty="0" smtId="4294967295">
                <a:solidFill>
                  <a:srgbClr val="333333"/>
                </a:solidFill>
                <a:latin typeface="Arial"/>
              </a:rPr>
              <a:t> </a:t>
            </a:r>
            <a:r>
              <a:rPr sz="2900" dirty="0" err="1" smtId="4294967295">
                <a:solidFill>
                  <a:srgbClr val="333333"/>
                </a:solidFill>
                <a:latin typeface="Arial"/>
              </a:rPr>
              <a:t>genom</a:t>
            </a:r>
            <a:r>
              <a:rPr sz="2900" dirty="0" smtId="4294967295">
                <a:solidFill>
                  <a:srgbClr val="333333"/>
                </a:solidFill>
                <a:latin typeface="Arial"/>
              </a:rPr>
              <a:t>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skapa</a:t>
            </a:r>
            <a:r>
              <a:rPr sz="2900" dirty="0" smtId="4294967295">
                <a:solidFill>
                  <a:srgbClr val="333333"/>
                </a:solidFill>
                <a:latin typeface="Arial"/>
              </a:rPr>
              <a:t> </a:t>
            </a:r>
            <a:r>
              <a:rPr sz="2900" dirty="0" err="1" smtId="4294967295">
                <a:solidFill>
                  <a:srgbClr val="333333"/>
                </a:solidFill>
                <a:latin typeface="Arial"/>
              </a:rPr>
              <a:t>ett</a:t>
            </a:r>
            <a:r>
              <a:rPr sz="2900" dirty="0" smtId="4294967295">
                <a:solidFill>
                  <a:srgbClr val="333333"/>
                </a:solidFill>
                <a:latin typeface="Arial"/>
              </a:rPr>
              <a:t> </a:t>
            </a:r>
            <a:r>
              <a:rPr sz="2900" dirty="0" err="1" smtId="4294967295">
                <a:solidFill>
                  <a:srgbClr val="333333"/>
                </a:solidFill>
                <a:latin typeface="Arial"/>
              </a:rPr>
              <a:t>svenskspråkigt</a:t>
            </a:r>
            <a:r>
              <a:rPr sz="2900" dirty="0" smtId="4294967295">
                <a:solidFill>
                  <a:srgbClr val="333333"/>
                </a:solidFill>
                <a:latin typeface="Arial"/>
              </a:rPr>
              <a:t> Navigator-</a:t>
            </a:r>
            <a:r>
              <a:rPr sz="2900" dirty="0" err="1" smtId="4294967295">
                <a:solidFill>
                  <a:srgbClr val="333333"/>
                </a:solidFill>
                <a:latin typeface="Arial"/>
              </a:rPr>
              <a:t>samarbetsnätverk</a:t>
            </a:r>
            <a:r>
              <a:rPr sz="2900" dirty="0" smtId="4294967295">
                <a:solidFill>
                  <a:srgbClr val="333333"/>
                </a:solidFill>
                <a:latin typeface="Arial"/>
              </a:rPr>
              <a:t>.</a:t>
            </a:r>
          </a:p>
        </p:txBody>
      </p:sp>
      <p:sp>
        <p:nvSpPr>
          <p:cNvPr id="3" name="New shape"/>
          <p:cNvSpPr/>
          <p:nvPr/>
        </p:nvSpPr>
        <p:spPr>
          <a:xfrm>
            <a:off x="2032000" y="22352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14</a:t>
            </a:r>
          </a:p>
        </p:txBody>
      </p:sp>
      <p:graphicFrame>
        <p:nvGraphicFramePr>
          <p:cNvPr id="4" name="New Table"/>
          <p:cNvGraphicFramePr>
            <a:graphicFrameLocks noGrp="1"/>
          </p:cNvGraphicFramePr>
          <p:nvPr>
            <p:extLst>
              <p:ext uri="{D42A27DB-BD31-4B8C-83A1-F6EECF244321}">
                <p14:modId xmlns:p14="http://schemas.microsoft.com/office/powerpoint/2010/main" val="3841549510"/>
              </p:ext>
            </p:extLst>
          </p:nvPr>
        </p:nvGraphicFramePr>
        <p:xfrm>
          <a:off x="1904998" y="2616200"/>
          <a:ext cx="9492344" cy="1828800"/>
        </p:xfrm>
        <a:graphic>
          <a:graphicData uri="http://schemas.openxmlformats.org/drawingml/2006/table">
            <a:tbl>
              <a:tblPr firstRow="1" bandRow="1"/>
              <a:tblGrid>
                <a:gridCol w="1186543"/>
                <a:gridCol w="1186543"/>
                <a:gridCol w="1186543"/>
                <a:gridCol w="1186543"/>
                <a:gridCol w="1186543"/>
                <a:gridCol w="1186543"/>
                <a:gridCol w="1186543"/>
                <a:gridCol w="1186543"/>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smtId="4294967295">
                          <a:solidFill>
                            <a:srgbClr val="333333"/>
                          </a:solidFill>
                        </a:rPr>
                        <a:t>Medelvärde</a:t>
                      </a: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4</a:t>
                      </a:r>
                    </a:p>
                  </a:txBody>
                  <a:tcPr/>
                </a:tc>
                <a:tc>
                  <a:txBody>
                    <a:bodyPr/>
                    <a:lstStyle/>
                    <a:p>
                      <a:pPr algn="ctr"/>
                      <a:r>
                        <a:rPr sz="1400" b="0" i="0" u="none" smtId="4294967295">
                          <a:solidFill>
                            <a:srgbClr val="333333"/>
                          </a:solidFill>
                        </a:rPr>
                        <a:t>8</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14</a:t>
                      </a:r>
                    </a:p>
                  </a:txBody>
                  <a:tcPr/>
                </a:tc>
                <a:tc>
                  <a:txBody>
                    <a:bodyPr/>
                    <a:lstStyle/>
                    <a:p>
                      <a:pPr algn="ctr"/>
                      <a:r>
                        <a:rPr sz="1400" b="0" i="0" u="none" smtId="4294967295">
                          <a:solidFill>
                            <a:srgbClr val="333333"/>
                          </a:solidFill>
                        </a:rPr>
                        <a:t>3,36</a:t>
                      </a:r>
                    </a:p>
                  </a:txBody>
                  <a:tcPr/>
                </a:tc>
              </a:tr>
              <a:tr h="190500">
                <a:tc vMerge="1">
                  <a:txBody>
                    <a:bodyPr/>
                    <a:lstStyle/>
                    <a:p>
                      <a:endParaRPr/>
                    </a:p>
                  </a:txBody>
                  <a:tcPr/>
                </a:tc>
                <a:tc>
                  <a:txBody>
                    <a:bodyPr/>
                    <a:lstStyle/>
                    <a:p>
                      <a:pPr algn="ctr"/>
                      <a:r>
                        <a:rPr sz="1400" b="0" i="0" u="none" dirty="0" smtClean="0" smtId="4294967295">
                          <a:solidFill>
                            <a:srgbClr val="333333"/>
                          </a:solidFill>
                        </a:rPr>
                        <a:t>7%</a:t>
                      </a:r>
                      <a:endParaRPr sz="1400" b="0" i="0" u="none" dirty="0" smtId="4294967295">
                        <a:solidFill>
                          <a:srgbClr val="333333"/>
                        </a:solidFill>
                      </a:endParaRPr>
                    </a:p>
                  </a:txBody>
                  <a:tcPr>
                    <a:solidFill>
                      <a:srgbClr val="EFEFEF"/>
                    </a:solidFill>
                  </a:tcPr>
                </a:tc>
                <a:tc>
                  <a:txBody>
                    <a:bodyPr/>
                    <a:lstStyle/>
                    <a:p>
                      <a:pPr algn="ctr"/>
                      <a:r>
                        <a:rPr sz="1400" b="0" i="0" u="none" dirty="0" smtClean="0" smtId="4294967295">
                          <a:solidFill>
                            <a:srgbClr val="333333"/>
                          </a:solidFill>
                        </a:rPr>
                        <a:t>7%</a:t>
                      </a:r>
                      <a:endParaRPr sz="1400" b="0"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2</a:t>
                      </a:r>
                      <a:r>
                        <a:rPr lang="fi-FI" sz="1400" b="1" i="0" u="none" dirty="0" smtClean="0" smtId="4294967295">
                          <a:solidFill>
                            <a:srgbClr val="333333"/>
                          </a:solidFill>
                        </a:rPr>
                        <a:t>9</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57%</a:t>
                      </a:r>
                      <a:endParaRPr sz="1400" b="1" i="0" u="none" dirty="0" smtId="4294967295">
                        <a:solidFill>
                          <a:srgbClr val="333333"/>
                        </a:solidFill>
                      </a:endParaRP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1</a:t>
                      </a:r>
                    </a:p>
                  </a:txBody>
                  <a:tcPr/>
                </a:tc>
                <a:tc>
                  <a:txBody>
                    <a:bodyPr/>
                    <a:lstStyle/>
                    <a:p>
                      <a:pPr algn="ctr"/>
                      <a:r>
                        <a:rPr sz="1200" b="0" i="0" u="none" smtId="4294967295"/>
                        <a:t>1</a:t>
                      </a:r>
                    </a:p>
                  </a:txBody>
                  <a:tcPr/>
                </a:tc>
                <a:tc>
                  <a:txBody>
                    <a:bodyPr/>
                    <a:lstStyle/>
                    <a:p>
                      <a:pPr algn="ctr"/>
                      <a:r>
                        <a:rPr sz="1200" b="0" i="0" u="none" smtId="4294967295"/>
                        <a:t>4</a:t>
                      </a:r>
                    </a:p>
                  </a:txBody>
                  <a:tcPr/>
                </a:tc>
                <a:tc>
                  <a:txBody>
                    <a:bodyPr/>
                    <a:lstStyle/>
                    <a:p>
                      <a:pPr algn="ctr"/>
                      <a:r>
                        <a:rPr sz="1200" b="0" i="0" u="none" smtId="4294967295"/>
                        <a:t>8</a:t>
                      </a:r>
                    </a:p>
                  </a:txBody>
                  <a:tcPr/>
                </a:tc>
                <a:tc>
                  <a:txBody>
                    <a:bodyPr/>
                    <a:lstStyle/>
                    <a:p>
                      <a:pPr algn="ctr"/>
                      <a:r>
                        <a:rPr sz="1200" b="0" i="0" u="none" smtId="4294967295"/>
                        <a:t>0</a:t>
                      </a:r>
                    </a:p>
                  </a:txBody>
                  <a:tcPr/>
                </a:tc>
                <a:tc>
                  <a:txBody>
                    <a:bodyPr/>
                    <a:lstStyle/>
                    <a:p>
                      <a:pPr algn="ctr"/>
                      <a:r>
                        <a:rPr sz="1200" b="0" i="0" u="none" smtId="4294967295"/>
                        <a:t>14</a:t>
                      </a:r>
                    </a:p>
                  </a:txBody>
                  <a:tcPr/>
                </a:tc>
                <a:tc>
                  <a:txBody>
                    <a:bodyPr/>
                    <a:lstStyle/>
                    <a:p>
                      <a:pPr algn="ctr"/>
                      <a:r>
                        <a:rPr sz="1200" b="0" i="0" u="none" dirty="0" smtId="4294967295"/>
                        <a:t>3,36</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175023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marL="0" indent="0">
              <a:buNone/>
            </a:pPr>
            <a:r>
              <a:rPr lang="fi-FI" sz="3200" i="1" dirty="0"/>
              <a:t>”</a:t>
            </a:r>
            <a:r>
              <a:rPr lang="fi-FI" sz="3200" i="1" dirty="0" err="1"/>
              <a:t>Bra</a:t>
            </a:r>
            <a:r>
              <a:rPr lang="fi-FI" sz="3200" i="1" dirty="0"/>
              <a:t> </a:t>
            </a:r>
            <a:r>
              <a:rPr lang="fi-FI" sz="3200" i="1" dirty="0" err="1"/>
              <a:t>utvecklingsarbete</a:t>
            </a:r>
            <a:r>
              <a:rPr lang="fi-FI" sz="3200" i="1" dirty="0"/>
              <a:t> </a:t>
            </a:r>
            <a:r>
              <a:rPr lang="fi-FI" sz="3200" i="1" dirty="0" err="1"/>
              <a:t>som</a:t>
            </a:r>
            <a:r>
              <a:rPr lang="fi-FI" sz="3200" i="1" dirty="0"/>
              <a:t> </a:t>
            </a:r>
            <a:r>
              <a:rPr lang="fi-FI" sz="3200" i="1" dirty="0" err="1"/>
              <a:t>borde</a:t>
            </a:r>
            <a:r>
              <a:rPr lang="fi-FI" sz="3200" i="1" dirty="0"/>
              <a:t> </a:t>
            </a:r>
            <a:r>
              <a:rPr lang="fi-FI" sz="3200" i="1" dirty="0" err="1"/>
              <a:t>få</a:t>
            </a:r>
            <a:r>
              <a:rPr lang="fi-FI" sz="3200" i="1" dirty="0"/>
              <a:t> en </a:t>
            </a:r>
            <a:r>
              <a:rPr lang="fi-FI" sz="3200" i="1" dirty="0" err="1"/>
              <a:t>fortsättning</a:t>
            </a:r>
            <a:r>
              <a:rPr lang="fi-FI" sz="3200" i="1" dirty="0"/>
              <a:t> </a:t>
            </a:r>
            <a:r>
              <a:rPr lang="fi-FI" sz="3200" i="1" dirty="0" err="1"/>
              <a:t>och</a:t>
            </a:r>
            <a:r>
              <a:rPr lang="fi-FI" sz="3200" i="1" dirty="0"/>
              <a:t> </a:t>
            </a:r>
            <a:r>
              <a:rPr lang="fi-FI" sz="3200" i="1" dirty="0" err="1"/>
              <a:t>helst</a:t>
            </a:r>
            <a:r>
              <a:rPr lang="fi-FI" sz="3200" i="1" dirty="0"/>
              <a:t> </a:t>
            </a:r>
            <a:r>
              <a:rPr lang="fi-FI" sz="3200" i="1" dirty="0" err="1"/>
              <a:t>betona</a:t>
            </a:r>
            <a:r>
              <a:rPr lang="fi-FI" sz="3200" i="1" dirty="0"/>
              <a:t> </a:t>
            </a:r>
            <a:r>
              <a:rPr lang="fi-FI" sz="3200" i="1" dirty="0" err="1"/>
              <a:t>hur</a:t>
            </a:r>
            <a:r>
              <a:rPr lang="fi-FI" sz="3200" i="1" dirty="0"/>
              <a:t> </a:t>
            </a:r>
            <a:r>
              <a:rPr lang="fi-FI" sz="3200" i="1" dirty="0" err="1"/>
              <a:t>Navigatorn</a:t>
            </a:r>
            <a:r>
              <a:rPr lang="fi-FI" sz="3200" i="1" dirty="0"/>
              <a:t> </a:t>
            </a:r>
            <a:r>
              <a:rPr lang="fi-FI" sz="3200" i="1" dirty="0" err="1"/>
              <a:t>utvecklas</a:t>
            </a:r>
            <a:r>
              <a:rPr lang="fi-FI" sz="3200" i="1" dirty="0"/>
              <a:t> </a:t>
            </a:r>
            <a:r>
              <a:rPr lang="fi-FI" sz="3200" i="1" dirty="0" err="1"/>
              <a:t>på</a:t>
            </a:r>
            <a:r>
              <a:rPr lang="fi-FI" sz="3200" i="1" dirty="0"/>
              <a:t> </a:t>
            </a:r>
            <a:r>
              <a:rPr lang="fi-FI" sz="3200" i="1" dirty="0" err="1"/>
              <a:t>svenska</a:t>
            </a:r>
            <a:r>
              <a:rPr lang="fi-FI" sz="3200" i="1" dirty="0"/>
              <a:t> </a:t>
            </a:r>
            <a:r>
              <a:rPr lang="fi-FI" sz="3200" i="1" dirty="0" err="1"/>
              <a:t>tillsammans</a:t>
            </a:r>
            <a:r>
              <a:rPr lang="fi-FI" sz="3200" i="1" dirty="0"/>
              <a:t> </a:t>
            </a:r>
            <a:r>
              <a:rPr lang="fi-FI" sz="3200" i="1" dirty="0" err="1"/>
              <a:t>med</a:t>
            </a:r>
            <a:r>
              <a:rPr lang="fi-FI" sz="3200" i="1" dirty="0"/>
              <a:t> de </a:t>
            </a:r>
            <a:r>
              <a:rPr lang="fi-FI" sz="3200" i="1" dirty="0" err="1"/>
              <a:t>eventuellt</a:t>
            </a:r>
            <a:r>
              <a:rPr lang="fi-FI" sz="3200" i="1" dirty="0"/>
              <a:t> </a:t>
            </a:r>
            <a:r>
              <a:rPr lang="fi-FI" sz="3200" i="1" dirty="0" err="1"/>
              <a:t>kommande</a:t>
            </a:r>
            <a:r>
              <a:rPr lang="fi-FI" sz="3200" i="1" dirty="0"/>
              <a:t> </a:t>
            </a:r>
            <a:r>
              <a:rPr lang="fi-FI" sz="3200" i="1" dirty="0" err="1"/>
              <a:t>landskapen</a:t>
            </a:r>
            <a:r>
              <a:rPr lang="fi-FI" sz="3200" i="1" dirty="0"/>
              <a:t> </a:t>
            </a:r>
            <a:r>
              <a:rPr lang="fi-FI" sz="3200" i="1" dirty="0" err="1"/>
              <a:t>med</a:t>
            </a:r>
            <a:r>
              <a:rPr lang="fi-FI" sz="3200" i="1" dirty="0"/>
              <a:t> </a:t>
            </a:r>
            <a:r>
              <a:rPr lang="fi-FI" sz="3200" i="1" dirty="0" err="1"/>
              <a:t>Sote-tjänster</a:t>
            </a:r>
            <a:r>
              <a:rPr lang="fi-FI" sz="3200" i="1" dirty="0"/>
              <a:t> </a:t>
            </a:r>
            <a:r>
              <a:rPr lang="fi-FI" sz="3200" i="1" dirty="0" err="1"/>
              <a:t>och</a:t>
            </a:r>
            <a:r>
              <a:rPr lang="fi-FI" sz="3200" i="1" dirty="0"/>
              <a:t> </a:t>
            </a:r>
            <a:r>
              <a:rPr lang="fi-FI" sz="3200" i="1" dirty="0" err="1"/>
              <a:t>eventuell</a:t>
            </a:r>
            <a:r>
              <a:rPr lang="fi-FI" sz="3200" i="1" dirty="0"/>
              <a:t> </a:t>
            </a:r>
            <a:r>
              <a:rPr lang="fi-FI" sz="3200" i="1" dirty="0" err="1"/>
              <a:t>ändring</a:t>
            </a:r>
            <a:r>
              <a:rPr lang="fi-FI" sz="3200" i="1" dirty="0"/>
              <a:t> av </a:t>
            </a:r>
            <a:r>
              <a:rPr lang="fi-FI" sz="3200" i="1" dirty="0" err="1"/>
              <a:t>sysselsättningstjänster</a:t>
            </a:r>
            <a:r>
              <a:rPr lang="fi-FI" sz="3200" i="1" dirty="0"/>
              <a:t> </a:t>
            </a:r>
            <a:r>
              <a:rPr lang="fi-FI" sz="3200" i="1" dirty="0" err="1"/>
              <a:t>mot</a:t>
            </a:r>
            <a:r>
              <a:rPr lang="fi-FI" sz="3200" i="1" dirty="0"/>
              <a:t> </a:t>
            </a:r>
            <a:r>
              <a:rPr lang="fi-FI" sz="3200" i="1" dirty="0" err="1"/>
              <a:t>tillväxttjänster</a:t>
            </a:r>
            <a:r>
              <a:rPr lang="fi-FI" sz="3200" i="1" dirty="0" smtClean="0"/>
              <a:t>.” </a:t>
            </a:r>
            <a:r>
              <a:rPr lang="fi-FI" sz="3200" dirty="0" smtClean="0"/>
              <a:t>(I4)</a:t>
            </a:r>
          </a:p>
          <a:p>
            <a:pPr marL="0" indent="0">
              <a:buNone/>
            </a:pPr>
            <a:endParaRPr lang="fi-FI" sz="3200" dirty="0"/>
          </a:p>
          <a:p>
            <a:pPr marL="0" indent="0">
              <a:buNone/>
            </a:pPr>
            <a:r>
              <a:rPr lang="fi-FI" sz="3200" i="1" dirty="0"/>
              <a:t>”</a:t>
            </a:r>
            <a:r>
              <a:rPr lang="fi-FI" sz="3200" i="1" dirty="0" err="1"/>
              <a:t>Projektet</a:t>
            </a:r>
            <a:r>
              <a:rPr lang="fi-FI" sz="3200" i="1" dirty="0"/>
              <a:t> </a:t>
            </a:r>
            <a:r>
              <a:rPr lang="fi-FI" sz="3200" i="1" dirty="0" err="1"/>
              <a:t>har</a:t>
            </a:r>
            <a:r>
              <a:rPr lang="fi-FI" sz="3200" i="1" dirty="0"/>
              <a:t> i alla </a:t>
            </a:r>
            <a:r>
              <a:rPr lang="fi-FI" sz="3200" i="1" dirty="0" err="1"/>
              <a:t>fall</a:t>
            </a:r>
            <a:r>
              <a:rPr lang="fi-FI" sz="3200" i="1" dirty="0"/>
              <a:t> </a:t>
            </a:r>
            <a:r>
              <a:rPr lang="fi-FI" sz="3200" i="1" dirty="0" err="1"/>
              <a:t>gett</a:t>
            </a:r>
            <a:r>
              <a:rPr lang="fi-FI" sz="3200" i="1" dirty="0"/>
              <a:t> </a:t>
            </a:r>
            <a:r>
              <a:rPr lang="fi-FI" sz="3200" i="1" dirty="0" err="1"/>
              <a:t>verktyg</a:t>
            </a:r>
            <a:r>
              <a:rPr lang="fi-FI" sz="3200" i="1" dirty="0"/>
              <a:t> </a:t>
            </a:r>
            <a:r>
              <a:rPr lang="fi-FI" sz="3200" i="1" dirty="0" err="1"/>
              <a:t>till</a:t>
            </a:r>
            <a:r>
              <a:rPr lang="fi-FI" sz="3200" i="1" dirty="0"/>
              <a:t> </a:t>
            </a:r>
            <a:r>
              <a:rPr lang="fi-FI" sz="3200" i="1" dirty="0" err="1"/>
              <a:t>det</a:t>
            </a:r>
            <a:r>
              <a:rPr lang="fi-FI" sz="3200" i="1" dirty="0" smtClean="0"/>
              <a:t>.” </a:t>
            </a:r>
            <a:r>
              <a:rPr lang="fi-FI" sz="3200" dirty="0" smtClean="0"/>
              <a:t>(I8)</a:t>
            </a:r>
            <a:endParaRPr lang="fi-FI" sz="3200" dirty="0"/>
          </a:p>
          <a:p>
            <a:pPr marL="0" indent="0">
              <a:buNone/>
            </a:pPr>
            <a:endParaRPr lang="fi-FI" sz="3200" dirty="0"/>
          </a:p>
          <a:p>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3975007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2303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err="1" smtClean="0" smtId="4294967295">
                <a:solidFill>
                  <a:srgbClr val="333333"/>
                </a:solidFill>
                <a:latin typeface="Arial"/>
              </a:rPr>
              <a:t>Produkterna</a:t>
            </a:r>
            <a:r>
              <a:rPr sz="2900" dirty="0" smtClean="0" smtId="4294967295">
                <a:solidFill>
                  <a:srgbClr val="333333"/>
                </a:solidFill>
                <a:latin typeface="Arial"/>
              </a:rPr>
              <a:t> </a:t>
            </a:r>
            <a:r>
              <a:rPr sz="2900" dirty="0" err="1" smtId="4294967295">
                <a:solidFill>
                  <a:srgbClr val="333333"/>
                </a:solidFill>
                <a:latin typeface="Arial"/>
              </a:rPr>
              <a:t>som</a:t>
            </a:r>
            <a:r>
              <a:rPr sz="2900" dirty="0" smtId="4294967295">
                <a:solidFill>
                  <a:srgbClr val="333333"/>
                </a:solidFill>
                <a:latin typeface="Arial"/>
              </a:rPr>
              <a:t> </a:t>
            </a:r>
            <a:r>
              <a:rPr sz="2900" dirty="0" err="1" smtId="4294967295">
                <a:solidFill>
                  <a:srgbClr val="333333"/>
                </a:solidFill>
                <a:latin typeface="Arial"/>
              </a:rPr>
              <a:t>produceras</a:t>
            </a:r>
            <a:r>
              <a:rPr sz="2900" dirty="0" smtId="4294967295">
                <a:solidFill>
                  <a:srgbClr val="333333"/>
                </a:solidFill>
                <a:latin typeface="Arial"/>
              </a:rPr>
              <a:t> </a:t>
            </a:r>
            <a:r>
              <a:rPr sz="2900" dirty="0" err="1" smtId="4294967295">
                <a:solidFill>
                  <a:srgbClr val="333333"/>
                </a:solidFill>
                <a:latin typeface="Arial"/>
              </a:rPr>
              <a:t>inom</a:t>
            </a:r>
            <a:r>
              <a:rPr sz="2900" dirty="0" smtId="4294967295">
                <a:solidFill>
                  <a:srgbClr val="333333"/>
                </a:solidFill>
                <a:latin typeface="Arial"/>
              </a:rPr>
              <a:t> ramen </a:t>
            </a:r>
            <a:r>
              <a:rPr sz="2900" dirty="0" err="1" smtId="4294967295">
                <a:solidFill>
                  <a:srgbClr val="333333"/>
                </a:solidFill>
                <a:latin typeface="Arial"/>
              </a:rPr>
              <a:t>för</a:t>
            </a:r>
            <a:r>
              <a:rPr sz="2900" dirty="0" smtId="4294967295">
                <a:solidFill>
                  <a:srgbClr val="333333"/>
                </a:solidFill>
                <a:latin typeface="Arial"/>
              </a:rPr>
              <a:t> </a:t>
            </a:r>
            <a:r>
              <a:rPr sz="2900" dirty="0" err="1" smtId="4294967295">
                <a:solidFill>
                  <a:srgbClr val="333333"/>
                </a:solidFill>
                <a:latin typeface="Arial"/>
              </a:rPr>
              <a:t>projektet</a:t>
            </a:r>
            <a:r>
              <a:rPr sz="2900" dirty="0" smtId="4294967295">
                <a:solidFill>
                  <a:srgbClr val="333333"/>
                </a:solidFill>
                <a:latin typeface="Arial"/>
              </a:rPr>
              <a:t> (</a:t>
            </a:r>
            <a:r>
              <a:rPr sz="2900" dirty="0" err="1" smtId="4294967295">
                <a:solidFill>
                  <a:srgbClr val="333333"/>
                </a:solidFill>
                <a:latin typeface="Arial"/>
              </a:rPr>
              <a:t>servicekarta</a:t>
            </a:r>
            <a:r>
              <a:rPr sz="2900" dirty="0" smtId="4294967295">
                <a:solidFill>
                  <a:srgbClr val="333333"/>
                </a:solidFill>
                <a:latin typeface="Arial"/>
              </a:rPr>
              <a:t> </a:t>
            </a:r>
            <a:r>
              <a:rPr sz="2900" dirty="0" err="1" smtId="4294967295">
                <a:solidFill>
                  <a:srgbClr val="333333"/>
                </a:solidFill>
                <a:latin typeface="Arial"/>
              </a:rPr>
              <a:t>och</a:t>
            </a:r>
            <a:r>
              <a:rPr sz="2900" dirty="0" smtId="4294967295">
                <a:solidFill>
                  <a:srgbClr val="333333"/>
                </a:solidFill>
                <a:latin typeface="Arial"/>
              </a:rPr>
              <a:t> </a:t>
            </a:r>
            <a:r>
              <a:rPr sz="2900" dirty="0" err="1" smtId="4294967295">
                <a:solidFill>
                  <a:srgbClr val="333333"/>
                </a:solidFill>
                <a:latin typeface="Arial"/>
              </a:rPr>
              <a:t>serviceprocessbeskrivning</a:t>
            </a:r>
            <a:r>
              <a:rPr sz="2900" dirty="0" smtId="4294967295">
                <a:solidFill>
                  <a:srgbClr val="333333"/>
                </a:solidFill>
                <a:latin typeface="Arial"/>
              </a:rPr>
              <a:t>) </a:t>
            </a:r>
            <a:r>
              <a:rPr sz="2900" dirty="0" err="1" smtId="4294967295">
                <a:solidFill>
                  <a:srgbClr val="333333"/>
                </a:solidFill>
                <a:latin typeface="Arial"/>
              </a:rPr>
              <a:t>kommer</a:t>
            </a:r>
            <a:r>
              <a:rPr sz="2900" dirty="0" smtId="4294967295">
                <a:solidFill>
                  <a:srgbClr val="333333"/>
                </a:solidFill>
                <a:latin typeface="Arial"/>
              </a:rPr>
              <a:t>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stödja</a:t>
            </a:r>
            <a:r>
              <a:rPr sz="2900" dirty="0" smtId="4294967295">
                <a:solidFill>
                  <a:srgbClr val="333333"/>
                </a:solidFill>
                <a:latin typeface="Arial"/>
              </a:rPr>
              <a:t> </a:t>
            </a:r>
            <a:r>
              <a:rPr sz="2900" dirty="0" err="1" smtId="4294967295">
                <a:solidFill>
                  <a:srgbClr val="333333"/>
                </a:solidFill>
                <a:latin typeface="Arial"/>
              </a:rPr>
              <a:t>mig</a:t>
            </a:r>
            <a:r>
              <a:rPr sz="2900" dirty="0" smtId="4294967295">
                <a:solidFill>
                  <a:srgbClr val="333333"/>
                </a:solidFill>
                <a:latin typeface="Arial"/>
              </a:rPr>
              <a:t> </a:t>
            </a:r>
            <a:r>
              <a:rPr sz="2900" dirty="0" err="1" smtId="4294967295">
                <a:solidFill>
                  <a:srgbClr val="333333"/>
                </a:solidFill>
                <a:latin typeface="Arial"/>
              </a:rPr>
              <a:t>i</a:t>
            </a:r>
            <a:r>
              <a:rPr sz="2900" dirty="0" smtId="4294967295">
                <a:solidFill>
                  <a:srgbClr val="333333"/>
                </a:solidFill>
                <a:latin typeface="Arial"/>
              </a:rPr>
              <a:t> mitt </a:t>
            </a:r>
            <a:r>
              <a:rPr sz="2900" dirty="0" err="1" smtId="4294967295">
                <a:solidFill>
                  <a:srgbClr val="333333"/>
                </a:solidFill>
                <a:latin typeface="Arial"/>
              </a:rPr>
              <a:t>praktiska</a:t>
            </a:r>
            <a:r>
              <a:rPr sz="2900" dirty="0" smtId="4294967295">
                <a:solidFill>
                  <a:srgbClr val="333333"/>
                </a:solidFill>
                <a:latin typeface="Arial"/>
              </a:rPr>
              <a:t> </a:t>
            </a:r>
            <a:r>
              <a:rPr sz="2900" dirty="0" err="1" smtId="4294967295">
                <a:solidFill>
                  <a:srgbClr val="333333"/>
                </a:solidFill>
                <a:latin typeface="Arial"/>
              </a:rPr>
              <a:t>arbete</a:t>
            </a:r>
            <a:r>
              <a:rPr sz="2900" dirty="0" smtId="4294967295">
                <a:solidFill>
                  <a:srgbClr val="333333"/>
                </a:solidFill>
                <a:latin typeface="Arial"/>
              </a:rPr>
              <a:t> (</a:t>
            </a:r>
            <a:r>
              <a:rPr sz="2900" dirty="0" err="1" smtId="4294967295">
                <a:solidFill>
                  <a:srgbClr val="333333"/>
                </a:solidFill>
                <a:latin typeface="Arial"/>
              </a:rPr>
              <a:t>gäller</a:t>
            </a:r>
            <a:r>
              <a:rPr sz="2900" dirty="0" smtId="4294967295">
                <a:solidFill>
                  <a:srgbClr val="333333"/>
                </a:solidFill>
                <a:latin typeface="Arial"/>
              </a:rPr>
              <a:t> </a:t>
            </a:r>
            <a:r>
              <a:rPr sz="2900" dirty="0" err="1" smtId="4294967295">
                <a:solidFill>
                  <a:srgbClr val="333333"/>
                </a:solidFill>
                <a:latin typeface="Arial"/>
              </a:rPr>
              <a:t>professionella</a:t>
            </a:r>
            <a:r>
              <a:rPr sz="2900" dirty="0" smtId="4294967295">
                <a:solidFill>
                  <a:srgbClr val="333333"/>
                </a:solidFill>
                <a:latin typeface="Arial"/>
              </a:rPr>
              <a:t>) </a:t>
            </a:r>
            <a:r>
              <a:rPr sz="2900" dirty="0" err="1" smtId="4294967295">
                <a:solidFill>
                  <a:srgbClr val="333333"/>
                </a:solidFill>
                <a:latin typeface="Arial"/>
              </a:rPr>
              <a:t>eller</a:t>
            </a:r>
            <a:r>
              <a:rPr sz="2900" dirty="0" smtId="4294967295">
                <a:solidFill>
                  <a:srgbClr val="333333"/>
                </a:solidFill>
                <a:latin typeface="Arial"/>
              </a:rPr>
              <a:t> </a:t>
            </a:r>
            <a:r>
              <a:rPr sz="2900" dirty="0" err="1" smtId="4294967295">
                <a:solidFill>
                  <a:srgbClr val="333333"/>
                </a:solidFill>
                <a:latin typeface="Arial"/>
              </a:rPr>
              <a:t>i</a:t>
            </a:r>
            <a:r>
              <a:rPr sz="2900" dirty="0" smtId="4294967295">
                <a:solidFill>
                  <a:srgbClr val="333333"/>
                </a:solidFill>
                <a:latin typeface="Arial"/>
              </a:rPr>
              <a:t> min </a:t>
            </a:r>
            <a:r>
              <a:rPr sz="2900" dirty="0" err="1" smtId="4294967295">
                <a:solidFill>
                  <a:srgbClr val="333333"/>
                </a:solidFill>
                <a:latin typeface="Arial"/>
              </a:rPr>
              <a:t>vardag</a:t>
            </a:r>
            <a:r>
              <a:rPr sz="2900" dirty="0" smtId="4294967295">
                <a:solidFill>
                  <a:srgbClr val="333333"/>
                </a:solidFill>
                <a:latin typeface="Arial"/>
              </a:rPr>
              <a:t> </a:t>
            </a:r>
            <a:r>
              <a:rPr sz="2900" dirty="0" err="1" smtId="4294967295">
                <a:solidFill>
                  <a:srgbClr val="333333"/>
                </a:solidFill>
                <a:latin typeface="Arial"/>
              </a:rPr>
              <a:t>som</a:t>
            </a:r>
            <a:r>
              <a:rPr sz="2900" dirty="0" smtId="4294967295">
                <a:solidFill>
                  <a:srgbClr val="333333"/>
                </a:solidFill>
                <a:latin typeface="Arial"/>
              </a:rPr>
              <a:t> </a:t>
            </a:r>
            <a:r>
              <a:rPr sz="2900" dirty="0" err="1" smtId="4294967295">
                <a:solidFill>
                  <a:srgbClr val="333333"/>
                </a:solidFill>
                <a:latin typeface="Arial"/>
              </a:rPr>
              <a:t>servicebrukare</a:t>
            </a:r>
            <a:r>
              <a:rPr sz="2900" dirty="0" smtId="4294967295">
                <a:solidFill>
                  <a:srgbClr val="333333"/>
                </a:solidFill>
                <a:latin typeface="Arial"/>
              </a:rPr>
              <a:t>.</a:t>
            </a:r>
          </a:p>
        </p:txBody>
      </p:sp>
      <p:sp>
        <p:nvSpPr>
          <p:cNvPr id="3" name="New shape"/>
          <p:cNvSpPr/>
          <p:nvPr/>
        </p:nvSpPr>
        <p:spPr>
          <a:xfrm>
            <a:off x="2032000" y="26797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14</a:t>
            </a:r>
          </a:p>
        </p:txBody>
      </p:sp>
      <p:graphicFrame>
        <p:nvGraphicFramePr>
          <p:cNvPr id="4" name="New Table"/>
          <p:cNvGraphicFramePr>
            <a:graphicFrameLocks noGrp="1"/>
          </p:cNvGraphicFramePr>
          <p:nvPr>
            <p:extLst>
              <p:ext uri="{D42A27DB-BD31-4B8C-83A1-F6EECF244321}">
                <p14:modId xmlns:p14="http://schemas.microsoft.com/office/powerpoint/2010/main" val="3077223323"/>
              </p:ext>
            </p:extLst>
          </p:nvPr>
        </p:nvGraphicFramePr>
        <p:xfrm>
          <a:off x="1905000" y="3060700"/>
          <a:ext cx="9459688" cy="1828800"/>
        </p:xfrm>
        <a:graphic>
          <a:graphicData uri="http://schemas.openxmlformats.org/drawingml/2006/table">
            <a:tbl>
              <a:tblPr firstRow="1" bandRow="1"/>
              <a:tblGrid>
                <a:gridCol w="1182461"/>
                <a:gridCol w="1182461"/>
                <a:gridCol w="1182461"/>
                <a:gridCol w="1182461"/>
                <a:gridCol w="1182461"/>
                <a:gridCol w="1182461"/>
                <a:gridCol w="1182461"/>
                <a:gridCol w="1182461"/>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smtId="4294967295">
                          <a:solidFill>
                            <a:srgbClr val="333333"/>
                          </a:solidFill>
                        </a:rPr>
                        <a:t>Medelvärde</a:t>
                      </a: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3</a:t>
                      </a:r>
                    </a:p>
                  </a:txBody>
                  <a:tcPr/>
                </a:tc>
                <a:tc>
                  <a:txBody>
                    <a:bodyPr/>
                    <a:lstStyle/>
                    <a:p>
                      <a:pPr algn="ctr"/>
                      <a:r>
                        <a:rPr sz="1400" b="0" i="0" u="none" smtId="4294967295">
                          <a:solidFill>
                            <a:srgbClr val="333333"/>
                          </a:solidFill>
                        </a:rPr>
                        <a:t>5</a:t>
                      </a:r>
                    </a:p>
                  </a:txBody>
                  <a:tcPr/>
                </a:tc>
                <a:tc>
                  <a:txBody>
                    <a:bodyPr/>
                    <a:lstStyle/>
                    <a:p>
                      <a:pPr algn="ctr"/>
                      <a:r>
                        <a:rPr sz="1400" b="0" i="0" u="none" smtId="4294967295">
                          <a:solidFill>
                            <a:srgbClr val="333333"/>
                          </a:solidFill>
                        </a:rPr>
                        <a:t>5</a:t>
                      </a:r>
                    </a:p>
                  </a:txBody>
                  <a:tcPr/>
                </a:tc>
                <a:tc>
                  <a:txBody>
                    <a:bodyPr/>
                    <a:lstStyle/>
                    <a:p>
                      <a:pPr algn="ctr"/>
                      <a:r>
                        <a:rPr sz="1400" b="0" i="0" u="none" smtId="4294967295">
                          <a:solidFill>
                            <a:srgbClr val="333333"/>
                          </a:solidFill>
                        </a:rPr>
                        <a:t>14</a:t>
                      </a:r>
                    </a:p>
                  </a:txBody>
                  <a:tcPr/>
                </a:tc>
                <a:tc>
                  <a:txBody>
                    <a:bodyPr/>
                    <a:lstStyle/>
                    <a:p>
                      <a:pPr algn="ctr"/>
                      <a:r>
                        <a:rPr sz="1400" b="0" i="0" u="none" smtId="4294967295">
                          <a:solidFill>
                            <a:srgbClr val="333333"/>
                          </a:solidFill>
                        </a:rPr>
                        <a:t>3,93</a:t>
                      </a:r>
                    </a:p>
                  </a:txBody>
                  <a:tcPr/>
                </a:tc>
              </a:tr>
              <a:tr h="190500">
                <a:tc vMerge="1">
                  <a:txBody>
                    <a:bodyPr/>
                    <a:lstStyle/>
                    <a:p>
                      <a:endParaRPr/>
                    </a:p>
                  </a:txBody>
                  <a:tcPr/>
                </a:tc>
                <a:tc>
                  <a:txBody>
                    <a:bodyPr/>
                    <a:lstStyle/>
                    <a:p>
                      <a:pPr algn="ctr"/>
                      <a:r>
                        <a:rPr sz="1400" b="0" i="0" u="none" dirty="0" smtClean="0" smtId="4294967295">
                          <a:solidFill>
                            <a:srgbClr val="333333"/>
                          </a:solidFill>
                        </a:rPr>
                        <a:t>7%</a:t>
                      </a:r>
                      <a:endParaRPr sz="1400" b="0" i="0" u="none" dirty="0" smtId="4294967295">
                        <a:solidFill>
                          <a:srgbClr val="333333"/>
                        </a:solidFill>
                      </a:endParaRP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dirty="0" smtClean="0" smtId="4294967295">
                          <a:solidFill>
                            <a:srgbClr val="333333"/>
                          </a:solidFill>
                        </a:rPr>
                        <a:t>21%</a:t>
                      </a:r>
                      <a:endParaRPr sz="1400" b="0"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6</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6</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1</a:t>
                      </a:r>
                    </a:p>
                  </a:txBody>
                  <a:tcPr/>
                </a:tc>
                <a:tc>
                  <a:txBody>
                    <a:bodyPr/>
                    <a:lstStyle/>
                    <a:p>
                      <a:pPr algn="ctr"/>
                      <a:r>
                        <a:rPr sz="1200" b="0" i="0" u="none" smtId="4294967295"/>
                        <a:t>0</a:t>
                      </a:r>
                    </a:p>
                  </a:txBody>
                  <a:tcPr/>
                </a:tc>
                <a:tc>
                  <a:txBody>
                    <a:bodyPr/>
                    <a:lstStyle/>
                    <a:p>
                      <a:pPr algn="ctr"/>
                      <a:r>
                        <a:rPr sz="1200" b="0" i="0" u="none" smtId="4294967295"/>
                        <a:t>3</a:t>
                      </a:r>
                    </a:p>
                  </a:txBody>
                  <a:tcPr/>
                </a:tc>
                <a:tc>
                  <a:txBody>
                    <a:bodyPr/>
                    <a:lstStyle/>
                    <a:p>
                      <a:pPr algn="ctr"/>
                      <a:r>
                        <a:rPr sz="1200" b="0" i="0" u="none" smtId="4294967295"/>
                        <a:t>5</a:t>
                      </a:r>
                    </a:p>
                  </a:txBody>
                  <a:tcPr/>
                </a:tc>
                <a:tc>
                  <a:txBody>
                    <a:bodyPr/>
                    <a:lstStyle/>
                    <a:p>
                      <a:pPr algn="ctr"/>
                      <a:r>
                        <a:rPr sz="1200" b="0" i="0" u="none" smtId="4294967295"/>
                        <a:t>5</a:t>
                      </a:r>
                    </a:p>
                  </a:txBody>
                  <a:tcPr/>
                </a:tc>
                <a:tc>
                  <a:txBody>
                    <a:bodyPr/>
                    <a:lstStyle/>
                    <a:p>
                      <a:pPr algn="ctr"/>
                      <a:r>
                        <a:rPr sz="1200" b="0" i="0" u="none" smtId="4294967295"/>
                        <a:t>14</a:t>
                      </a:r>
                    </a:p>
                  </a:txBody>
                  <a:tcPr/>
                </a:tc>
                <a:tc>
                  <a:txBody>
                    <a:bodyPr/>
                    <a:lstStyle/>
                    <a:p>
                      <a:pPr algn="ctr"/>
                      <a:r>
                        <a:rPr sz="1200" b="0" i="0" u="none" dirty="0" smtId="4294967295"/>
                        <a:t>3,93</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1858534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381001"/>
            <a:ext cx="8144265" cy="976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smtClean="0" smtId="4294967295">
                <a:solidFill>
                  <a:srgbClr val="333333"/>
                </a:solidFill>
                <a:latin typeface="Arial"/>
              </a:rPr>
              <a:t>Jag </a:t>
            </a:r>
            <a:r>
              <a:rPr sz="2900" dirty="0" err="1" smtId="4294967295">
                <a:solidFill>
                  <a:srgbClr val="333333"/>
                </a:solidFill>
                <a:latin typeface="Arial"/>
              </a:rPr>
              <a:t>känner</a:t>
            </a:r>
            <a:r>
              <a:rPr sz="2900" dirty="0" smtId="4294967295">
                <a:solidFill>
                  <a:srgbClr val="333333"/>
                </a:solidFill>
                <a:latin typeface="Arial"/>
              </a:rPr>
              <a:t> </a:t>
            </a:r>
            <a:r>
              <a:rPr sz="2900" dirty="0" err="1" smtId="4294967295">
                <a:solidFill>
                  <a:srgbClr val="333333"/>
                </a:solidFill>
                <a:latin typeface="Arial"/>
              </a:rPr>
              <a:t>mig</a:t>
            </a:r>
            <a:r>
              <a:rPr sz="2900" dirty="0" smtId="4294967295">
                <a:solidFill>
                  <a:srgbClr val="333333"/>
                </a:solidFill>
                <a:latin typeface="Arial"/>
              </a:rPr>
              <a:t> </a:t>
            </a:r>
            <a:r>
              <a:rPr sz="2900" dirty="0" err="1" smtId="4294967295">
                <a:solidFill>
                  <a:srgbClr val="333333"/>
                </a:solidFill>
                <a:latin typeface="Arial"/>
              </a:rPr>
              <a:t>motiverad</a:t>
            </a:r>
            <a:r>
              <a:rPr sz="2900" dirty="0" smtId="4294967295">
                <a:solidFill>
                  <a:srgbClr val="333333"/>
                </a:solidFill>
                <a:latin typeface="Arial"/>
              </a:rPr>
              <a:t> </a:t>
            </a:r>
            <a:r>
              <a:rPr sz="2900" dirty="0" err="1" smtId="4294967295">
                <a:solidFill>
                  <a:srgbClr val="333333"/>
                </a:solidFill>
                <a:latin typeface="Arial"/>
              </a:rPr>
              <a:t>att</a:t>
            </a:r>
            <a:r>
              <a:rPr sz="2900" dirty="0" smtId="4294967295">
                <a:solidFill>
                  <a:srgbClr val="333333"/>
                </a:solidFill>
                <a:latin typeface="Arial"/>
              </a:rPr>
              <a:t> </a:t>
            </a:r>
            <a:r>
              <a:rPr sz="2900" dirty="0" err="1" smtId="4294967295">
                <a:solidFill>
                  <a:srgbClr val="333333"/>
                </a:solidFill>
                <a:latin typeface="Arial"/>
              </a:rPr>
              <a:t>fortsätta</a:t>
            </a:r>
            <a:r>
              <a:rPr sz="2900" dirty="0" smtId="4294967295">
                <a:solidFill>
                  <a:srgbClr val="333333"/>
                </a:solidFill>
                <a:latin typeface="Arial"/>
              </a:rPr>
              <a:t> </a:t>
            </a:r>
            <a:r>
              <a:rPr sz="2900" dirty="0" err="1" smtId="4294967295">
                <a:solidFill>
                  <a:srgbClr val="333333"/>
                </a:solidFill>
                <a:latin typeface="Arial"/>
              </a:rPr>
              <a:t>samarbetet</a:t>
            </a:r>
            <a:r>
              <a:rPr sz="2900" dirty="0" smtId="4294967295">
                <a:solidFill>
                  <a:srgbClr val="333333"/>
                </a:solidFill>
                <a:latin typeface="Arial"/>
              </a:rPr>
              <a:t> med </a:t>
            </a:r>
            <a:r>
              <a:rPr sz="2900" dirty="0" err="1" smtId="4294967295">
                <a:solidFill>
                  <a:srgbClr val="333333"/>
                </a:solidFill>
                <a:latin typeface="Arial"/>
              </a:rPr>
              <a:t>nätverket</a:t>
            </a:r>
            <a:r>
              <a:rPr sz="2900" dirty="0" smtId="4294967295">
                <a:solidFill>
                  <a:srgbClr val="333333"/>
                </a:solidFill>
                <a:latin typeface="Arial"/>
              </a:rPr>
              <a:t> </a:t>
            </a:r>
            <a:r>
              <a:rPr sz="2900" dirty="0" err="1" smtId="4294967295">
                <a:solidFill>
                  <a:srgbClr val="333333"/>
                </a:solidFill>
                <a:latin typeface="Arial"/>
              </a:rPr>
              <a:t>som</a:t>
            </a:r>
            <a:r>
              <a:rPr sz="2900" dirty="0" smtId="4294967295">
                <a:solidFill>
                  <a:srgbClr val="333333"/>
                </a:solidFill>
                <a:latin typeface="Arial"/>
              </a:rPr>
              <a:t> </a:t>
            </a:r>
            <a:r>
              <a:rPr sz="2900" dirty="0" err="1" smtId="4294967295">
                <a:solidFill>
                  <a:srgbClr val="333333"/>
                </a:solidFill>
                <a:latin typeface="Arial"/>
              </a:rPr>
              <a:t>skapats</a:t>
            </a:r>
            <a:r>
              <a:rPr sz="2900" dirty="0" smtId="4294967295">
                <a:solidFill>
                  <a:srgbClr val="333333"/>
                </a:solidFill>
                <a:latin typeface="Arial"/>
              </a:rPr>
              <a:t>.</a:t>
            </a:r>
          </a:p>
        </p:txBody>
      </p:sp>
      <p:sp>
        <p:nvSpPr>
          <p:cNvPr id="3" name="New shape"/>
          <p:cNvSpPr/>
          <p:nvPr/>
        </p:nvSpPr>
        <p:spPr>
          <a:xfrm>
            <a:off x="2032000" y="13462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14</a:t>
            </a:r>
          </a:p>
        </p:txBody>
      </p:sp>
      <p:graphicFrame>
        <p:nvGraphicFramePr>
          <p:cNvPr id="4" name="New Table"/>
          <p:cNvGraphicFramePr>
            <a:graphicFrameLocks noGrp="1"/>
          </p:cNvGraphicFramePr>
          <p:nvPr>
            <p:extLst>
              <p:ext uri="{D42A27DB-BD31-4B8C-83A1-F6EECF244321}">
                <p14:modId xmlns:p14="http://schemas.microsoft.com/office/powerpoint/2010/main" val="340174255"/>
              </p:ext>
            </p:extLst>
          </p:nvPr>
        </p:nvGraphicFramePr>
        <p:xfrm>
          <a:off x="1905000" y="1727200"/>
          <a:ext cx="9535888" cy="1828800"/>
        </p:xfrm>
        <a:graphic>
          <a:graphicData uri="http://schemas.openxmlformats.org/drawingml/2006/table">
            <a:tbl>
              <a:tblPr firstRow="1" bandRow="1"/>
              <a:tblGrid>
                <a:gridCol w="1191986"/>
                <a:gridCol w="1191986"/>
                <a:gridCol w="1191986"/>
                <a:gridCol w="1191986"/>
                <a:gridCol w="1191986"/>
                <a:gridCol w="1191986"/>
                <a:gridCol w="1191986"/>
                <a:gridCol w="1191986"/>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smtId="4294967295">
                          <a:solidFill>
                            <a:srgbClr val="333333"/>
                          </a:solidFill>
                        </a:rPr>
                        <a:t>Medelvärde</a:t>
                      </a: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5</a:t>
                      </a:r>
                    </a:p>
                  </a:txBody>
                  <a:tcPr/>
                </a:tc>
                <a:tc>
                  <a:txBody>
                    <a:bodyPr/>
                    <a:lstStyle/>
                    <a:p>
                      <a:pPr algn="ctr"/>
                      <a:r>
                        <a:rPr sz="1400" b="0" i="0" u="none" smtId="4294967295">
                          <a:solidFill>
                            <a:srgbClr val="333333"/>
                          </a:solidFill>
                        </a:rPr>
                        <a:t>7</a:t>
                      </a:r>
                    </a:p>
                  </a:txBody>
                  <a:tcPr/>
                </a:tc>
                <a:tc>
                  <a:txBody>
                    <a:bodyPr/>
                    <a:lstStyle/>
                    <a:p>
                      <a:pPr algn="ctr"/>
                      <a:r>
                        <a:rPr sz="1400" b="0" i="0" u="none" smtId="4294967295">
                          <a:solidFill>
                            <a:srgbClr val="333333"/>
                          </a:solidFill>
                        </a:rPr>
                        <a:t>14</a:t>
                      </a:r>
                    </a:p>
                  </a:txBody>
                  <a:tcPr/>
                </a:tc>
                <a:tc>
                  <a:txBody>
                    <a:bodyPr/>
                    <a:lstStyle/>
                    <a:p>
                      <a:pPr algn="ctr"/>
                      <a:r>
                        <a:rPr sz="1400" b="0" i="0" u="none" smtId="4294967295">
                          <a:solidFill>
                            <a:srgbClr val="333333"/>
                          </a:solidFill>
                        </a:rPr>
                        <a:t>4,29</a:t>
                      </a:r>
                    </a:p>
                  </a:txBody>
                  <a:tcPr/>
                </a:tc>
              </a:tr>
              <a:tr h="190500">
                <a:tc vMerge="1">
                  <a:txBody>
                    <a:bodyPr/>
                    <a:lstStyle/>
                    <a:p>
                      <a:endParaRPr/>
                    </a:p>
                  </a:txBody>
                  <a:tcPr/>
                </a:tc>
                <a:tc>
                  <a:txBody>
                    <a:bodyPr/>
                    <a:lstStyle/>
                    <a:p>
                      <a:pPr algn="ctr"/>
                      <a:r>
                        <a:rPr sz="1400" b="0" i="0" u="none" smtId="4294967295">
                          <a:solidFill>
                            <a:srgbClr val="333333"/>
                          </a:solidFill>
                        </a:rPr>
                        <a:t>0%</a:t>
                      </a:r>
                    </a:p>
                  </a:txBody>
                  <a:tcPr>
                    <a:solidFill>
                      <a:srgbClr val="EFEFEF"/>
                    </a:solidFill>
                  </a:tcPr>
                </a:tc>
                <a:tc>
                  <a:txBody>
                    <a:bodyPr/>
                    <a:lstStyle/>
                    <a:p>
                      <a:pPr algn="ctr"/>
                      <a:r>
                        <a:rPr sz="1400" b="0" i="0" u="none" dirty="0" smtClean="0" smtId="4294967295">
                          <a:solidFill>
                            <a:srgbClr val="333333"/>
                          </a:solidFill>
                        </a:rPr>
                        <a:t>7%</a:t>
                      </a:r>
                      <a:endParaRPr sz="1400" b="0" i="0" u="none" dirty="0" smtId="4294967295">
                        <a:solidFill>
                          <a:srgbClr val="333333"/>
                        </a:solidFill>
                      </a:endParaRPr>
                    </a:p>
                  </a:txBody>
                  <a:tcPr>
                    <a:solidFill>
                      <a:srgbClr val="EFEFEF"/>
                    </a:solidFill>
                  </a:tcPr>
                </a:tc>
                <a:tc>
                  <a:txBody>
                    <a:bodyPr/>
                    <a:lstStyle/>
                    <a:p>
                      <a:pPr algn="ctr"/>
                      <a:r>
                        <a:rPr sz="1400" b="0" i="0" u="none" dirty="0" smtClean="0" smtId="4294967295">
                          <a:solidFill>
                            <a:srgbClr val="333333"/>
                          </a:solidFill>
                        </a:rPr>
                        <a:t>7%</a:t>
                      </a:r>
                      <a:endParaRPr sz="1400" b="0"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6</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Id="4294967295">
                          <a:solidFill>
                            <a:srgbClr val="333333"/>
                          </a:solidFill>
                        </a:rPr>
                        <a:t>50%</a:t>
                      </a: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0</a:t>
                      </a:r>
                    </a:p>
                  </a:txBody>
                  <a:tcPr/>
                </a:tc>
                <a:tc>
                  <a:txBody>
                    <a:bodyPr/>
                    <a:lstStyle/>
                    <a:p>
                      <a:pPr algn="ctr"/>
                      <a:r>
                        <a:rPr sz="1200" b="0" i="0" u="none" smtId="4294967295"/>
                        <a:t>1</a:t>
                      </a:r>
                    </a:p>
                  </a:txBody>
                  <a:tcPr/>
                </a:tc>
                <a:tc>
                  <a:txBody>
                    <a:bodyPr/>
                    <a:lstStyle/>
                    <a:p>
                      <a:pPr algn="ctr"/>
                      <a:r>
                        <a:rPr sz="1200" b="0" i="0" u="none" smtId="4294967295"/>
                        <a:t>1</a:t>
                      </a:r>
                    </a:p>
                  </a:txBody>
                  <a:tcPr/>
                </a:tc>
                <a:tc>
                  <a:txBody>
                    <a:bodyPr/>
                    <a:lstStyle/>
                    <a:p>
                      <a:pPr algn="ctr"/>
                      <a:r>
                        <a:rPr sz="1200" b="0" i="0" u="none" smtId="4294967295"/>
                        <a:t>5</a:t>
                      </a:r>
                    </a:p>
                  </a:txBody>
                  <a:tcPr/>
                </a:tc>
                <a:tc>
                  <a:txBody>
                    <a:bodyPr/>
                    <a:lstStyle/>
                    <a:p>
                      <a:pPr algn="ctr"/>
                      <a:r>
                        <a:rPr sz="1200" b="0" i="0" u="none" smtId="4294967295"/>
                        <a:t>7</a:t>
                      </a:r>
                    </a:p>
                  </a:txBody>
                  <a:tcPr/>
                </a:tc>
                <a:tc>
                  <a:txBody>
                    <a:bodyPr/>
                    <a:lstStyle/>
                    <a:p>
                      <a:pPr algn="ctr"/>
                      <a:r>
                        <a:rPr sz="1200" b="0" i="0" u="none" smtId="4294967295"/>
                        <a:t>14</a:t>
                      </a:r>
                    </a:p>
                  </a:txBody>
                  <a:tcPr/>
                </a:tc>
                <a:tc>
                  <a:txBody>
                    <a:bodyPr/>
                    <a:lstStyle/>
                    <a:p>
                      <a:pPr algn="ctr"/>
                      <a:r>
                        <a:rPr sz="1200" b="0" i="0" u="none" dirty="0" smtId="4294967295"/>
                        <a:t>4,29</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45112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32001" y="599864"/>
            <a:ext cx="8144265" cy="538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900" dirty="0" err="1" smtClean="0" smtId="4294967295">
                <a:solidFill>
                  <a:srgbClr val="333333"/>
                </a:solidFill>
                <a:latin typeface="Arial"/>
              </a:rPr>
              <a:t>Nätverksarbetet</a:t>
            </a:r>
            <a:r>
              <a:rPr sz="2900" dirty="0" smtClean="0" smtId="4294967295">
                <a:solidFill>
                  <a:srgbClr val="333333"/>
                </a:solidFill>
                <a:latin typeface="Arial"/>
              </a:rPr>
              <a:t> </a:t>
            </a:r>
            <a:r>
              <a:rPr sz="2900" dirty="0" err="1" smtId="4294967295">
                <a:solidFill>
                  <a:srgbClr val="333333"/>
                </a:solidFill>
                <a:latin typeface="Arial"/>
              </a:rPr>
              <a:t>är</a:t>
            </a:r>
            <a:r>
              <a:rPr sz="2900" dirty="0" smtId="4294967295">
                <a:solidFill>
                  <a:srgbClr val="333333"/>
                </a:solidFill>
                <a:latin typeface="Arial"/>
              </a:rPr>
              <a:t> </a:t>
            </a:r>
            <a:r>
              <a:rPr sz="2900" dirty="0" err="1" smtId="4294967295">
                <a:solidFill>
                  <a:srgbClr val="333333"/>
                </a:solidFill>
                <a:latin typeface="Arial"/>
              </a:rPr>
              <a:t>väl</a:t>
            </a:r>
            <a:r>
              <a:rPr sz="2900" dirty="0" smtId="4294967295">
                <a:solidFill>
                  <a:srgbClr val="333333"/>
                </a:solidFill>
                <a:latin typeface="Arial"/>
              </a:rPr>
              <a:t> </a:t>
            </a:r>
            <a:r>
              <a:rPr sz="2900" dirty="0" err="1" smtId="4294967295">
                <a:solidFill>
                  <a:srgbClr val="333333"/>
                </a:solidFill>
                <a:latin typeface="Arial"/>
              </a:rPr>
              <a:t>förankrat</a:t>
            </a:r>
            <a:r>
              <a:rPr sz="2900" dirty="0" smtId="4294967295">
                <a:solidFill>
                  <a:srgbClr val="333333"/>
                </a:solidFill>
                <a:latin typeface="Arial"/>
              </a:rPr>
              <a:t> </a:t>
            </a:r>
            <a:r>
              <a:rPr sz="2900" dirty="0" err="1" smtId="4294967295">
                <a:solidFill>
                  <a:srgbClr val="333333"/>
                </a:solidFill>
                <a:latin typeface="Arial"/>
              </a:rPr>
              <a:t>i</a:t>
            </a:r>
            <a:r>
              <a:rPr sz="2900" dirty="0" smtId="4294967295">
                <a:solidFill>
                  <a:srgbClr val="333333"/>
                </a:solidFill>
                <a:latin typeface="Arial"/>
              </a:rPr>
              <a:t> </a:t>
            </a:r>
            <a:r>
              <a:rPr sz="2900" dirty="0" err="1" smtId="4294967295">
                <a:solidFill>
                  <a:srgbClr val="333333"/>
                </a:solidFill>
                <a:latin typeface="Arial"/>
              </a:rPr>
              <a:t>ledningsnivå</a:t>
            </a:r>
            <a:r>
              <a:rPr sz="2900" dirty="0" smtId="4294967295">
                <a:solidFill>
                  <a:srgbClr val="333333"/>
                </a:solidFill>
                <a:latin typeface="Arial"/>
              </a:rPr>
              <a:t>.</a:t>
            </a:r>
          </a:p>
        </p:txBody>
      </p:sp>
      <p:sp>
        <p:nvSpPr>
          <p:cNvPr id="3" name="New shape"/>
          <p:cNvSpPr/>
          <p:nvPr/>
        </p:nvSpPr>
        <p:spPr>
          <a:xfrm>
            <a:off x="2032000" y="1346200"/>
            <a:ext cx="8128000"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400" smtId="4294967295">
                <a:solidFill>
                  <a:srgbClr val="333333"/>
                </a:solidFill>
                <a:latin typeface="Arial"/>
              </a:rPr>
              <a:t>Antal svar: 13, Valda alternativ: 14</a:t>
            </a:r>
          </a:p>
        </p:txBody>
      </p:sp>
      <p:graphicFrame>
        <p:nvGraphicFramePr>
          <p:cNvPr id="4" name="New Table"/>
          <p:cNvGraphicFramePr>
            <a:graphicFrameLocks noGrp="1"/>
          </p:cNvGraphicFramePr>
          <p:nvPr>
            <p:extLst>
              <p:ext uri="{D42A27DB-BD31-4B8C-83A1-F6EECF244321}">
                <p14:modId xmlns:p14="http://schemas.microsoft.com/office/powerpoint/2010/main" val="3224395784"/>
              </p:ext>
            </p:extLst>
          </p:nvPr>
        </p:nvGraphicFramePr>
        <p:xfrm>
          <a:off x="1904996" y="1727200"/>
          <a:ext cx="9427032" cy="1828800"/>
        </p:xfrm>
        <a:graphic>
          <a:graphicData uri="http://schemas.openxmlformats.org/drawingml/2006/table">
            <a:tbl>
              <a:tblPr firstRow="1" bandRow="1"/>
              <a:tblGrid>
                <a:gridCol w="1178379"/>
                <a:gridCol w="1178379"/>
                <a:gridCol w="1178379"/>
                <a:gridCol w="1178379"/>
                <a:gridCol w="1178379"/>
                <a:gridCol w="1178379"/>
                <a:gridCol w="1178379"/>
                <a:gridCol w="1178379"/>
              </a:tblGrid>
              <a:tr h="190500">
                <a:tc>
                  <a:txBody>
                    <a:bodyPr/>
                    <a:lstStyle/>
                    <a:p>
                      <a:pPr algn="ctr"/>
                      <a:endParaRPr sz="1400" b="1" i="0" u="none" dirty="0" smtId="4294967295">
                        <a:solidFill>
                          <a:srgbClr val="333333"/>
                        </a:solidFill>
                      </a:endParaRPr>
                    </a:p>
                  </a:txBody>
                  <a:tcPr/>
                </a:tc>
                <a:tc>
                  <a:txBody>
                    <a:bodyPr/>
                    <a:lstStyle/>
                    <a:p>
                      <a:pPr algn="ctr"/>
                      <a:r>
                        <a:rPr sz="1400" b="1" i="0" u="none" smtId="4294967295">
                          <a:solidFill>
                            <a:srgbClr val="333333"/>
                          </a:solidFill>
                        </a:rPr>
                        <a:t>1 Helt av annan åsikt</a:t>
                      </a:r>
                    </a:p>
                  </a:txBody>
                  <a:tcPr/>
                </a:tc>
                <a:tc>
                  <a:txBody>
                    <a:bodyPr/>
                    <a:lstStyle/>
                    <a:p>
                      <a:pPr algn="ctr"/>
                      <a:r>
                        <a:rPr sz="1400" b="1" i="0" u="none" smtId="4294967295">
                          <a:solidFill>
                            <a:srgbClr val="333333"/>
                          </a:solidFill>
                        </a:rPr>
                        <a:t>2 Delvis av annan åsikt</a:t>
                      </a:r>
                    </a:p>
                  </a:txBody>
                  <a:tcPr/>
                </a:tc>
                <a:tc>
                  <a:txBody>
                    <a:bodyPr/>
                    <a:lstStyle/>
                    <a:p>
                      <a:pPr algn="ctr"/>
                      <a:r>
                        <a:rPr sz="1400" b="1" i="0" u="none" smtId="4294967295">
                          <a:solidFill>
                            <a:srgbClr val="333333"/>
                          </a:solidFill>
                        </a:rPr>
                        <a:t>3 Varken av samma eller annan åsikt</a:t>
                      </a:r>
                    </a:p>
                  </a:txBody>
                  <a:tcPr/>
                </a:tc>
                <a:tc>
                  <a:txBody>
                    <a:bodyPr/>
                    <a:lstStyle/>
                    <a:p>
                      <a:pPr algn="ctr"/>
                      <a:r>
                        <a:rPr sz="1400" b="1" i="0" u="none" smtId="4294967295">
                          <a:solidFill>
                            <a:srgbClr val="333333"/>
                          </a:solidFill>
                        </a:rPr>
                        <a:t>4 Delvis av samma åsikt</a:t>
                      </a:r>
                    </a:p>
                  </a:txBody>
                  <a:tcPr/>
                </a:tc>
                <a:tc>
                  <a:txBody>
                    <a:bodyPr/>
                    <a:lstStyle/>
                    <a:p>
                      <a:pPr algn="ctr"/>
                      <a:r>
                        <a:rPr sz="1400" b="1" i="0" u="none" smtId="4294967295">
                          <a:solidFill>
                            <a:srgbClr val="333333"/>
                          </a:solidFill>
                        </a:rPr>
                        <a:t>5 Helt av samma åsikt</a:t>
                      </a:r>
                    </a:p>
                  </a:txBody>
                  <a:tcPr/>
                </a:tc>
                <a:tc>
                  <a:txBody>
                    <a:bodyPr/>
                    <a:lstStyle/>
                    <a:p>
                      <a:pPr algn="ctr"/>
                      <a:r>
                        <a:rPr sz="1400" b="1" i="0" u="none" smtId="4294967295">
                          <a:solidFill>
                            <a:srgbClr val="333333"/>
                          </a:solidFill>
                        </a:rPr>
                        <a:t>Totalt</a:t>
                      </a:r>
                    </a:p>
                  </a:txBody>
                  <a:tcPr/>
                </a:tc>
                <a:tc>
                  <a:txBody>
                    <a:bodyPr/>
                    <a:lstStyle/>
                    <a:p>
                      <a:pPr algn="ctr"/>
                      <a:r>
                        <a:rPr sz="1400" b="1" i="0" u="none" smtId="4294967295">
                          <a:solidFill>
                            <a:srgbClr val="333333"/>
                          </a:solidFill>
                        </a:rPr>
                        <a:t>Medelvärde</a:t>
                      </a:r>
                    </a:p>
                  </a:txBody>
                  <a:tcPr/>
                </a:tc>
              </a:tr>
              <a:tr h="190500">
                <a:tc rowSpan="2">
                  <a:txBody>
                    <a:bodyPr/>
                    <a:lstStyle/>
                    <a:p>
                      <a:pPr algn="ctr"/>
                      <a:endParaRPr sz="1200" b="0" i="0" u="none" dirty="0" smtId="4294967295"/>
                    </a:p>
                  </a:txBody>
                  <a:tcPr/>
                </a:tc>
                <a:tc>
                  <a:txBody>
                    <a:bodyPr/>
                    <a:lstStyle/>
                    <a:p>
                      <a:pPr algn="ctr"/>
                      <a:r>
                        <a:rPr sz="1400" b="0" i="0" u="none" smtId="4294967295">
                          <a:solidFill>
                            <a:srgbClr val="333333"/>
                          </a:solidFill>
                        </a:rPr>
                        <a:t>1</a:t>
                      </a:r>
                    </a:p>
                  </a:txBody>
                  <a:tcPr/>
                </a:tc>
                <a:tc>
                  <a:txBody>
                    <a:bodyPr/>
                    <a:lstStyle/>
                    <a:p>
                      <a:pPr algn="ctr"/>
                      <a:r>
                        <a:rPr sz="1400" b="0" i="0" u="none" smtId="4294967295">
                          <a:solidFill>
                            <a:srgbClr val="333333"/>
                          </a:solidFill>
                        </a:rPr>
                        <a:t>5</a:t>
                      </a:r>
                    </a:p>
                  </a:txBody>
                  <a:tcPr/>
                </a:tc>
                <a:tc>
                  <a:txBody>
                    <a:bodyPr/>
                    <a:lstStyle/>
                    <a:p>
                      <a:pPr algn="ctr"/>
                      <a:r>
                        <a:rPr sz="1400" b="0" i="0" u="none" smtId="4294967295">
                          <a:solidFill>
                            <a:srgbClr val="333333"/>
                          </a:solidFill>
                        </a:rPr>
                        <a:t>6</a:t>
                      </a:r>
                    </a:p>
                  </a:txBody>
                  <a:tcPr/>
                </a:tc>
                <a:tc>
                  <a:txBody>
                    <a:bodyPr/>
                    <a:lstStyle/>
                    <a:p>
                      <a:pPr algn="ctr"/>
                      <a:r>
                        <a:rPr sz="1400" b="0" i="0" u="none" smtId="4294967295">
                          <a:solidFill>
                            <a:srgbClr val="333333"/>
                          </a:solidFill>
                        </a:rPr>
                        <a:t>2</a:t>
                      </a:r>
                    </a:p>
                  </a:txBody>
                  <a:tcPr/>
                </a:tc>
                <a:tc>
                  <a:txBody>
                    <a:bodyPr/>
                    <a:lstStyle/>
                    <a:p>
                      <a:pPr algn="ctr"/>
                      <a:r>
                        <a:rPr sz="1400" b="0" i="0" u="none" smtId="4294967295">
                          <a:solidFill>
                            <a:srgbClr val="333333"/>
                          </a:solidFill>
                        </a:rPr>
                        <a:t>0</a:t>
                      </a:r>
                    </a:p>
                  </a:txBody>
                  <a:tcPr/>
                </a:tc>
                <a:tc>
                  <a:txBody>
                    <a:bodyPr/>
                    <a:lstStyle/>
                    <a:p>
                      <a:pPr algn="ctr"/>
                      <a:r>
                        <a:rPr sz="1400" b="0" i="0" u="none" smtId="4294967295">
                          <a:solidFill>
                            <a:srgbClr val="333333"/>
                          </a:solidFill>
                        </a:rPr>
                        <a:t>14</a:t>
                      </a:r>
                    </a:p>
                  </a:txBody>
                  <a:tcPr/>
                </a:tc>
                <a:tc>
                  <a:txBody>
                    <a:bodyPr/>
                    <a:lstStyle/>
                    <a:p>
                      <a:pPr algn="ctr"/>
                      <a:r>
                        <a:rPr sz="1400" b="0" i="0" u="none" smtId="4294967295">
                          <a:solidFill>
                            <a:srgbClr val="333333"/>
                          </a:solidFill>
                        </a:rPr>
                        <a:t>2,64</a:t>
                      </a:r>
                    </a:p>
                  </a:txBody>
                  <a:tcPr/>
                </a:tc>
              </a:tr>
              <a:tr h="190500">
                <a:tc vMerge="1">
                  <a:txBody>
                    <a:bodyPr/>
                    <a:lstStyle/>
                    <a:p>
                      <a:endParaRPr/>
                    </a:p>
                  </a:txBody>
                  <a:tcPr/>
                </a:tc>
                <a:tc>
                  <a:txBody>
                    <a:bodyPr/>
                    <a:lstStyle/>
                    <a:p>
                      <a:pPr algn="ctr"/>
                      <a:r>
                        <a:rPr sz="1400" b="0" i="0" u="none" dirty="0" smtClean="0" smtId="4294967295">
                          <a:solidFill>
                            <a:srgbClr val="333333"/>
                          </a:solidFill>
                        </a:rPr>
                        <a:t>7%</a:t>
                      </a:r>
                      <a:endParaRPr sz="1400" b="0"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3</a:t>
                      </a:r>
                      <a:r>
                        <a:rPr lang="fi-FI" sz="1400" b="1" i="0" u="none" dirty="0" smtClean="0" smtId="4294967295">
                          <a:solidFill>
                            <a:srgbClr val="333333"/>
                          </a:solidFill>
                        </a:rPr>
                        <a:t>6</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1" i="0" u="none" dirty="0" smtClean="0" smtId="4294967295">
                          <a:solidFill>
                            <a:srgbClr val="333333"/>
                          </a:solidFill>
                        </a:rPr>
                        <a:t>4</a:t>
                      </a:r>
                      <a:r>
                        <a:rPr lang="fi-FI" sz="1400" b="1" i="0" u="none" dirty="0" smtClean="0" smtId="4294967295">
                          <a:solidFill>
                            <a:srgbClr val="333333"/>
                          </a:solidFill>
                        </a:rPr>
                        <a:t>3</a:t>
                      </a:r>
                      <a:r>
                        <a:rPr sz="1400" b="1" i="0" u="none" dirty="0" smtClean="0" smtId="4294967295">
                          <a:solidFill>
                            <a:srgbClr val="333333"/>
                          </a:solidFill>
                        </a:rPr>
                        <a:t>%</a:t>
                      </a:r>
                      <a:endParaRPr sz="1400" b="1" i="0" u="none" dirty="0" smtId="4294967295">
                        <a:solidFill>
                          <a:srgbClr val="333333"/>
                        </a:solidFill>
                      </a:endParaRPr>
                    </a:p>
                  </a:txBody>
                  <a:tcPr>
                    <a:solidFill>
                      <a:srgbClr val="EFEFEF"/>
                    </a:solidFill>
                  </a:tcPr>
                </a:tc>
                <a:tc>
                  <a:txBody>
                    <a:bodyPr/>
                    <a:lstStyle/>
                    <a:p>
                      <a:pPr algn="ctr"/>
                      <a:r>
                        <a:rPr sz="1400" b="0" i="0" u="none" dirty="0" smtClean="0" smtId="4294967295">
                          <a:solidFill>
                            <a:srgbClr val="333333"/>
                          </a:solidFill>
                        </a:rPr>
                        <a:t>14%</a:t>
                      </a:r>
                      <a:endParaRPr sz="1400" b="0" i="0" u="none" dirty="0" smtId="4294967295">
                        <a:solidFill>
                          <a:srgbClr val="333333"/>
                        </a:solidFill>
                      </a:endParaRPr>
                    </a:p>
                  </a:txBody>
                  <a:tcPr>
                    <a:solidFill>
                      <a:srgbClr val="EFEFEF"/>
                    </a:solidFill>
                  </a:tcPr>
                </a:tc>
                <a:tc>
                  <a:txBody>
                    <a:bodyPr/>
                    <a:lstStyle/>
                    <a:p>
                      <a:pPr algn="ctr"/>
                      <a:r>
                        <a:rPr sz="1400" b="0" i="0" u="none" smtId="4294967295">
                          <a:solidFill>
                            <a:srgbClr val="333333"/>
                          </a:solidFill>
                        </a:rPr>
                        <a:t>0%</a:t>
                      </a: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c>
                  <a:txBody>
                    <a:bodyPr/>
                    <a:lstStyle/>
                    <a:p>
                      <a:pPr algn="ctr"/>
                      <a:endParaRPr sz="1400" b="0" i="0" u="none" smtId="4294967295">
                        <a:solidFill>
                          <a:srgbClr val="333333"/>
                        </a:solidFill>
                      </a:endParaRPr>
                    </a:p>
                  </a:txBody>
                  <a:tcPr>
                    <a:solidFill>
                      <a:srgbClr val="EFEFEF"/>
                    </a:solidFill>
                  </a:tcPr>
                </a:tc>
              </a:tr>
              <a:tr h="190500">
                <a:tc>
                  <a:txBody>
                    <a:bodyPr/>
                    <a:lstStyle/>
                    <a:p>
                      <a:pPr algn="ctr"/>
                      <a:r>
                        <a:rPr sz="1200" b="0" i="0" u="none" smtId="4294967295"/>
                        <a:t>Totalt</a:t>
                      </a:r>
                    </a:p>
                  </a:txBody>
                  <a:tcPr/>
                </a:tc>
                <a:tc>
                  <a:txBody>
                    <a:bodyPr/>
                    <a:lstStyle/>
                    <a:p>
                      <a:pPr algn="ctr"/>
                      <a:r>
                        <a:rPr sz="1200" b="0" i="0" u="none" smtId="4294967295"/>
                        <a:t>1</a:t>
                      </a:r>
                    </a:p>
                  </a:txBody>
                  <a:tcPr/>
                </a:tc>
                <a:tc>
                  <a:txBody>
                    <a:bodyPr/>
                    <a:lstStyle/>
                    <a:p>
                      <a:pPr algn="ctr"/>
                      <a:r>
                        <a:rPr sz="1200" b="0" i="0" u="none" smtId="4294967295"/>
                        <a:t>5</a:t>
                      </a:r>
                    </a:p>
                  </a:txBody>
                  <a:tcPr/>
                </a:tc>
                <a:tc>
                  <a:txBody>
                    <a:bodyPr/>
                    <a:lstStyle/>
                    <a:p>
                      <a:pPr algn="ctr"/>
                      <a:r>
                        <a:rPr sz="1200" b="0" i="0" u="none" smtId="4294967295"/>
                        <a:t>6</a:t>
                      </a:r>
                    </a:p>
                  </a:txBody>
                  <a:tcPr/>
                </a:tc>
                <a:tc>
                  <a:txBody>
                    <a:bodyPr/>
                    <a:lstStyle/>
                    <a:p>
                      <a:pPr algn="ctr"/>
                      <a:r>
                        <a:rPr sz="1200" b="0" i="0" u="none" smtId="4294967295"/>
                        <a:t>2</a:t>
                      </a:r>
                    </a:p>
                  </a:txBody>
                  <a:tcPr/>
                </a:tc>
                <a:tc>
                  <a:txBody>
                    <a:bodyPr/>
                    <a:lstStyle/>
                    <a:p>
                      <a:pPr algn="ctr"/>
                      <a:r>
                        <a:rPr sz="1200" b="0" i="0" u="none" smtId="4294967295"/>
                        <a:t>0</a:t>
                      </a:r>
                    </a:p>
                  </a:txBody>
                  <a:tcPr/>
                </a:tc>
                <a:tc>
                  <a:txBody>
                    <a:bodyPr/>
                    <a:lstStyle/>
                    <a:p>
                      <a:pPr algn="ctr"/>
                      <a:r>
                        <a:rPr sz="1200" b="0" i="0" u="none" smtId="4294967295"/>
                        <a:t>14</a:t>
                      </a:r>
                    </a:p>
                  </a:txBody>
                  <a:tcPr/>
                </a:tc>
                <a:tc>
                  <a:txBody>
                    <a:bodyPr/>
                    <a:lstStyle/>
                    <a:p>
                      <a:pPr algn="ctr"/>
                      <a:r>
                        <a:rPr sz="1200" b="0" i="0" u="none" dirty="0" smtId="4294967295"/>
                        <a:t>2,64</a:t>
                      </a:r>
                    </a:p>
                  </a:txBody>
                  <a:tcPr/>
                </a:tc>
              </a:tr>
            </a:tbl>
          </a:graphicData>
        </a:graphic>
      </p:graphicFrame>
      <p:sp>
        <p:nvSpPr>
          <p:cNvPr id="5" name="Alatunnisteen paikkamerkki 4"/>
          <p:cNvSpPr>
            <a:spLocks noGrp="1"/>
          </p:cNvSpPr>
          <p:nvPr>
            <p:ph type="ftr" sz="quarter" idx="11"/>
          </p:nvPr>
        </p:nvSpPr>
        <p:spPr/>
        <p:txBody>
          <a:bodyPr/>
          <a:lstStyle/>
          <a:p>
            <a:pPr>
              <a:defRPr/>
            </a:pPr>
            <a:r>
              <a:rPr lang="fi-FI" smtClean="0"/>
              <a:t>23.1.2019</a:t>
            </a:r>
            <a:endParaRPr lang="fi-FI" dirty="0"/>
          </a:p>
        </p:txBody>
      </p:sp>
    </p:spTree>
    <p:extLst>
      <p:ext uri="{BB962C8B-B14F-4D97-AF65-F5344CB8AC3E}">
        <p14:creationId xmlns:p14="http://schemas.microsoft.com/office/powerpoint/2010/main" val="24392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Rekommendationer</a:t>
            </a:r>
            <a:endParaRPr lang="fi-FI" dirty="0"/>
          </a:p>
        </p:txBody>
      </p:sp>
      <p:sp>
        <p:nvSpPr>
          <p:cNvPr id="3" name="Sisällön paikkamerkki 2"/>
          <p:cNvSpPr>
            <a:spLocks noGrp="1"/>
          </p:cNvSpPr>
          <p:nvPr>
            <p:ph idx="1"/>
          </p:nvPr>
        </p:nvSpPr>
        <p:spPr/>
        <p:txBody>
          <a:bodyPr/>
          <a:lstStyle/>
          <a:p>
            <a:pPr marL="457200" indent="-457200">
              <a:buFont typeface="+mj-lt"/>
              <a:buAutoNum type="arabicPeriod"/>
            </a:pPr>
            <a:r>
              <a:rPr lang="sv-SE" dirty="0"/>
              <a:t>Produkterna som </a:t>
            </a:r>
            <a:r>
              <a:rPr lang="sv-SE" dirty="0" smtClean="0"/>
              <a:t>producerats </a:t>
            </a:r>
            <a:r>
              <a:rPr lang="sv-SE" dirty="0"/>
              <a:t>inom ramen för projektet (servicekarta och serviceprocessbeskrivning</a:t>
            </a:r>
            <a:r>
              <a:rPr lang="sv-SE" dirty="0" smtClean="0"/>
              <a:t>) tas i bruk inom Navigatorn Helsingfors samt av det svenskspråkiga servicenätverket.</a:t>
            </a:r>
          </a:p>
          <a:p>
            <a:pPr marL="457200" indent="-457200">
              <a:buFont typeface="+mj-lt"/>
              <a:buAutoNum type="arabicPeriod"/>
            </a:pPr>
            <a:r>
              <a:rPr lang="sv-SE" dirty="0" smtClean="0"/>
              <a:t>Navigatorn Helsingfors sammankallar till nätverksmöten (2ggr/år), ansvarig: Harri Tiainen (arrangörsansvaret kan även rotera). </a:t>
            </a:r>
          </a:p>
          <a:p>
            <a:pPr marL="457200" indent="-457200">
              <a:buFont typeface="+mj-lt"/>
              <a:buAutoNum type="arabicPeriod"/>
            </a:pPr>
            <a:r>
              <a:rPr lang="sv-SE" dirty="0" smtClean="0"/>
              <a:t>Luckans personal som arbetar inom Navigatorn Helsingfors uppdaterar det producerade materialet i samråd med Navigatorn. </a:t>
            </a:r>
          </a:p>
          <a:p>
            <a:pPr marL="457200" indent="-457200">
              <a:buFont typeface="+mj-lt"/>
              <a:buAutoNum type="arabicPeriod"/>
            </a:pPr>
            <a:r>
              <a:rPr lang="sv-SE" dirty="0" smtClean="0"/>
              <a:t>Servicebrukarna erbjuds möjligheten att delta i Navigatorn Helsingfors ungdomsgrupp </a:t>
            </a:r>
            <a:r>
              <a:rPr lang="sv-SE" dirty="0" err="1" smtClean="0"/>
              <a:t>Nuorten</a:t>
            </a:r>
            <a:r>
              <a:rPr lang="sv-SE" dirty="0" smtClean="0"/>
              <a:t> </a:t>
            </a:r>
            <a:r>
              <a:rPr lang="sv-SE" dirty="0" err="1" smtClean="0"/>
              <a:t>Ääni</a:t>
            </a:r>
            <a:r>
              <a:rPr lang="sv-SE" dirty="0" smtClean="0"/>
              <a:t>. </a:t>
            </a:r>
            <a:endParaRPr lang="sv-SE" dirty="0"/>
          </a:p>
          <a:p>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1778942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Utvecklingsområden</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327489875"/>
              </p:ext>
            </p:extLst>
          </p:nvPr>
        </p:nvGraphicFramePr>
        <p:xfrm>
          <a:off x="457200" y="1196975"/>
          <a:ext cx="9100458" cy="4394200"/>
        </p:xfrm>
        <a:graphic>
          <a:graphicData uri="http://schemas.openxmlformats.org/drawingml/2006/table">
            <a:tbl>
              <a:tblPr firstRow="1" bandRow="1">
                <a:tableStyleId>{F5AB1C69-6EDB-4FF4-983F-18BD219EF322}</a:tableStyleId>
              </a:tblPr>
              <a:tblGrid>
                <a:gridCol w="4550229"/>
                <a:gridCol w="4550229"/>
              </a:tblGrid>
              <a:tr h="370840">
                <a:tc>
                  <a:txBody>
                    <a:bodyPr/>
                    <a:lstStyle/>
                    <a:p>
                      <a:r>
                        <a:rPr lang="fi-FI" dirty="0" err="1" smtClean="0"/>
                        <a:t>Utvecklingsområde</a:t>
                      </a:r>
                      <a:endParaRPr lang="fi-FI" dirty="0"/>
                    </a:p>
                  </a:txBody>
                  <a:tcPr/>
                </a:tc>
                <a:tc>
                  <a:txBody>
                    <a:bodyPr/>
                    <a:lstStyle/>
                    <a:p>
                      <a:r>
                        <a:rPr lang="fi-FI" dirty="0" err="1" smtClean="0"/>
                        <a:t>Förändringsförslag</a:t>
                      </a:r>
                      <a:endParaRPr lang="fi-FI" dirty="0"/>
                    </a:p>
                  </a:txBody>
                  <a:tcPr/>
                </a:tc>
              </a:tr>
              <a:tr h="370840">
                <a:tc>
                  <a:txBody>
                    <a:bodyPr/>
                    <a:lstStyle/>
                    <a:p>
                      <a:pPr marL="285750" indent="-285750">
                        <a:buFont typeface="Arial" panose="020B0604020202020204" pitchFamily="34" charset="0"/>
                        <a:buChar char="•"/>
                      </a:pPr>
                      <a:r>
                        <a:rPr lang="fi-FI" sz="1800" dirty="0" err="1" smtClean="0"/>
                        <a:t>Social</a:t>
                      </a:r>
                      <a:r>
                        <a:rPr lang="fi-FI" sz="1800" dirty="0" smtClean="0"/>
                        <a:t>- </a:t>
                      </a:r>
                      <a:r>
                        <a:rPr lang="fi-FI" sz="1800" dirty="0" err="1" smtClean="0"/>
                        <a:t>och</a:t>
                      </a:r>
                      <a:r>
                        <a:rPr lang="fi-FI" sz="1800" dirty="0" smtClean="0"/>
                        <a:t> </a:t>
                      </a:r>
                      <a:r>
                        <a:rPr lang="fi-FI" sz="1800" dirty="0" err="1" smtClean="0"/>
                        <a:t>hälsovården</a:t>
                      </a:r>
                      <a:r>
                        <a:rPr lang="fi-FI" sz="1800" dirty="0" smtClean="0"/>
                        <a:t> </a:t>
                      </a:r>
                      <a:r>
                        <a:rPr lang="fi-FI" sz="1800" dirty="0" err="1" smtClean="0"/>
                        <a:t>starkare</a:t>
                      </a:r>
                      <a:r>
                        <a:rPr lang="fi-FI" sz="1800" dirty="0" smtClean="0"/>
                        <a:t> </a:t>
                      </a:r>
                      <a:r>
                        <a:rPr lang="fi-FI" sz="1800" dirty="0" err="1" smtClean="0"/>
                        <a:t>med</a:t>
                      </a:r>
                      <a:r>
                        <a:rPr lang="fi-FI" sz="1800" dirty="0" smtClean="0"/>
                        <a:t> i </a:t>
                      </a:r>
                      <a:r>
                        <a:rPr lang="fi-FI" sz="1800" dirty="0" err="1" smtClean="0"/>
                        <a:t>Navigatorns</a:t>
                      </a:r>
                      <a:r>
                        <a:rPr lang="fi-FI" sz="1800" dirty="0" smtClean="0"/>
                        <a:t> </a:t>
                      </a:r>
                      <a:r>
                        <a:rPr lang="fi-FI" sz="1800" dirty="0" err="1" smtClean="0"/>
                        <a:t>lågtröskelservice</a:t>
                      </a:r>
                      <a:r>
                        <a:rPr lang="fi-FI" sz="1800" dirty="0" smtClean="0"/>
                        <a:t> </a:t>
                      </a:r>
                      <a:r>
                        <a:rPr lang="fi-FI" sz="1800" dirty="0" err="1" smtClean="0"/>
                        <a:t>på</a:t>
                      </a:r>
                      <a:r>
                        <a:rPr lang="fi-FI" sz="1800" dirty="0" smtClean="0"/>
                        <a:t> </a:t>
                      </a:r>
                      <a:r>
                        <a:rPr lang="fi-FI" sz="1800" dirty="0" err="1" smtClean="0"/>
                        <a:t>svenska</a:t>
                      </a:r>
                      <a:r>
                        <a:rPr lang="fi-FI" sz="1800" dirty="0" smtClean="0"/>
                        <a:t>. </a:t>
                      </a:r>
                    </a:p>
                    <a:p>
                      <a:pPr marL="0" indent="0">
                        <a:buFont typeface="Arial" panose="020B0604020202020204" pitchFamily="34" charset="0"/>
                        <a:buNone/>
                      </a:pPr>
                      <a:endParaRPr lang="fi-FI" dirty="0"/>
                    </a:p>
                  </a:txBody>
                  <a:tcPr/>
                </a:tc>
                <a:tc>
                  <a:txBody>
                    <a:bodyPr/>
                    <a:lstStyle/>
                    <a:p>
                      <a:pPr marL="285750" indent="-285750">
                        <a:buFont typeface="Arial" panose="020B0604020202020204" pitchFamily="34" charset="0"/>
                        <a:buChar char="•"/>
                      </a:pPr>
                      <a:r>
                        <a:rPr lang="fi-FI" dirty="0" err="1" smtClean="0"/>
                        <a:t>Förutom</a:t>
                      </a:r>
                      <a:r>
                        <a:rPr lang="fi-FI" dirty="0" smtClean="0"/>
                        <a:t> en </a:t>
                      </a:r>
                      <a:r>
                        <a:rPr lang="fi-FI" dirty="0" err="1" smtClean="0"/>
                        <a:t>socialhandledare</a:t>
                      </a:r>
                      <a:r>
                        <a:rPr lang="fi-FI" dirty="0" smtClean="0"/>
                        <a:t>,</a:t>
                      </a:r>
                      <a:r>
                        <a:rPr lang="fi-FI" baseline="0" dirty="0" smtClean="0"/>
                        <a:t> </a:t>
                      </a:r>
                      <a:r>
                        <a:rPr lang="fi-FI" baseline="0" dirty="0" err="1" smtClean="0"/>
                        <a:t>ingår</a:t>
                      </a:r>
                      <a:r>
                        <a:rPr lang="fi-FI" baseline="0" dirty="0" smtClean="0"/>
                        <a:t> </a:t>
                      </a:r>
                      <a:r>
                        <a:rPr lang="fi-FI" baseline="0" dirty="0" err="1" smtClean="0"/>
                        <a:t>också</a:t>
                      </a:r>
                      <a:r>
                        <a:rPr lang="fi-FI" baseline="0" dirty="0" smtClean="0"/>
                        <a:t> en </a:t>
                      </a:r>
                      <a:r>
                        <a:rPr lang="fi-FI" baseline="0" dirty="0" err="1" smtClean="0"/>
                        <a:t>s</a:t>
                      </a:r>
                      <a:r>
                        <a:rPr lang="fi-FI" dirty="0" err="1" smtClean="0"/>
                        <a:t>ocialarbetare</a:t>
                      </a:r>
                      <a:r>
                        <a:rPr lang="fi-FI" baseline="0" dirty="0" smtClean="0"/>
                        <a:t> </a:t>
                      </a:r>
                      <a:r>
                        <a:rPr lang="fi-FI" baseline="0" dirty="0" err="1" smtClean="0"/>
                        <a:t>och</a:t>
                      </a:r>
                      <a:r>
                        <a:rPr lang="fi-FI" baseline="0" dirty="0" smtClean="0"/>
                        <a:t> en </a:t>
                      </a:r>
                      <a:r>
                        <a:rPr lang="fi-FI" baseline="0" dirty="0" err="1" smtClean="0"/>
                        <a:t>hälsovårdare</a:t>
                      </a:r>
                      <a:r>
                        <a:rPr lang="fi-FI" baseline="0" dirty="0" smtClean="0"/>
                        <a:t> i </a:t>
                      </a:r>
                      <a:r>
                        <a:rPr lang="fi-FI" baseline="0" dirty="0" err="1" smtClean="0"/>
                        <a:t>nätverket</a:t>
                      </a:r>
                      <a:r>
                        <a:rPr lang="fi-FI" baseline="0" dirty="0" smtClean="0"/>
                        <a:t>.</a:t>
                      </a:r>
                      <a:endParaRPr lang="fi-FI" dirty="0"/>
                    </a:p>
                  </a:txBody>
                  <a:tcPr/>
                </a:tc>
              </a:tr>
              <a:tr h="370840">
                <a:tc>
                  <a:txBody>
                    <a:bodyPr/>
                    <a:lstStyle/>
                    <a:p>
                      <a:pPr marL="285750" indent="-285750">
                        <a:buFont typeface="Arial" panose="020B0604020202020204" pitchFamily="34" charset="0"/>
                        <a:buChar char="•"/>
                      </a:pPr>
                      <a:r>
                        <a:rPr lang="fi-FI" dirty="0" err="1" smtClean="0"/>
                        <a:t>Långsiktiga</a:t>
                      </a:r>
                      <a:r>
                        <a:rPr lang="fi-FI" baseline="0" dirty="0" smtClean="0"/>
                        <a:t> </a:t>
                      </a:r>
                      <a:r>
                        <a:rPr lang="fi-FI" baseline="0" dirty="0" err="1" smtClean="0"/>
                        <a:t>resurser</a:t>
                      </a:r>
                      <a:r>
                        <a:rPr lang="fi-FI" baseline="0" dirty="0" smtClean="0"/>
                        <a:t> </a:t>
                      </a:r>
                      <a:r>
                        <a:rPr lang="fi-FI" baseline="0" dirty="0" err="1" smtClean="0"/>
                        <a:t>till</a:t>
                      </a:r>
                      <a:r>
                        <a:rPr lang="fi-FI" baseline="0" dirty="0" smtClean="0"/>
                        <a:t> </a:t>
                      </a:r>
                      <a:r>
                        <a:rPr lang="fi-FI" baseline="0" dirty="0" err="1" smtClean="0"/>
                        <a:t>det</a:t>
                      </a:r>
                      <a:r>
                        <a:rPr lang="fi-FI" baseline="0" dirty="0" smtClean="0"/>
                        <a:t> </a:t>
                      </a:r>
                      <a:r>
                        <a:rPr lang="fi-FI" baseline="0" dirty="0" err="1" smtClean="0"/>
                        <a:t>svenskspråkiga</a:t>
                      </a:r>
                      <a:r>
                        <a:rPr lang="fi-FI" baseline="0" dirty="0" smtClean="0"/>
                        <a:t> </a:t>
                      </a:r>
                      <a:r>
                        <a:rPr lang="fi-FI" baseline="0" dirty="0" err="1" smtClean="0"/>
                        <a:t>arbetet</a:t>
                      </a:r>
                      <a:r>
                        <a:rPr lang="fi-FI" baseline="0" dirty="0" smtClean="0"/>
                        <a:t>.</a:t>
                      </a:r>
                      <a:endParaRPr lang="fi-FI"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dirty="0" smtClean="0"/>
                        <a:t>En </a:t>
                      </a:r>
                      <a:r>
                        <a:rPr lang="fi-FI" sz="1800" dirty="0" err="1" smtClean="0"/>
                        <a:t>svenskspråkig</a:t>
                      </a:r>
                      <a:r>
                        <a:rPr lang="fi-FI" sz="1800" dirty="0" smtClean="0"/>
                        <a:t> </a:t>
                      </a:r>
                      <a:r>
                        <a:rPr lang="fi-FI" sz="1800" dirty="0" err="1" smtClean="0"/>
                        <a:t>koordinator</a:t>
                      </a:r>
                      <a:r>
                        <a:rPr lang="fi-FI" sz="1800" dirty="0" smtClean="0"/>
                        <a:t> (</a:t>
                      </a:r>
                      <a:r>
                        <a:rPr lang="fi-FI" sz="1800" dirty="0" err="1" smtClean="0"/>
                        <a:t>heltid</a:t>
                      </a:r>
                      <a:r>
                        <a:rPr lang="fi-FI" sz="1800" dirty="0" smtClean="0"/>
                        <a:t>) för </a:t>
                      </a:r>
                      <a:r>
                        <a:rPr lang="fi-FI" sz="1800" dirty="0" err="1" smtClean="0"/>
                        <a:t>att</a:t>
                      </a:r>
                      <a:r>
                        <a:rPr lang="fi-FI" sz="1800" dirty="0" smtClean="0"/>
                        <a:t> </a:t>
                      </a:r>
                      <a:r>
                        <a:rPr lang="fi-FI" sz="1800" dirty="0" err="1" smtClean="0"/>
                        <a:t>koordinera</a:t>
                      </a:r>
                      <a:r>
                        <a:rPr lang="fi-FI" sz="1800" dirty="0" smtClean="0"/>
                        <a:t> </a:t>
                      </a:r>
                      <a:r>
                        <a:rPr lang="fi-FI" sz="1800" dirty="0" err="1" smtClean="0"/>
                        <a:t>det</a:t>
                      </a:r>
                      <a:r>
                        <a:rPr lang="fi-FI" sz="1800" dirty="0" smtClean="0"/>
                        <a:t> </a:t>
                      </a:r>
                      <a:r>
                        <a:rPr lang="fi-FI" sz="1800" dirty="0" err="1" smtClean="0"/>
                        <a:t>svenskspråkiga</a:t>
                      </a:r>
                      <a:r>
                        <a:rPr lang="fi-FI" sz="1800" dirty="0" smtClean="0"/>
                        <a:t> Navigator + </a:t>
                      </a:r>
                      <a:r>
                        <a:rPr lang="fi-FI" sz="1800" dirty="0" err="1" smtClean="0"/>
                        <a:t>nätverksarbetet</a:t>
                      </a:r>
                      <a:r>
                        <a:rPr lang="fi-FI" sz="1800"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dirty="0" err="1" smtClean="0"/>
                        <a:t>Uppföljning</a:t>
                      </a:r>
                      <a:r>
                        <a:rPr lang="fi-FI" sz="1800" dirty="0" smtClean="0"/>
                        <a:t> av </a:t>
                      </a:r>
                      <a:r>
                        <a:rPr lang="fi-FI" sz="1800" dirty="0" err="1" smtClean="0"/>
                        <a:t>behovet</a:t>
                      </a:r>
                      <a:r>
                        <a:rPr lang="fi-FI" sz="1800" dirty="0" smtClean="0"/>
                        <a:t> av </a:t>
                      </a:r>
                      <a:r>
                        <a:rPr lang="fi-FI" sz="1800" dirty="0" err="1" smtClean="0"/>
                        <a:t>svenskspråkig</a:t>
                      </a:r>
                      <a:r>
                        <a:rPr lang="fi-FI" sz="1800" dirty="0" smtClean="0"/>
                        <a:t> </a:t>
                      </a:r>
                      <a:r>
                        <a:rPr lang="fi-FI" sz="1800" dirty="0" err="1" smtClean="0"/>
                        <a:t>service</a:t>
                      </a:r>
                      <a:r>
                        <a:rPr lang="fi-FI" sz="180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8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8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8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8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800" dirty="0" smtClean="0"/>
                    </a:p>
                  </a:txBody>
                  <a:tcPr/>
                </a:tc>
              </a:tr>
            </a:tbl>
          </a:graphicData>
        </a:graphic>
      </p:graphicFrame>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2939738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half" idx="1"/>
          </p:nvPr>
        </p:nvSpPr>
        <p:spPr/>
        <p:txBody>
          <a:bodyPr/>
          <a:lstStyle/>
          <a:p>
            <a:pPr marL="0" indent="0">
              <a:buNone/>
            </a:pPr>
            <a:r>
              <a:rPr lang="fi-FI" sz="7200" dirty="0" err="1"/>
              <a:t>Tack</a:t>
            </a:r>
            <a:r>
              <a:rPr lang="fi-FI" sz="7200" dirty="0"/>
              <a:t>!</a:t>
            </a:r>
            <a:br>
              <a:rPr lang="fi-FI" sz="7200" dirty="0"/>
            </a:br>
            <a:r>
              <a:rPr lang="fi-FI" sz="7200" dirty="0"/>
              <a:t>Kiitos!</a:t>
            </a:r>
          </a:p>
        </p:txBody>
      </p:sp>
      <p:sp>
        <p:nvSpPr>
          <p:cNvPr id="5" name="Alatunnisteen paikkamerkki 4"/>
          <p:cNvSpPr>
            <a:spLocks noGrp="1"/>
          </p:cNvSpPr>
          <p:nvPr>
            <p:ph type="ftr" sz="quarter" idx="11"/>
          </p:nvPr>
        </p:nvSpPr>
        <p:spPr/>
        <p:txBody>
          <a:bodyPr/>
          <a:lstStyle/>
          <a:p>
            <a:pPr>
              <a:defRPr/>
            </a:pPr>
            <a:r>
              <a:rPr lang="fi-FI" smtClean="0"/>
              <a:t>23.1.2019</a:t>
            </a:r>
            <a:endParaRPr lang="fi-FI" dirty="0"/>
          </a:p>
        </p:txBody>
      </p:sp>
      <p:pic>
        <p:nvPicPr>
          <p:cNvPr id="6" name="Kuvan paikkamerkki 2"/>
          <p:cNvPicPr>
            <a:picLocks noGrp="1" noChangeAspect="1"/>
          </p:cNvPicPr>
          <p:nvPr>
            <p:ph sz="half" idx="2"/>
          </p:nvPr>
        </p:nvPicPr>
        <p:blipFill>
          <a:blip r:embed="rId2">
            <a:extLst>
              <a:ext uri="{28A0092B-C50C-407E-A947-70E740481C1C}">
                <a14:useLocalDpi xmlns:a14="http://schemas.microsoft.com/office/drawing/2010/main" val="0"/>
              </a:ext>
            </a:extLst>
          </a:blip>
          <a:srcRect t="23277" b="23277"/>
          <a:stretch>
            <a:fillRect/>
          </a:stretch>
        </p:blipFill>
        <p:spPr>
          <a:xfrm>
            <a:off x="4703702" y="1195200"/>
            <a:ext cx="6988236" cy="4982400"/>
          </a:xfrm>
        </p:spPr>
      </p:pic>
    </p:spTree>
    <p:extLst>
      <p:ext uri="{BB962C8B-B14F-4D97-AF65-F5344CB8AC3E}">
        <p14:creationId xmlns:p14="http://schemas.microsoft.com/office/powerpoint/2010/main" val="178783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
            </a:r>
            <a:br>
              <a:rPr lang="fi-FI" dirty="0" smtClean="0"/>
            </a:br>
            <a:r>
              <a:rPr lang="fi-FI" dirty="0" smtClean="0"/>
              <a:t>En för alla – alla för en?</a:t>
            </a:r>
            <a:br>
              <a:rPr lang="fi-FI" dirty="0" smtClean="0"/>
            </a:br>
            <a:r>
              <a:rPr lang="fi-FI" dirty="0"/>
              <a:t/>
            </a:r>
            <a:br>
              <a:rPr lang="fi-FI" dirty="0"/>
            </a:br>
            <a:r>
              <a:rPr lang="fi-FI" sz="4400" dirty="0" err="1" smtClean="0"/>
              <a:t>Utveckling</a:t>
            </a:r>
            <a:r>
              <a:rPr lang="fi-FI" sz="4400" dirty="0" smtClean="0"/>
              <a:t> av </a:t>
            </a:r>
            <a:r>
              <a:rPr lang="fi-FI" sz="4400" dirty="0" err="1" smtClean="0"/>
              <a:t>det</a:t>
            </a:r>
            <a:r>
              <a:rPr lang="fi-FI" sz="4400" dirty="0" smtClean="0"/>
              <a:t> </a:t>
            </a:r>
            <a:r>
              <a:rPr lang="fi-FI" sz="4400" dirty="0" err="1" smtClean="0"/>
              <a:t>tvåspråkiga</a:t>
            </a:r>
            <a:r>
              <a:rPr lang="fi-FI" sz="4400" dirty="0" smtClean="0"/>
              <a:t> Ohjaamo/Navigator-</a:t>
            </a:r>
            <a:r>
              <a:rPr lang="fi-FI" sz="4400" dirty="0" err="1" smtClean="0"/>
              <a:t>nätverksarbetet</a:t>
            </a:r>
            <a:r>
              <a:rPr lang="fi-FI" sz="4400" dirty="0" smtClean="0"/>
              <a:t> i Helsingfors, </a:t>
            </a:r>
            <a:r>
              <a:rPr lang="fi-FI" sz="4400" dirty="0" err="1" smtClean="0"/>
              <a:t>delprojekt</a:t>
            </a:r>
            <a:r>
              <a:rPr lang="fi-FI" sz="4400" dirty="0" smtClean="0"/>
              <a:t> 2018-2019</a:t>
            </a:r>
            <a:endParaRPr lang="fi-FI" sz="4400" dirty="0"/>
          </a:p>
        </p:txBody>
      </p:sp>
      <p:sp>
        <p:nvSpPr>
          <p:cNvPr id="3" name="Alatunnisteen paikkamerkki 2"/>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4175002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marL="0" indent="0">
              <a:buNone/>
            </a:pPr>
            <a:r>
              <a:rPr lang="sv-SE" sz="2000" i="1" dirty="0"/>
              <a:t>”Jere beskrev det egna tankeflödet som ett kaotiskt </a:t>
            </a:r>
            <a:r>
              <a:rPr lang="sv-SE" sz="2000" i="1" dirty="0" smtClean="0"/>
              <a:t>surrande. Jere </a:t>
            </a:r>
            <a:r>
              <a:rPr lang="sv-SE" sz="2000" i="1" dirty="0"/>
              <a:t>led av svår ångest som komplicerades av bostadslöshet. Jere hade en vän som bodde lite längre bort, som han ibland bodde hos, periodvis övernattade han i trappuppgångar. Han hade svårt att komma ihåg saker. </a:t>
            </a:r>
            <a:r>
              <a:rPr lang="sv-SE" sz="2000" i="1" dirty="0" smtClean="0"/>
              <a:t/>
            </a:r>
            <a:br>
              <a:rPr lang="sv-SE" sz="2000" i="1" dirty="0" smtClean="0"/>
            </a:br>
            <a:endParaRPr lang="sv-SE" sz="2000" i="1" dirty="0"/>
          </a:p>
          <a:p>
            <a:pPr marL="0" indent="0">
              <a:buNone/>
            </a:pPr>
            <a:r>
              <a:rPr lang="sv-SE" sz="2000" i="1" dirty="0" smtClean="0"/>
              <a:t>Jere </a:t>
            </a:r>
            <a:r>
              <a:rPr lang="sv-SE" sz="2000" i="1" dirty="0"/>
              <a:t>träffade en socialarbetare, hälsovårdare, boendehandledare och ytterligare områdets socialarbetare. Gemensamma möten arrangerades vid behov. Efter flera månaders arbete fick Jere en stödbostad dit han flyttade. </a:t>
            </a:r>
            <a:r>
              <a:rPr lang="sv-SE" sz="2000" i="1" dirty="0" smtClean="0"/>
              <a:t/>
            </a:r>
            <a:br>
              <a:rPr lang="sv-SE" sz="2000" i="1" dirty="0" smtClean="0"/>
            </a:br>
            <a:endParaRPr lang="sv-SE" sz="2000" i="1" dirty="0"/>
          </a:p>
          <a:p>
            <a:pPr marL="0" indent="0">
              <a:buNone/>
            </a:pPr>
            <a:r>
              <a:rPr lang="sv-SE" sz="2000" i="1" dirty="0"/>
              <a:t>Efter att Jere fått stödbostaden träffade han hälsostationens psykiatriska hälsovårdare som bedömde att han var i behov av att träffa en läkare. Efter det första läkarbesöket upplevde Jere inte att han blev hörd och kände sig ännu mer ångestfylld. Under det andra besöket fick han sällskap av Navigatorns hälsovårdare, som bedömde att Jere var i behov av specialsjukvård. För att Jere skall kunna återvända till arbetslivet behöver han genomgå en rehabiliteringsprocess. Jere har arbetat inom flera olika branscher och även fungerat som förman. Navigatorns roll i det här fallet handlar om att hitta de rätta social- och hälsovårdstjänsterna, så att hans arbets- och funktionsförmåga skulle återställas till den tidigare nivån.”</a:t>
            </a:r>
          </a:p>
          <a:p>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291444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marL="0" indent="0">
              <a:buNone/>
            </a:pPr>
            <a:r>
              <a:rPr lang="sv-SE" sz="2000" i="1" dirty="0"/>
              <a:t>”Jere beskrev det egna tankeflödet som ett kaotiskt </a:t>
            </a:r>
            <a:r>
              <a:rPr lang="sv-SE" sz="2000" i="1" dirty="0" smtClean="0"/>
              <a:t>surrande. Jere </a:t>
            </a:r>
            <a:r>
              <a:rPr lang="sv-SE" sz="2000" i="1" dirty="0"/>
              <a:t>led av svår ångest som komplicerades av bostadslöshet. Jere hade en vän som bodde lite längre bort, som han ibland bodde hos, periodvis övernattade han i trappuppgångar. Han hade svårt att komma ihåg saker. </a:t>
            </a:r>
            <a:r>
              <a:rPr lang="sv-SE" sz="2000" i="1" dirty="0" smtClean="0"/>
              <a:t/>
            </a:r>
            <a:br>
              <a:rPr lang="sv-SE" sz="2000" i="1" dirty="0" smtClean="0"/>
            </a:br>
            <a:endParaRPr lang="sv-SE" sz="2000" i="1" dirty="0"/>
          </a:p>
          <a:p>
            <a:pPr marL="0" indent="0">
              <a:buNone/>
            </a:pPr>
            <a:r>
              <a:rPr lang="sv-SE" sz="2000" i="1" dirty="0" smtClean="0"/>
              <a:t>Jere </a:t>
            </a:r>
            <a:r>
              <a:rPr lang="sv-SE" sz="2000" i="1" dirty="0"/>
              <a:t>träffade en </a:t>
            </a:r>
            <a:r>
              <a:rPr lang="sv-SE" sz="2000" i="1" dirty="0">
                <a:solidFill>
                  <a:srgbClr val="FF0000"/>
                </a:solidFill>
              </a:rPr>
              <a:t>socialarbetare, hälsovårdare, boendehandledare </a:t>
            </a:r>
            <a:r>
              <a:rPr lang="sv-SE" sz="2000" i="1" dirty="0"/>
              <a:t>och ytterligare </a:t>
            </a:r>
            <a:r>
              <a:rPr lang="sv-SE" sz="2000" i="1" dirty="0">
                <a:solidFill>
                  <a:srgbClr val="FF0000"/>
                </a:solidFill>
              </a:rPr>
              <a:t>områdets socialarbetare</a:t>
            </a:r>
            <a:r>
              <a:rPr lang="sv-SE" sz="2000" i="1" dirty="0"/>
              <a:t>. Gemensamma möten arrangerades vid behov. Efter flera månaders arbete fick Jere en stödbostad dit han flyttade. </a:t>
            </a:r>
            <a:r>
              <a:rPr lang="sv-SE" sz="2000" i="1" dirty="0" smtClean="0"/>
              <a:t/>
            </a:r>
            <a:br>
              <a:rPr lang="sv-SE" sz="2000" i="1" dirty="0" smtClean="0"/>
            </a:br>
            <a:endParaRPr lang="sv-SE" sz="2000" i="1" dirty="0"/>
          </a:p>
          <a:p>
            <a:pPr marL="0" indent="0">
              <a:buNone/>
            </a:pPr>
            <a:r>
              <a:rPr lang="sv-SE" sz="2000" i="1" dirty="0"/>
              <a:t>Efter att Jere fått stödbostaden träffade han hälsostationens </a:t>
            </a:r>
            <a:r>
              <a:rPr lang="sv-SE" sz="2000" i="1" dirty="0">
                <a:solidFill>
                  <a:srgbClr val="FF0000"/>
                </a:solidFill>
              </a:rPr>
              <a:t>psykiatriska hälsovårdare </a:t>
            </a:r>
            <a:r>
              <a:rPr lang="sv-SE" sz="2000" i="1" dirty="0"/>
              <a:t>som bedömde att han var i behov av att träffa en </a:t>
            </a:r>
            <a:r>
              <a:rPr lang="sv-SE" sz="2000" i="1" dirty="0">
                <a:solidFill>
                  <a:srgbClr val="FF0000"/>
                </a:solidFill>
              </a:rPr>
              <a:t>läkare</a:t>
            </a:r>
            <a:r>
              <a:rPr lang="sv-SE" sz="2000" i="1" dirty="0"/>
              <a:t>. Efter det första läkarbesöket upplevde Jere inte att han blev hörd och kände sig ännu mer ångestfylld. Under det andra besöket fick han sällskap av Navigatorns hälsovårdare, som bedömde att Jere var i behov av specialsjukvård. För att Jere skall kunna återvända till arbetslivet behöver han genomgå en rehabiliteringsprocess. Jere har arbetat inom flera olika branscher och även fungerat som förman. Navigatorns roll i det här fallet handlar om att hitta de rätta social- och hälsovårdstjänsterna, så att hans arbets- och funktionsförmåga skulle återställas till den tidigare nivån.”</a:t>
            </a:r>
          </a:p>
          <a:p>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110777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26" b="10226"/>
          <a:stretch>
            <a:fillRect/>
          </a:stretch>
        </p:blipFill>
        <p:spPr/>
      </p:pic>
      <p:sp>
        <p:nvSpPr>
          <p:cNvPr id="6" name="Otsikko 5"/>
          <p:cNvSpPr>
            <a:spLocks noGrp="1"/>
          </p:cNvSpPr>
          <p:nvPr>
            <p:ph type="title"/>
          </p:nvPr>
        </p:nvSpPr>
        <p:spPr/>
        <p:txBody>
          <a:bodyPr/>
          <a:lstStyle/>
          <a:p>
            <a:endParaRPr lang="fi-FI"/>
          </a:p>
        </p:txBody>
      </p:sp>
      <p:sp>
        <p:nvSpPr>
          <p:cNvPr id="4" name="Alatunnisteen paikkamerkki 3"/>
          <p:cNvSpPr>
            <a:spLocks noGrp="1"/>
          </p:cNvSpPr>
          <p:nvPr>
            <p:ph type="ftr" sz="quarter" idx="4294967295"/>
          </p:nvPr>
        </p:nvSpPr>
        <p:spPr>
          <a:xfrm>
            <a:off x="0" y="6269038"/>
            <a:ext cx="4114800" cy="258762"/>
          </a:xfrm>
        </p:spPr>
        <p:txBody>
          <a:bodyPr/>
          <a:lstStyle/>
          <a:p>
            <a:pPr>
              <a:defRPr/>
            </a:pPr>
            <a:r>
              <a:rPr lang="fi-FI" smtClean="0"/>
              <a:t>23.1.2019</a:t>
            </a:r>
            <a:endParaRPr lang="fi-FI" dirty="0"/>
          </a:p>
        </p:txBody>
      </p:sp>
    </p:spTree>
    <p:extLst>
      <p:ext uri="{BB962C8B-B14F-4D97-AF65-F5344CB8AC3E}">
        <p14:creationId xmlns:p14="http://schemas.microsoft.com/office/powerpoint/2010/main" val="344802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marL="0" indent="0">
              <a:buNone/>
            </a:pPr>
            <a:r>
              <a:rPr lang="sv-SE" sz="3200" i="1" dirty="0" smtClean="0"/>
              <a:t>”Marginalisering av unga är en </a:t>
            </a:r>
            <a:r>
              <a:rPr lang="sv-SE" sz="3200" i="1" dirty="0"/>
              <a:t>gemensam utmaning för oss alla. Ingen </a:t>
            </a:r>
            <a:r>
              <a:rPr lang="sv-SE" sz="3200" i="1" dirty="0" smtClean="0"/>
              <a:t>aktör eller </a:t>
            </a:r>
            <a:r>
              <a:rPr lang="sv-SE" sz="3200" i="1" dirty="0"/>
              <a:t>sektor kan </a:t>
            </a:r>
            <a:r>
              <a:rPr lang="sv-SE" sz="3200" i="1" dirty="0" smtClean="0"/>
              <a:t>lösa problemet på egen hand. Vi behöver samarbeta och Navigatorerna utgör ett gott exempel på detta.”</a:t>
            </a:r>
          </a:p>
          <a:p>
            <a:pPr marL="0" indent="0">
              <a:buNone/>
            </a:pPr>
            <a:endParaRPr lang="sv-SE" sz="3200" i="1" dirty="0"/>
          </a:p>
          <a:p>
            <a:pPr marL="0" indent="0">
              <a:buNone/>
            </a:pPr>
            <a:r>
              <a:rPr lang="sv-SE" sz="3200" i="1" dirty="0" smtClean="0"/>
              <a:t>”Det har inte handlat om att skapa en ny aktör, utan om att samla ihop befintliga aktörer och resurser.”</a:t>
            </a:r>
          </a:p>
          <a:p>
            <a:pPr marL="0" indent="0">
              <a:buNone/>
            </a:pPr>
            <a:endParaRPr lang="sv-SE" sz="3200" i="1" dirty="0"/>
          </a:p>
          <a:p>
            <a:pPr marL="0" indent="0">
              <a:buNone/>
            </a:pPr>
            <a:r>
              <a:rPr lang="sv-SE" sz="3200" dirty="0" smtClean="0"/>
              <a:t>(Savolainen 2018, fritt översatt)</a:t>
            </a:r>
            <a:endParaRPr lang="fi-FI" sz="3200"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44952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err="1" smtClean="0"/>
              <a:t>Navigatorernas</a:t>
            </a:r>
            <a:r>
              <a:rPr lang="fi-FI" sz="3200" dirty="0" smtClean="0"/>
              <a:t> </a:t>
            </a:r>
            <a:r>
              <a:rPr lang="fi-FI" sz="3200" dirty="0" err="1" smtClean="0"/>
              <a:t>riktlinjer</a:t>
            </a:r>
            <a:r>
              <a:rPr lang="fi-FI" sz="3200" dirty="0" smtClean="0"/>
              <a:t> (Ohjaamon perusteet)</a:t>
            </a:r>
            <a:endParaRPr lang="fi-FI" sz="3200" dirty="0"/>
          </a:p>
        </p:txBody>
      </p:sp>
      <p:sp>
        <p:nvSpPr>
          <p:cNvPr id="3" name="Sisällön paikkamerkki 2"/>
          <p:cNvSpPr>
            <a:spLocks noGrp="1"/>
          </p:cNvSpPr>
          <p:nvPr>
            <p:ph idx="1"/>
          </p:nvPr>
        </p:nvSpPr>
        <p:spPr/>
        <p:txBody>
          <a:bodyPr/>
          <a:lstStyle/>
          <a:p>
            <a:pPr marL="0" indent="0">
              <a:buNone/>
            </a:pPr>
            <a:r>
              <a:rPr lang="fi-FI" dirty="0" err="1"/>
              <a:t>Verksamheten</a:t>
            </a:r>
            <a:r>
              <a:rPr lang="fi-FI" dirty="0"/>
              <a:t> </a:t>
            </a:r>
            <a:r>
              <a:rPr lang="fi-FI" dirty="0" err="1"/>
              <a:t>styrs</a:t>
            </a:r>
            <a:r>
              <a:rPr lang="fi-FI" dirty="0"/>
              <a:t> av </a:t>
            </a:r>
            <a:r>
              <a:rPr lang="fi-FI" dirty="0" err="1"/>
              <a:t>fyra</a:t>
            </a:r>
            <a:r>
              <a:rPr lang="fi-FI" dirty="0"/>
              <a:t> </a:t>
            </a:r>
            <a:r>
              <a:rPr lang="fi-FI" dirty="0" err="1"/>
              <a:t>huvudriktlinjer</a:t>
            </a:r>
            <a:r>
              <a:rPr lang="fi-FI" dirty="0"/>
              <a:t> (TEM 2018</a:t>
            </a:r>
            <a:r>
              <a:rPr lang="fi-FI" dirty="0" smtClean="0"/>
              <a:t>):</a:t>
            </a:r>
          </a:p>
          <a:p>
            <a:pPr marL="0" indent="0">
              <a:buNone/>
            </a:pPr>
            <a:endParaRPr lang="fi-FI" dirty="0"/>
          </a:p>
          <a:p>
            <a:pPr lvl="0"/>
            <a:r>
              <a:rPr lang="fi-FI" dirty="0" err="1"/>
              <a:t>Ungas</a:t>
            </a:r>
            <a:r>
              <a:rPr lang="fi-FI" dirty="0"/>
              <a:t> </a:t>
            </a:r>
            <a:r>
              <a:rPr lang="fi-FI" dirty="0" err="1"/>
              <a:t>övergångar</a:t>
            </a:r>
            <a:r>
              <a:rPr lang="fi-FI" dirty="0"/>
              <a:t> </a:t>
            </a:r>
            <a:r>
              <a:rPr lang="fi-FI" dirty="0" err="1"/>
              <a:t>till</a:t>
            </a:r>
            <a:r>
              <a:rPr lang="fi-FI" dirty="0"/>
              <a:t> </a:t>
            </a:r>
            <a:r>
              <a:rPr lang="fi-FI" dirty="0" err="1"/>
              <a:t>arbete</a:t>
            </a:r>
            <a:r>
              <a:rPr lang="fi-FI" dirty="0"/>
              <a:t>, </a:t>
            </a:r>
            <a:r>
              <a:rPr lang="fi-FI" dirty="0" err="1"/>
              <a:t>studier</a:t>
            </a:r>
            <a:r>
              <a:rPr lang="fi-FI" dirty="0"/>
              <a:t> </a:t>
            </a:r>
            <a:r>
              <a:rPr lang="fi-FI" dirty="0" err="1"/>
              <a:t>eller</a:t>
            </a:r>
            <a:r>
              <a:rPr lang="fi-FI" dirty="0"/>
              <a:t> annan </a:t>
            </a:r>
            <a:r>
              <a:rPr lang="fi-FI" dirty="0" err="1"/>
              <a:t>sysselsättning</a:t>
            </a:r>
            <a:r>
              <a:rPr lang="fi-FI" dirty="0"/>
              <a:t> </a:t>
            </a:r>
            <a:r>
              <a:rPr lang="fi-FI" dirty="0" err="1"/>
              <a:t>blir</a:t>
            </a:r>
            <a:r>
              <a:rPr lang="fi-FI" dirty="0"/>
              <a:t> </a:t>
            </a:r>
            <a:r>
              <a:rPr lang="fi-FI" dirty="0" err="1"/>
              <a:t>smidigare</a:t>
            </a:r>
            <a:r>
              <a:rPr lang="fi-FI" dirty="0"/>
              <a:t>.</a:t>
            </a:r>
          </a:p>
          <a:p>
            <a:pPr lvl="0"/>
            <a:r>
              <a:rPr lang="fi-FI" dirty="0" err="1"/>
              <a:t>Ungas</a:t>
            </a:r>
            <a:r>
              <a:rPr lang="fi-FI" dirty="0"/>
              <a:t> </a:t>
            </a:r>
            <a:r>
              <a:rPr lang="fi-FI" dirty="0" err="1"/>
              <a:t>delaktighet</a:t>
            </a:r>
            <a:r>
              <a:rPr lang="fi-FI" dirty="0"/>
              <a:t>, </a:t>
            </a:r>
            <a:r>
              <a:rPr lang="fi-FI" dirty="0" err="1"/>
              <a:t>funktionsförmåga</a:t>
            </a:r>
            <a:r>
              <a:rPr lang="fi-FI" dirty="0"/>
              <a:t> </a:t>
            </a:r>
            <a:r>
              <a:rPr lang="fi-FI" dirty="0" err="1"/>
              <a:t>och</a:t>
            </a:r>
            <a:r>
              <a:rPr lang="fi-FI" dirty="0"/>
              <a:t> </a:t>
            </a:r>
            <a:r>
              <a:rPr lang="fi-FI" dirty="0" err="1"/>
              <a:t>livshantering</a:t>
            </a:r>
            <a:r>
              <a:rPr lang="fi-FI" dirty="0"/>
              <a:t> </a:t>
            </a:r>
            <a:r>
              <a:rPr lang="fi-FI" dirty="0" err="1"/>
              <a:t>främjas</a:t>
            </a:r>
            <a:r>
              <a:rPr lang="fi-FI" dirty="0"/>
              <a:t>. </a:t>
            </a:r>
          </a:p>
          <a:p>
            <a:pPr lvl="0"/>
            <a:r>
              <a:rPr lang="fi-FI" dirty="0" err="1"/>
              <a:t>Navigatorn</a:t>
            </a:r>
            <a:r>
              <a:rPr lang="fi-FI" dirty="0"/>
              <a:t> </a:t>
            </a:r>
            <a:r>
              <a:rPr lang="fi-FI" dirty="0" err="1"/>
              <a:t>sammanför</a:t>
            </a:r>
            <a:r>
              <a:rPr lang="fi-FI" dirty="0"/>
              <a:t> </a:t>
            </a:r>
            <a:r>
              <a:rPr lang="fi-FI" dirty="0" err="1"/>
              <a:t>serviceproducenter</a:t>
            </a:r>
            <a:r>
              <a:rPr lang="fi-FI" dirty="0"/>
              <a:t> </a:t>
            </a:r>
            <a:r>
              <a:rPr lang="fi-FI" dirty="0" err="1"/>
              <a:t>till</a:t>
            </a:r>
            <a:r>
              <a:rPr lang="fi-FI" dirty="0"/>
              <a:t> en </a:t>
            </a:r>
            <a:r>
              <a:rPr lang="fi-FI" dirty="0" err="1" smtClean="0"/>
              <a:t>mångsektoriell</a:t>
            </a:r>
            <a:r>
              <a:rPr lang="fi-FI" dirty="0" smtClean="0"/>
              <a:t> </a:t>
            </a:r>
            <a:r>
              <a:rPr lang="fi-FI" dirty="0" err="1" smtClean="0"/>
              <a:t>och</a:t>
            </a:r>
            <a:r>
              <a:rPr lang="fi-FI" dirty="0" smtClean="0"/>
              <a:t> </a:t>
            </a:r>
            <a:r>
              <a:rPr lang="fi-FI" dirty="0" err="1" smtClean="0"/>
              <a:t>multiprofessionell</a:t>
            </a:r>
            <a:r>
              <a:rPr lang="fi-FI" dirty="0" smtClean="0"/>
              <a:t> </a:t>
            </a:r>
            <a:r>
              <a:rPr lang="fi-FI" dirty="0" err="1"/>
              <a:t>helhet</a:t>
            </a:r>
            <a:r>
              <a:rPr lang="fi-FI" dirty="0"/>
              <a:t>.</a:t>
            </a:r>
          </a:p>
          <a:p>
            <a:pPr lvl="0"/>
            <a:r>
              <a:rPr lang="fi-FI" dirty="0" err="1"/>
              <a:t>Verksamheten</a:t>
            </a:r>
            <a:r>
              <a:rPr lang="fi-FI" dirty="0"/>
              <a:t> </a:t>
            </a:r>
            <a:r>
              <a:rPr lang="fi-FI" dirty="0" err="1"/>
              <a:t>följs</a:t>
            </a:r>
            <a:r>
              <a:rPr lang="fi-FI" dirty="0"/>
              <a:t> </a:t>
            </a:r>
            <a:r>
              <a:rPr lang="fi-FI" dirty="0" err="1"/>
              <a:t>upp</a:t>
            </a:r>
            <a:r>
              <a:rPr lang="fi-FI" dirty="0"/>
              <a:t> </a:t>
            </a:r>
            <a:r>
              <a:rPr lang="fi-FI" dirty="0" err="1"/>
              <a:t>systematiskt</a:t>
            </a:r>
            <a:r>
              <a:rPr lang="fi-FI" dirty="0"/>
              <a:t> </a:t>
            </a:r>
            <a:r>
              <a:rPr lang="fi-FI" dirty="0" err="1"/>
              <a:t>och</a:t>
            </a:r>
            <a:r>
              <a:rPr lang="fi-FI" dirty="0"/>
              <a:t> </a:t>
            </a:r>
            <a:r>
              <a:rPr lang="fi-FI" dirty="0" err="1"/>
              <a:t>kontinuerligt</a:t>
            </a:r>
            <a:r>
              <a:rPr lang="fi-FI" dirty="0" smtClean="0"/>
              <a:t>.</a:t>
            </a:r>
          </a:p>
          <a:p>
            <a:pPr marL="0" lvl="0" indent="0">
              <a:buNone/>
            </a:pPr>
            <a:endParaRPr lang="fi-FI" dirty="0"/>
          </a:p>
          <a:p>
            <a:r>
              <a:rPr lang="fi-FI" dirty="0" err="1"/>
              <a:t>T</a:t>
            </a:r>
            <a:r>
              <a:rPr lang="fi-FI" dirty="0" err="1" smtClean="0"/>
              <a:t>jänsterna</a:t>
            </a:r>
            <a:r>
              <a:rPr lang="fi-FI" dirty="0" smtClean="0"/>
              <a:t> </a:t>
            </a:r>
            <a:r>
              <a:rPr lang="fi-FI" dirty="0" err="1"/>
              <a:t>produceras</a:t>
            </a:r>
            <a:r>
              <a:rPr lang="fi-FI" dirty="0"/>
              <a:t> </a:t>
            </a:r>
            <a:r>
              <a:rPr lang="fi-FI" dirty="0" err="1"/>
              <a:t>på</a:t>
            </a:r>
            <a:r>
              <a:rPr lang="fi-FI" dirty="0"/>
              <a:t> </a:t>
            </a:r>
            <a:r>
              <a:rPr lang="fi-FI" dirty="0" err="1"/>
              <a:t>finska</a:t>
            </a:r>
            <a:r>
              <a:rPr lang="fi-FI" dirty="0"/>
              <a:t> </a:t>
            </a:r>
            <a:r>
              <a:rPr lang="fi-FI" dirty="0" err="1"/>
              <a:t>och</a:t>
            </a:r>
            <a:r>
              <a:rPr lang="fi-FI" dirty="0"/>
              <a:t> </a:t>
            </a:r>
            <a:r>
              <a:rPr lang="fi-FI" dirty="0" err="1"/>
              <a:t>svenska</a:t>
            </a:r>
            <a:r>
              <a:rPr lang="fi-FI" dirty="0"/>
              <a:t> </a:t>
            </a:r>
            <a:r>
              <a:rPr lang="fi-FI" dirty="0" err="1"/>
              <a:t>på</a:t>
            </a:r>
            <a:r>
              <a:rPr lang="fi-FI" dirty="0"/>
              <a:t> </a:t>
            </a:r>
            <a:r>
              <a:rPr lang="fi-FI" dirty="0" err="1"/>
              <a:t>tvåspråkiga</a:t>
            </a:r>
            <a:r>
              <a:rPr lang="fi-FI" dirty="0"/>
              <a:t> </a:t>
            </a:r>
            <a:r>
              <a:rPr lang="fi-FI" dirty="0" err="1"/>
              <a:t>områden</a:t>
            </a:r>
            <a:r>
              <a:rPr lang="fi-FI" dirty="0"/>
              <a:t>. </a:t>
            </a:r>
          </a:p>
          <a:p>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3159131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marL="0" indent="0">
              <a:buNone/>
            </a:pPr>
            <a:r>
              <a:rPr lang="sv-FI" sz="2800" i="1" dirty="0" smtClean="0"/>
              <a:t>”Det </a:t>
            </a:r>
            <a:r>
              <a:rPr lang="sv-FI" sz="2800" i="1" dirty="0"/>
              <a:t>är inte fråga om att all kommunal service i alla sammanhang ska fungera på två språk, men det betyder att det ska finnas tillgång till tvåspråkig kommunal service t.ex. i givna situationer eller på särskilda ställen. Tillgången till kvalitativt god service på båda språken är också en fråga om </a:t>
            </a:r>
            <a:r>
              <a:rPr lang="sv-FI" sz="2800" b="1" i="1" dirty="0"/>
              <a:t>delaktighet och nåbarhet</a:t>
            </a:r>
            <a:r>
              <a:rPr lang="sv-FI" sz="2800" i="1" dirty="0"/>
              <a:t>. Exempel på god tvåspråkig service i dag är dagvården och utbildningsväsendet, vilket också en del undersökningar visar. Fler utmaningar möter man till exempel inom social- och hälsovården</a:t>
            </a:r>
            <a:r>
              <a:rPr lang="sv-FI" sz="2800" i="1" dirty="0" smtClean="0"/>
              <a:t>.”</a:t>
            </a:r>
          </a:p>
          <a:p>
            <a:endParaRPr lang="sv-FI" i="1" dirty="0"/>
          </a:p>
          <a:p>
            <a:pPr marL="0" indent="0">
              <a:buNone/>
            </a:pPr>
            <a:r>
              <a:rPr lang="sv-FI" dirty="0" smtClean="0"/>
              <a:t>(Helsingfors </a:t>
            </a:r>
            <a:r>
              <a:rPr lang="sv-FI" dirty="0"/>
              <a:t>stads tvåspråkighetsutredning </a:t>
            </a:r>
            <a:r>
              <a:rPr lang="sv-FI" dirty="0" smtClean="0"/>
              <a:t>2015)</a:t>
            </a:r>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17712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err="1" smtClean="0"/>
              <a:t>Centrala</a:t>
            </a:r>
            <a:r>
              <a:rPr lang="fi-FI" sz="2800" dirty="0" smtClean="0"/>
              <a:t> </a:t>
            </a:r>
            <a:r>
              <a:rPr lang="fi-FI" sz="2800" dirty="0" err="1" smtClean="0"/>
              <a:t>frågeställningar</a:t>
            </a:r>
            <a:endParaRPr lang="fi-FI" sz="2800" dirty="0"/>
          </a:p>
        </p:txBody>
      </p:sp>
      <p:sp>
        <p:nvSpPr>
          <p:cNvPr id="3" name="Sisällön paikkamerkki 2"/>
          <p:cNvSpPr>
            <a:spLocks noGrp="1"/>
          </p:cNvSpPr>
          <p:nvPr>
            <p:ph idx="1"/>
          </p:nvPr>
        </p:nvSpPr>
        <p:spPr/>
        <p:txBody>
          <a:bodyPr/>
          <a:lstStyle/>
          <a:p>
            <a:pPr marL="457200" lvl="0" indent="-457200">
              <a:buFont typeface="+mj-lt"/>
              <a:buAutoNum type="arabicPeriod"/>
            </a:pPr>
            <a:r>
              <a:rPr lang="fi-FI" sz="2800" i="1" dirty="0" err="1"/>
              <a:t>Hur</a:t>
            </a:r>
            <a:r>
              <a:rPr lang="fi-FI" sz="2800" i="1" dirty="0"/>
              <a:t> </a:t>
            </a:r>
            <a:r>
              <a:rPr lang="fi-FI" sz="2800" i="1" dirty="0" err="1"/>
              <a:t>ter</a:t>
            </a:r>
            <a:r>
              <a:rPr lang="fi-FI" sz="2800" i="1" dirty="0"/>
              <a:t> </a:t>
            </a:r>
            <a:r>
              <a:rPr lang="fi-FI" sz="2800" i="1" dirty="0" err="1"/>
              <a:t>sig</a:t>
            </a:r>
            <a:r>
              <a:rPr lang="fi-FI" sz="2800" i="1" dirty="0"/>
              <a:t> Navigator-</a:t>
            </a:r>
            <a:r>
              <a:rPr lang="fi-FI" sz="2800" i="1" dirty="0" err="1"/>
              <a:t>verksamheten</a:t>
            </a:r>
            <a:r>
              <a:rPr lang="fi-FI" sz="2800" i="1" dirty="0"/>
              <a:t> </a:t>
            </a:r>
            <a:r>
              <a:rPr lang="fi-FI" sz="2800" i="1" dirty="0" err="1"/>
              <a:t>ur</a:t>
            </a:r>
            <a:r>
              <a:rPr lang="fi-FI" sz="2800" i="1" dirty="0"/>
              <a:t> ett </a:t>
            </a:r>
            <a:r>
              <a:rPr lang="fi-FI" sz="2800" i="1" dirty="0" err="1"/>
              <a:t>jämlikhets</a:t>
            </a:r>
            <a:r>
              <a:rPr lang="fi-FI" sz="2800" i="1" dirty="0"/>
              <a:t>- </a:t>
            </a:r>
            <a:r>
              <a:rPr lang="fi-FI" sz="2800" i="1" dirty="0" err="1"/>
              <a:t>och</a:t>
            </a:r>
            <a:r>
              <a:rPr lang="fi-FI" sz="2800" i="1" dirty="0"/>
              <a:t> </a:t>
            </a:r>
            <a:r>
              <a:rPr lang="fi-FI" sz="2800" i="1" dirty="0" err="1"/>
              <a:t>tillgänglighetsperspektiv</a:t>
            </a:r>
            <a:r>
              <a:rPr lang="fi-FI" sz="2800" i="1" dirty="0"/>
              <a:t> för </a:t>
            </a:r>
            <a:r>
              <a:rPr lang="fi-FI" sz="2800" i="1" dirty="0" err="1"/>
              <a:t>den</a:t>
            </a:r>
            <a:r>
              <a:rPr lang="fi-FI" sz="2800" i="1" dirty="0"/>
              <a:t> </a:t>
            </a:r>
            <a:r>
              <a:rPr lang="fi-FI" sz="2800" i="1" dirty="0" err="1"/>
              <a:t>svenskspråkiga</a:t>
            </a:r>
            <a:r>
              <a:rPr lang="fi-FI" sz="2800" i="1" dirty="0"/>
              <a:t> </a:t>
            </a:r>
            <a:r>
              <a:rPr lang="fi-FI" sz="2800" i="1" dirty="0" err="1"/>
              <a:t>målgruppen</a:t>
            </a:r>
            <a:r>
              <a:rPr lang="fi-FI" sz="2800" i="1" dirty="0"/>
              <a:t>? </a:t>
            </a:r>
            <a:endParaRPr lang="fi-FI" sz="2800" dirty="0"/>
          </a:p>
          <a:p>
            <a:pPr marL="457200" lvl="0" indent="-457200">
              <a:buFont typeface="+mj-lt"/>
              <a:buAutoNum type="arabicPeriod"/>
            </a:pPr>
            <a:r>
              <a:rPr lang="fi-FI" sz="2800" i="1" dirty="0" err="1"/>
              <a:t>Hurdana</a:t>
            </a:r>
            <a:r>
              <a:rPr lang="fi-FI" sz="2800" i="1" dirty="0"/>
              <a:t> </a:t>
            </a:r>
            <a:r>
              <a:rPr lang="fi-FI" sz="2800" i="1" dirty="0" err="1"/>
              <a:t>möjliga</a:t>
            </a:r>
            <a:r>
              <a:rPr lang="fi-FI" sz="2800" i="1" dirty="0"/>
              <a:t> </a:t>
            </a:r>
            <a:r>
              <a:rPr lang="fi-FI" sz="2800" i="1" dirty="0" err="1"/>
              <a:t>praktiska</a:t>
            </a:r>
            <a:r>
              <a:rPr lang="fi-FI" sz="2800" i="1" dirty="0"/>
              <a:t> </a:t>
            </a:r>
            <a:r>
              <a:rPr lang="fi-FI" sz="2800" i="1" dirty="0" err="1"/>
              <a:t>verktyg</a:t>
            </a:r>
            <a:r>
              <a:rPr lang="fi-FI" sz="2800" i="1" dirty="0"/>
              <a:t> </a:t>
            </a:r>
            <a:r>
              <a:rPr lang="fi-FI" sz="2800" i="1" dirty="0" err="1"/>
              <a:t>kunde</a:t>
            </a:r>
            <a:r>
              <a:rPr lang="fi-FI" sz="2800" i="1" dirty="0"/>
              <a:t> </a:t>
            </a:r>
            <a:r>
              <a:rPr lang="fi-FI" sz="2800" i="1" dirty="0" err="1"/>
              <a:t>stödja</a:t>
            </a:r>
            <a:r>
              <a:rPr lang="fi-FI" sz="2800" i="1" dirty="0"/>
              <a:t> ett </a:t>
            </a:r>
            <a:r>
              <a:rPr lang="fi-FI" sz="2800" i="1" dirty="0" err="1"/>
              <a:t>tvåspråkigt</a:t>
            </a:r>
            <a:r>
              <a:rPr lang="fi-FI" sz="2800" i="1" dirty="0"/>
              <a:t> Navigator-</a:t>
            </a:r>
            <a:r>
              <a:rPr lang="fi-FI" sz="2800" i="1" dirty="0" err="1"/>
              <a:t>nätverk</a:t>
            </a:r>
            <a:r>
              <a:rPr lang="fi-FI" sz="2800" i="1" dirty="0"/>
              <a:t> i </a:t>
            </a:r>
            <a:r>
              <a:rPr lang="fi-FI" sz="2800" i="1" dirty="0" err="1"/>
              <a:t>deras</a:t>
            </a:r>
            <a:r>
              <a:rPr lang="fi-FI" sz="2800" i="1" dirty="0"/>
              <a:t> </a:t>
            </a:r>
            <a:r>
              <a:rPr lang="fi-FI" sz="2800" i="1" dirty="0" err="1"/>
              <a:t>arbete</a:t>
            </a:r>
            <a:r>
              <a:rPr lang="fi-FI" sz="2800" i="1" dirty="0"/>
              <a:t>?</a:t>
            </a:r>
            <a:endParaRPr lang="fi-FI" sz="2800" dirty="0"/>
          </a:p>
          <a:p>
            <a:pPr marL="457200" lvl="0" indent="-457200">
              <a:buFont typeface="+mj-lt"/>
              <a:buAutoNum type="arabicPeriod"/>
            </a:pPr>
            <a:r>
              <a:rPr lang="fi-FI" sz="2800" i="1" dirty="0" err="1"/>
              <a:t>Hur</a:t>
            </a:r>
            <a:r>
              <a:rPr lang="fi-FI" sz="2800" i="1" dirty="0"/>
              <a:t> </a:t>
            </a:r>
            <a:r>
              <a:rPr lang="fi-FI" sz="2800" i="1" dirty="0" err="1"/>
              <a:t>har</a:t>
            </a:r>
            <a:r>
              <a:rPr lang="fi-FI" sz="2800" i="1" dirty="0"/>
              <a:t> </a:t>
            </a:r>
            <a:r>
              <a:rPr lang="fi-FI" sz="2800" i="1" dirty="0" err="1"/>
              <a:t>deltagarna</a:t>
            </a:r>
            <a:r>
              <a:rPr lang="fi-FI" sz="2800" i="1" dirty="0"/>
              <a:t> </a:t>
            </a:r>
            <a:r>
              <a:rPr lang="fi-FI" sz="2800" i="1" dirty="0" err="1"/>
              <a:t>upplevt</a:t>
            </a:r>
            <a:r>
              <a:rPr lang="fi-FI" sz="2800" i="1" dirty="0"/>
              <a:t> </a:t>
            </a:r>
            <a:r>
              <a:rPr lang="fi-FI" sz="2800" i="1" dirty="0" err="1"/>
              <a:t>forsknings</a:t>
            </a:r>
            <a:r>
              <a:rPr lang="fi-FI" sz="2800" i="1" dirty="0"/>
              <a:t>- </a:t>
            </a:r>
            <a:r>
              <a:rPr lang="fi-FI" sz="2800" i="1" dirty="0" err="1"/>
              <a:t>och</a:t>
            </a:r>
            <a:r>
              <a:rPr lang="fi-FI" sz="2800" i="1" dirty="0"/>
              <a:t> </a:t>
            </a:r>
            <a:r>
              <a:rPr lang="fi-FI" sz="2800" i="1" dirty="0" err="1"/>
              <a:t>utvecklingsprojektet</a:t>
            </a:r>
            <a:r>
              <a:rPr lang="fi-FI" sz="2800" i="1" dirty="0"/>
              <a:t> </a:t>
            </a:r>
            <a:r>
              <a:rPr lang="fi-FI" sz="2800" i="1" dirty="0" err="1"/>
              <a:t>och</a:t>
            </a:r>
            <a:r>
              <a:rPr lang="fi-FI" sz="2800" i="1" dirty="0"/>
              <a:t> </a:t>
            </a:r>
            <a:r>
              <a:rPr lang="fi-FI" sz="2800" i="1" dirty="0" err="1"/>
              <a:t>hur</a:t>
            </a:r>
            <a:r>
              <a:rPr lang="fi-FI" sz="2800" i="1" dirty="0"/>
              <a:t> </a:t>
            </a:r>
            <a:r>
              <a:rPr lang="fi-FI" sz="2800" i="1" dirty="0" err="1"/>
              <a:t>utvärderar</a:t>
            </a:r>
            <a:r>
              <a:rPr lang="fi-FI" sz="2800" i="1" dirty="0"/>
              <a:t> de sin </a:t>
            </a:r>
            <a:r>
              <a:rPr lang="fi-FI" sz="2800" i="1" dirty="0" err="1"/>
              <a:t>kompetensutveckling</a:t>
            </a:r>
            <a:r>
              <a:rPr lang="fi-FI" sz="2800" i="1" dirty="0"/>
              <a:t>?</a:t>
            </a:r>
            <a:endParaRPr lang="fi-FI" sz="2800" dirty="0"/>
          </a:p>
          <a:p>
            <a:pPr marL="0" indent="0">
              <a:buNone/>
            </a:pPr>
            <a:endParaRPr lang="fi-FI" dirty="0"/>
          </a:p>
        </p:txBody>
      </p:sp>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122383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endParaRPr lang="fi-FI"/>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9716044"/>
              </p:ext>
            </p:extLst>
          </p:nvPr>
        </p:nvGraphicFramePr>
        <p:xfrm>
          <a:off x="457200" y="1196975"/>
          <a:ext cx="11234738" cy="497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p:cNvSpPr>
            <a:spLocks noGrp="1"/>
          </p:cNvSpPr>
          <p:nvPr>
            <p:ph type="ftr" sz="quarter" idx="11"/>
          </p:nvPr>
        </p:nvSpPr>
        <p:spPr/>
        <p:txBody>
          <a:bodyPr/>
          <a:lstStyle/>
          <a:p>
            <a:pPr>
              <a:defRPr/>
            </a:pPr>
            <a:r>
              <a:rPr lang="fi-FI" smtClean="0"/>
              <a:t>23.1.2019</a:t>
            </a:r>
            <a:endParaRPr lang="fi-FI"/>
          </a:p>
        </p:txBody>
      </p:sp>
    </p:spTree>
    <p:extLst>
      <p:ext uri="{BB962C8B-B14F-4D97-AF65-F5344CB8AC3E}">
        <p14:creationId xmlns:p14="http://schemas.microsoft.com/office/powerpoint/2010/main" val="220263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A24C57A2-4736-BE47-81F6-5DC6C8AD29D6}"/>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resentation1" id="{9BA43834-84E8-1541-A3A8-3233C81DED4A}" vid="{D194A319-BDD9-9144-AF1C-D6FFEB41B6FF}"/>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CEF41086-7240-E145-B7F8-8B01D5B93276}"/>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3094D0B79839644B9CB8A9F582781E1" ma:contentTypeVersion="3" ma:contentTypeDescription="Luo uusi asiakirja." ma:contentTypeScope="" ma:versionID="3c940bdcc8cdf1ac5ccca36d8a9d296f">
  <xsd:schema xmlns:xsd="http://www.w3.org/2001/XMLSchema" xmlns:xs="http://www.w3.org/2001/XMLSchema" xmlns:p="http://schemas.microsoft.com/office/2006/metadata/properties" xmlns:ns1="http://schemas.microsoft.com/sharepoint/v3" xmlns:ns2="8b3b672f-657e-441f-b6a9-44df23b3999a" xmlns:ns3="http://schemas.microsoft.com/sharepoint/v3/fields" targetNamespace="http://schemas.microsoft.com/office/2006/metadata/properties" ma:root="true" ma:fieldsID="7029fe07ed2dde08b69e8cac02f2d211" ns1:_="" ns2:_="" ns3:_="">
    <xsd:import namespace="http://schemas.microsoft.com/sharepoint/v3"/>
    <xsd:import namespace="8b3b672f-657e-441f-b6a9-44df23b3999a"/>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2:Avainsanat"/>
                <xsd:element ref="ns3: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internalName="PublishingStartDate">
      <xsd:simpleType>
        <xsd:restriction base="dms:Unknown"/>
      </xsd:simpleType>
    </xsd:element>
    <xsd:element name="PublishingExpirationDate" ma:index="9" nillable="true" ma:displayName="Ajoituksen päättymispäivämäärä"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3b672f-657e-441f-b6a9-44df23b3999a" elementFormDefault="qualified">
    <xsd:import namespace="http://schemas.microsoft.com/office/2006/documentManagement/types"/>
    <xsd:import namespace="http://schemas.microsoft.com/office/infopath/2007/PartnerControls"/>
    <xsd:element name="Avainsanat" ma:index="10" ma:displayName="Avainsanat" ma:internalName="Avainsana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1" nillable="true" ma:displayName="Muoto" ma:description="Mediatyyppi, tiedostomuoto tai ulottuvuudet"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vainsanat xmlns="8b3b672f-657e-441f-b6a9-44df23b3999a">Uusi Helsinki-ilme PowerPoint-pohja</Avainsanat>
    <_Format xmlns="http://schemas.microsoft.com/sharepoint/v3/fields">PowerPoint</_Forma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5A184A-F3DB-4F1E-9109-EFFA112F6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3b672f-657e-441f-b6a9-44df23b3999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DFE50D-650A-47E9-AC6F-90ABF7898DD8}">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8b3b672f-657e-441f-b6a9-44df23b3999a"/>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C7F7F2C-1433-48B5-97B9-3F8C81963E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HKI_presentation</Template>
  <TotalTime>959</TotalTime>
  <Words>1670</Words>
  <Application>Microsoft Office PowerPoint</Application>
  <PresentationFormat>Bredbild</PresentationFormat>
  <Paragraphs>408</Paragraphs>
  <Slides>31</Slides>
  <Notes>1</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31</vt:i4>
      </vt:variant>
    </vt:vector>
  </HeadingPairs>
  <TitlesOfParts>
    <vt:vector size="38" baseType="lpstr">
      <vt:lpstr>Arial</vt:lpstr>
      <vt:lpstr>Arial Black</vt:lpstr>
      <vt:lpstr>Calibri</vt:lpstr>
      <vt:lpstr>HKI-perus</vt:lpstr>
      <vt:lpstr>HKI-bussi</vt:lpstr>
      <vt:lpstr>HKI-metro</vt:lpstr>
      <vt:lpstr>HKI-spåra</vt:lpstr>
      <vt:lpstr>Navigator-nätverkets slutseminarium </vt:lpstr>
      <vt:lpstr>Program 23.1.2019</vt:lpstr>
      <vt:lpstr> En för alla – alla för en?  Utveckling av det tvåspråkiga Ohjaamo/Navigator-nätverksarbetet i Helsingfors, delprojekt 2018-2019</vt:lpstr>
      <vt:lpstr>PowerPoint-presentation</vt:lpstr>
      <vt:lpstr>PowerPoint-presentation</vt:lpstr>
      <vt:lpstr>Navigatorernas riktlinjer (Ohjaamon perusteet)</vt:lpstr>
      <vt:lpstr>PowerPoint-presentation</vt:lpstr>
      <vt:lpstr>Centrala frågeställningar</vt:lpstr>
      <vt:lpstr>PowerPoint-presentation</vt:lpstr>
      <vt:lpstr>Praktiska verktyg som stöd för det tvåspråkiga Navigator-nätverket</vt:lpstr>
      <vt:lpstr>PowerPoint-presentation</vt:lpstr>
      <vt:lpstr>PowerPoint-presentation</vt:lpstr>
      <vt:lpstr>PowerPoint-presentation</vt:lpstr>
      <vt:lpstr>Erfarenheter av forsknings- och utvecklingsprojektet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Rekommendationer</vt:lpstr>
      <vt:lpstr>Utvecklingsområden</vt:lpstr>
      <vt:lpstr>PowerPoint-presentation</vt:lpstr>
      <vt:lpstr>PowerPoint-presentation</vt:lpstr>
      <vt:lpstr>PowerPoint-presentation</vt:lpstr>
    </vt:vector>
  </TitlesOfParts>
  <Company>City of Helsinki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Uusi Helsinki-ilme PowerPoint-pohja</dc:title>
  <dc:creator>Harju Mirva</dc:creator>
  <cp:lastModifiedBy>Frida Westerback</cp:lastModifiedBy>
  <cp:revision>93</cp:revision>
  <cp:lastPrinted>2019-01-21T12:29:11Z</cp:lastPrinted>
  <dcterms:created xsi:type="dcterms:W3CDTF">2017-05-03T10:47:49Z</dcterms:created>
  <dcterms:modified xsi:type="dcterms:W3CDTF">2019-01-21T16:14:49Z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0x01010013094D0B79839644B9CB8A9F582781E1</vt:lpwstr>
  </property>
</Properties>
</file>